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15" r:id="rId5"/>
    <p:sldId id="293" r:id="rId6"/>
    <p:sldId id="304" r:id="rId7"/>
    <p:sldId id="295" r:id="rId8"/>
    <p:sldId id="297" r:id="rId9"/>
    <p:sldId id="305" r:id="rId10"/>
    <p:sldId id="301" r:id="rId11"/>
    <p:sldId id="306" r:id="rId12"/>
    <p:sldId id="307" r:id="rId13"/>
    <p:sldId id="329" r:id="rId14"/>
    <p:sldId id="337" r:id="rId15"/>
    <p:sldId id="331" r:id="rId16"/>
    <p:sldId id="321" r:id="rId17"/>
    <p:sldId id="336" r:id="rId18"/>
    <p:sldId id="335" r:id="rId19"/>
    <p:sldId id="328" r:id="rId20"/>
    <p:sldId id="338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ller,Ryan R" initials="FR" lastIdx="1" clrIdx="0">
    <p:extLst>
      <p:ext uri="{19B8F6BF-5375-455C-9EA6-DF929625EA0E}">
        <p15:presenceInfo xmlns:p15="http://schemas.microsoft.com/office/powerpoint/2012/main" userId="S::ryanf@ufl.edu::555bd81a-7816-4533-8dce-44120a9507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622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90" autoAdjust="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6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2B8473A-70DD-4DBD-887D-48A221FEE71F}" type="datetimeFigureOut">
              <a:rPr lang="en-US"/>
              <a:pPr>
                <a:defRPr/>
              </a:pPr>
              <a:t>6/9/2022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99F20A33-782F-4E79-9B7A-04A34DE0C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1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CC6F85-7C97-437D-9059-7606B7991A52}" type="datetime1">
              <a:rPr lang="en-US"/>
              <a:pPr>
                <a:defRPr/>
              </a:pPr>
              <a:t>6/9/2022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9F9AFF-FF30-47B8-A657-F8E0669851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02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8825362A-BD84-40BF-BE2B-E503D87B8D91}" type="slidenum">
              <a:rPr lang="en-US" altLang="en-US" sz="1200" smtClean="0"/>
              <a:pPr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95072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B34AEAA9-F99A-4DB1-B9FD-2AD6D65929DB}" type="slidenum">
              <a:rPr lang="en-US" altLang="en-US" sz="1200" smtClean="0"/>
              <a:pPr/>
              <a:t>11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84432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13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83410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14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37659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15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56575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16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58496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6B014EB-8073-4AA1-9D9A-D165CD9159CC}" type="slidenum">
              <a:rPr lang="en-US" altLang="en-US" sz="1200" smtClean="0"/>
              <a:pPr/>
              <a:t>17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8172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BE354273-9A91-4301-98EB-9ED901DB0E18}" type="slidenum">
              <a:rPr lang="en-US" altLang="en-US" sz="1200" smtClean="0"/>
              <a:pPr/>
              <a:t>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1461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90F142F8-163A-4FC1-B9C1-5B524E5454D9}" type="slidenum">
              <a:rPr lang="en-US" altLang="en-US" sz="1200" smtClean="0"/>
              <a:pPr/>
              <a:t>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68976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/>
            </a:r>
            <a:br>
              <a:rPr lang="en-US" altLang="en-US" dirty="0">
                <a:ea typeface="ＭＳ Ｐゴシック" pitchFamily="34" charset="-128"/>
              </a:rPr>
            </a:b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1B7BCA5B-2BA3-4F82-882B-7B08450ADAF7}" type="slidenum">
              <a:rPr lang="en-US" altLang="en-US" sz="1200" smtClean="0"/>
              <a:pPr/>
              <a:t>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5189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912E1A26-8994-47FA-AAFA-6D3AF4F4249E}" type="slidenum">
              <a:rPr lang="en-US" altLang="en-US" sz="1200" smtClean="0"/>
              <a:pPr/>
              <a:t>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82621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D0B62B7A-9857-4B1A-A5AA-6BA1F0FF773F}" type="slidenum">
              <a:rPr lang="en-US" altLang="en-US" sz="1200" smtClean="0"/>
              <a:pPr/>
              <a:t>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34175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59866CFB-C9BE-480D-9D2C-3CDF657581E8}" type="slidenum">
              <a:rPr lang="en-US" altLang="en-US" sz="1200" smtClean="0"/>
              <a:pPr/>
              <a:t>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12296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22D8F9DA-9D21-4B38-B376-7DFE490748B6}" type="slidenum">
              <a:rPr lang="en-US" altLang="en-US" sz="1200" smtClean="0"/>
              <a:pPr/>
              <a:t>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05166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  <a:p>
            <a:endParaRPr lang="en-US" altLang="en-US" dirty="0">
              <a:ea typeface="ＭＳ Ｐゴシック" pitchFamily="34" charset="-128"/>
            </a:endParaRPr>
          </a:p>
          <a:p>
            <a:endParaRPr lang="en-US" altLang="en-US" dirty="0"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altLang="en-US" dirty="0"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/>
                <a:ea typeface="ＭＳ Ｐゴシック" pitchFamily="34" charset="-128"/>
              </a:defRPr>
            </a:lvl9pPr>
          </a:lstStyle>
          <a:p>
            <a:fld id="{E6D56086-916C-4AA8-96F2-86AD6791D1B1}" type="slidenum">
              <a:rPr lang="en-US" altLang="en-US" sz="1200" smtClean="0"/>
              <a:pPr/>
              <a:t>9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2178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A9858-BA44-45EE-963E-A1AED0B14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6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3C06-197F-4678-8B69-7CA278424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5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0888E-948E-4482-BD24-AE5AEB56AB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AD4BD-07C3-40C7-B3A2-D97CE53D0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8F1EA-9F58-4331-8B59-575543215F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2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1CBA8-3479-4F12-8D18-4E05AA5BA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9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497BF-21D3-41C6-A460-4B1811CED1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6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C5579-BC9D-494C-B54C-6F21F480BA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9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70B53-E506-4ACE-B53C-91EB1D521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2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44DD6-4E33-4911-A3AB-0BC061F96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7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4DAD9-1938-42DF-9769-74E9781157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3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Times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Times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A5760A73-2BA3-4BFE-8C2E-7C4B4C441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ctrTitle"/>
          </p:nvPr>
        </p:nvSpPr>
        <p:spPr>
          <a:xfrm>
            <a:off x="76200" y="1219200"/>
            <a:ext cx="9144000" cy="685800"/>
          </a:xfrm>
        </p:spPr>
        <p:txBody>
          <a:bodyPr/>
          <a:lstStyle/>
          <a:p>
            <a:r>
              <a:rPr lang="en-US" altLang="en-US" dirty="0">
                <a:solidFill>
                  <a:srgbClr val="00B0F0"/>
                </a:solidFill>
                <a:ea typeface="ＭＳ Ｐゴシック" pitchFamily="34" charset="-128"/>
              </a:rPr>
              <a:t>Legal Implications of Being a Chair</a:t>
            </a:r>
          </a:p>
        </p:txBody>
      </p:sp>
      <p:sp>
        <p:nvSpPr>
          <p:cNvPr id="2054" name="Subtitle 2"/>
          <p:cNvSpPr>
            <a:spLocks noGrp="1"/>
          </p:cNvSpPr>
          <p:nvPr>
            <p:ph type="subTitle" idx="1"/>
          </p:nvPr>
        </p:nvSpPr>
        <p:spPr>
          <a:xfrm>
            <a:off x="694531" y="2514600"/>
            <a:ext cx="7754937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Ryan R. Fuller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UF Associate Vice President and 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Deputy General Counsel</a:t>
            </a:r>
          </a:p>
          <a:p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E79F6E-ADCF-4A84-A18D-7853E225BF35}"/>
              </a:ext>
            </a:extLst>
          </p:cNvPr>
          <p:cNvSpPr txBox="1"/>
          <p:nvPr/>
        </p:nvSpPr>
        <p:spPr>
          <a:xfrm>
            <a:off x="76200" y="48006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IAL </a:t>
            </a:r>
            <a:r>
              <a:rPr lang="en-US" sz="4800" dirty="0">
                <a:solidFill>
                  <a:schemeClr val="bg1"/>
                </a:solidFill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Times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INSTITUTE FOR ACADEMIC LEADERSHIP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789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Title 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05400"/>
          </a:xfrm>
        </p:spPr>
        <p:txBody>
          <a:bodyPr/>
          <a:lstStyle/>
          <a:p>
            <a:r>
              <a:rPr lang="en-US" dirty="0"/>
              <a:t>Prohibits discrimination based on sex in any educational program or activity that receives federal financial support.</a:t>
            </a:r>
          </a:p>
          <a:p>
            <a:endParaRPr lang="en-US" dirty="0"/>
          </a:p>
          <a:p>
            <a:r>
              <a:rPr lang="en-US" dirty="0"/>
              <a:t>This includes sexual harassment, sexual violence and sexual assault. Also prohibits retaliation against someone who complains of discrimination or harassment.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81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3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Title IX Complaints</a:t>
            </a:r>
            <a:r>
              <a:rPr lang="en-US" altLang="en-US" dirty="0">
                <a:solidFill>
                  <a:srgbClr val="00B0F0"/>
                </a:solidFill>
                <a:ea typeface="ＭＳ Ｐゴシック" pitchFamily="34" charset="-128"/>
              </a:rPr>
              <a:t/>
            </a:r>
            <a:br>
              <a:rPr lang="en-US" altLang="en-US" dirty="0">
                <a:solidFill>
                  <a:srgbClr val="00B0F0"/>
                </a:solidFill>
                <a:ea typeface="ＭＳ Ｐゴシック" pitchFamily="34" charset="-128"/>
              </a:rPr>
            </a:br>
            <a:endParaRPr lang="en-US" altLang="en-US" dirty="0">
              <a:solidFill>
                <a:srgbClr val="00B0F0"/>
              </a:solidFill>
              <a:ea typeface="ＭＳ Ｐゴシック" pitchFamily="34" charset="-128"/>
            </a:endParaRPr>
          </a:p>
        </p:txBody>
      </p:sp>
      <p:sp>
        <p:nvSpPr>
          <p:cNvPr id="17414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What is sexual harassment?</a:t>
            </a:r>
          </a:p>
          <a:p>
            <a:r>
              <a:rPr lang="en-US" altLang="en-US" dirty="0">
                <a:ea typeface="ＭＳ Ｐゴシック" pitchFamily="34" charset="-128"/>
              </a:rPr>
              <a:t>Administrators are Responsible Individuals under Title IX.</a:t>
            </a:r>
          </a:p>
          <a:p>
            <a:r>
              <a:rPr lang="en-US" altLang="en-US" dirty="0">
                <a:ea typeface="ＭＳ Ｐゴシック" pitchFamily="34" charset="-128"/>
              </a:rPr>
              <a:t>You must report observations or reports of sexual harassment, sexual violence, domestic violence, dating violence, sexual assault or stalking.</a:t>
            </a:r>
          </a:p>
          <a:p>
            <a:r>
              <a:rPr lang="en-US" altLang="en-US" dirty="0">
                <a:ea typeface="ＭＳ Ｐゴシック" pitchFamily="34" charset="-128"/>
              </a:rPr>
              <a:t>You must report!  Notify victim up front.</a:t>
            </a:r>
          </a:p>
          <a:p>
            <a:r>
              <a:rPr lang="en-US" altLang="en-US" dirty="0">
                <a:ea typeface="ＭＳ Ｐゴシック" pitchFamily="34" charset="-128"/>
              </a:rPr>
              <a:t>Confidential resources: e.g., victim advocates, counselors, clergy.</a:t>
            </a:r>
          </a:p>
        </p:txBody>
      </p:sp>
    </p:spTree>
    <p:extLst>
      <p:ext uri="{BB962C8B-B14F-4D97-AF65-F5344CB8AC3E}">
        <p14:creationId xmlns:p14="http://schemas.microsoft.com/office/powerpoint/2010/main" val="214120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799" cy="4495800"/>
          </a:xfrm>
        </p:spPr>
        <p:txBody>
          <a:bodyPr/>
          <a:lstStyle/>
          <a:p>
            <a:r>
              <a:rPr lang="en-US" sz="4000" dirty="0"/>
              <a:t>Report to Title IX Coordinator</a:t>
            </a:r>
            <a:br>
              <a:rPr lang="en-US" sz="4000" dirty="0"/>
            </a:br>
            <a:endParaRPr lang="en-US" sz="4000" dirty="0"/>
          </a:p>
          <a:p>
            <a:r>
              <a:rPr lang="en-US" sz="4000" dirty="0"/>
              <a:t>In addition to reporting to Title IX Coordinator, refer victim to UPD victim advocate, and provide assistance with contacting resources and academic support.</a:t>
            </a:r>
          </a:p>
        </p:txBody>
      </p:sp>
    </p:spTree>
    <p:extLst>
      <p:ext uri="{BB962C8B-B14F-4D97-AF65-F5344CB8AC3E}">
        <p14:creationId xmlns:p14="http://schemas.microsoft.com/office/powerpoint/2010/main" val="30710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Tenure and Promotion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Administrators have an important role</a:t>
            </a:r>
          </a:p>
          <a:p>
            <a:pPr eaLnBrk="1" hangingPunct="1">
              <a:defRPr/>
            </a:pPr>
            <a:endParaRPr lang="en-US" sz="36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defRPr/>
            </a:pPr>
            <a:r>
              <a:rPr lang="en-US" sz="3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Regulations, CBAs, College and Department Bylaws/Procedures, University Guidelines</a:t>
            </a:r>
          </a:p>
          <a:p>
            <a:pPr eaLnBrk="1" hangingPunct="1">
              <a:defRPr/>
            </a:pPr>
            <a:endParaRPr lang="en-US" sz="3600" u="sng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defRPr/>
            </a:pPr>
            <a:r>
              <a:rPr lang="en-US" sz="3600" dirty="0"/>
              <a:t>Dean’s Office and Provost’s Office can help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Documenting Personnel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Evaluations – Be honest and set clear goals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Performance Improvement Plans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Written Counseling Letters – Training tools not discipline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Progressive Discipline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Consider Documents Included in Tenure and Promotion Packets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Expectations – Document and put faculty on notice</a:t>
            </a:r>
          </a:p>
        </p:txBody>
      </p:sp>
    </p:spTree>
    <p:extLst>
      <p:ext uri="{BB962C8B-B14F-4D97-AF65-F5344CB8AC3E}">
        <p14:creationId xmlns:p14="http://schemas.microsoft.com/office/powerpoint/2010/main" val="3883259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381000" y="1778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ADA Accommodations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43259"/>
            <a:ext cx="8915400" cy="533694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Americans With Disabilities Act – Prevents discrimination against individuals with disabilities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Employers are required to provide qualified employees with reasonable accommodations to allow them to perform essential job functions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Employee does not need to use magic words to request accommodation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Don’t diagnose or accommodate on your own; call ADA Office/Human Resources instead</a:t>
            </a:r>
          </a:p>
        </p:txBody>
      </p:sp>
    </p:spTree>
    <p:extLst>
      <p:ext uri="{BB962C8B-B14F-4D97-AF65-F5344CB8AC3E}">
        <p14:creationId xmlns:p14="http://schemas.microsoft.com/office/powerpoint/2010/main" val="4265367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Signing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39900"/>
            <a:ext cx="7772400" cy="45847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Simple!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/>
              <a:t>Chairs and Directors do not have signing authority.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/>
              <a:t>Office of General Counsel can assist.</a:t>
            </a:r>
          </a:p>
        </p:txBody>
      </p:sp>
    </p:spTree>
    <p:extLst>
      <p:ext uri="{BB962C8B-B14F-4D97-AF65-F5344CB8AC3E}">
        <p14:creationId xmlns:p14="http://schemas.microsoft.com/office/powerpoint/2010/main" val="2046471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en-US" sz="9600" b="1" dirty="0">
                <a:solidFill>
                  <a:srgbClr val="00B0F0"/>
                </a:solidFill>
                <a:ea typeface="ＭＳ Ｐゴシック" pitchFamily="34" charset="-128"/>
              </a:rPr>
              <a:t>Questions</a:t>
            </a:r>
            <a:r>
              <a:rPr lang="en-US" altLang="en-US" sz="8800" b="1" dirty="0">
                <a:solidFill>
                  <a:srgbClr val="00B0F0"/>
                </a:solidFill>
                <a:ea typeface="ＭＳ Ｐゴシック" pitchFamily="34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457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00B0F0"/>
                </a:solidFill>
                <a:ea typeface="ＭＳ Ｐゴシック" pitchFamily="34" charset="-128"/>
              </a:rPr>
              <a:t>Legal Issues for Administrators</a:t>
            </a:r>
          </a:p>
        </p:txBody>
      </p:sp>
      <p:sp>
        <p:nvSpPr>
          <p:cNvPr id="3078" name="Content Placeholder 4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Public Records</a:t>
            </a:r>
          </a:p>
          <a:p>
            <a:r>
              <a:rPr lang="en-US" altLang="en-US" dirty="0">
                <a:ea typeface="ＭＳ Ｐゴシック" pitchFamily="34" charset="-128"/>
              </a:rPr>
              <a:t>Outside Activities and Conflicts of Interest</a:t>
            </a:r>
          </a:p>
          <a:p>
            <a:r>
              <a:rPr lang="en-US" altLang="en-US" dirty="0">
                <a:ea typeface="ＭＳ Ｐゴシック" pitchFamily="34" charset="-128"/>
              </a:rPr>
              <a:t>Title IX</a:t>
            </a:r>
          </a:p>
          <a:p>
            <a:r>
              <a:rPr lang="en-US" altLang="en-US" dirty="0">
                <a:ea typeface="ＭＳ Ｐゴシック" pitchFamily="34" charset="-128"/>
              </a:rPr>
              <a:t>Tenure and Promotion Process</a:t>
            </a:r>
          </a:p>
          <a:p>
            <a:r>
              <a:rPr lang="en-US" altLang="en-US" dirty="0">
                <a:ea typeface="ＭＳ Ｐゴシック" pitchFamily="34" charset="-128"/>
              </a:rPr>
              <a:t>Documenting Personnel Actions</a:t>
            </a:r>
          </a:p>
          <a:p>
            <a:r>
              <a:rPr lang="en-US" altLang="en-US" dirty="0">
                <a:ea typeface="ＭＳ Ｐゴシック" pitchFamily="34" charset="-128"/>
              </a:rPr>
              <a:t>ADA Accommodations</a:t>
            </a:r>
          </a:p>
          <a:p>
            <a:r>
              <a:rPr lang="en-US" altLang="en-US" dirty="0">
                <a:ea typeface="ＭＳ Ｐゴシック" pitchFamily="34" charset="-128"/>
              </a:rPr>
              <a:t>Signing Authority</a:t>
            </a:r>
          </a:p>
          <a:p>
            <a:pPr marL="0" indent="0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5334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Public Records Law</a:t>
            </a:r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772400" cy="3886200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Applies to all materials made or received by an agency that are used to perpetuate, communicate or formalize knowledge.</a:t>
            </a:r>
          </a:p>
          <a:p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dirty="0">
                <a:ea typeface="ＭＳ Ｐゴシック" pitchFamily="34" charset="-128"/>
              </a:rPr>
              <a:t>Includes business related texts, IMs and emails sent over Gmail and other non-university email systems.</a:t>
            </a:r>
          </a:p>
          <a:p>
            <a:pPr marL="0" indent="0"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829300"/>
          </a:xfrm>
        </p:spPr>
        <p:txBody>
          <a:bodyPr/>
          <a:lstStyle/>
          <a:p>
            <a:r>
              <a:rPr lang="en-US" altLang="en-US" sz="2800" dirty="0">
                <a:ea typeface="ＭＳ Ｐゴシック" pitchFamily="34" charset="-128"/>
              </a:rPr>
              <a:t>A request for public records does not need to be in writing.</a:t>
            </a:r>
          </a:p>
          <a:p>
            <a:endParaRPr lang="en-US" altLang="en-US" sz="2800" dirty="0">
              <a:ea typeface="ＭＳ Ｐゴシック" pitchFamily="34" charset="-128"/>
            </a:endParaRPr>
          </a:p>
          <a:p>
            <a:r>
              <a:rPr lang="en-US" altLang="en-US" sz="2800" dirty="0">
                <a:ea typeface="ＭＳ Ｐゴシック" pitchFamily="34" charset="-128"/>
              </a:rPr>
              <a:t>The requestor need not identify himself or herself.</a:t>
            </a:r>
          </a:p>
          <a:p>
            <a:endParaRPr lang="en-US" altLang="en-US" sz="3000" dirty="0">
              <a:ea typeface="ＭＳ Ｐゴシック" pitchFamily="34" charset="-128"/>
            </a:endParaRPr>
          </a:p>
          <a:p>
            <a:r>
              <a:rPr lang="en-US" altLang="en-US" sz="3000" dirty="0">
                <a:ea typeface="ＭＳ Ｐゴシック" pitchFamily="34" charset="-128"/>
              </a:rPr>
              <a:t>A reason for the request need not be given.</a:t>
            </a:r>
          </a:p>
          <a:p>
            <a:pPr marL="0" indent="0">
              <a:buNone/>
            </a:pPr>
            <a:endParaRPr lang="en-US" altLang="en-US" sz="3000" dirty="0">
              <a:ea typeface="ＭＳ Ｐゴシック" pitchFamily="34" charset="-128"/>
            </a:endParaRPr>
          </a:p>
          <a:p>
            <a:r>
              <a:rPr lang="en-US" altLang="en-US" sz="3000" dirty="0">
                <a:ea typeface="ＭＳ Ｐゴシック" pitchFamily="34" charset="-128"/>
              </a:rPr>
              <a:t>Public records must be retained pursuant to the applicable Records Retention Schedule.</a:t>
            </a:r>
          </a:p>
          <a:p>
            <a:pPr marL="0" indent="0">
              <a:buNone/>
            </a:pPr>
            <a:endParaRPr lang="en-US" altLang="en-US" sz="30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altLang="en-US" sz="3000" dirty="0">
              <a:ea typeface="ＭＳ Ｐゴシック" pitchFamily="34" charset="-128"/>
            </a:endParaRPr>
          </a:p>
          <a:p>
            <a:endParaRPr lang="en-US" altLang="en-US" sz="30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Exemptions from disclosure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8318" y="1600200"/>
            <a:ext cx="77724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Examples:</a:t>
            </a:r>
          </a:p>
          <a:p>
            <a:pPr>
              <a:defRPr/>
            </a:pPr>
            <a:r>
              <a:rPr lang="en-US" dirty="0"/>
              <a:t>Education (student) records</a:t>
            </a:r>
          </a:p>
          <a:p>
            <a:pPr>
              <a:defRPr/>
            </a:pPr>
            <a:r>
              <a:rPr lang="en-US" dirty="0"/>
              <a:t>Limited access records</a:t>
            </a:r>
          </a:p>
          <a:p>
            <a:pPr lvl="1">
              <a:defRPr/>
            </a:pPr>
            <a:r>
              <a:rPr lang="en-US" dirty="0"/>
              <a:t>Faculty Evaluations</a:t>
            </a:r>
          </a:p>
          <a:p>
            <a:pPr lvl="1">
              <a:defRPr/>
            </a:pPr>
            <a:r>
              <a:rPr lang="en-US" dirty="0"/>
              <a:t>University Investigations</a:t>
            </a:r>
          </a:p>
          <a:p>
            <a:pPr lvl="1">
              <a:defRPr/>
            </a:pPr>
            <a:r>
              <a:rPr lang="en-US" dirty="0"/>
              <a:t>Grievance Records</a:t>
            </a:r>
          </a:p>
          <a:p>
            <a:pPr>
              <a:defRPr/>
            </a:pPr>
            <a:r>
              <a:rPr lang="en-US" dirty="0"/>
              <a:t>Certain Research Records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How to Handle Public Records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Do not hold onto them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Do not attempt to make decisions regarding exemptions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Forward records requests to the General Counsel’s Office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Outside Activities and </a:t>
            </a:r>
            <a:b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</a:br>
            <a:r>
              <a:rPr lang="en-US" altLang="en-US" b="1" dirty="0">
                <a:solidFill>
                  <a:srgbClr val="00B0F0"/>
                </a:solidFill>
                <a:ea typeface="ＭＳ Ｐゴシック" pitchFamily="34" charset="-128"/>
              </a:rPr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attention, concern and emphasis by federal and state government.</a:t>
            </a:r>
          </a:p>
          <a:p>
            <a:pPr>
              <a:defRPr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an activity or financial interest that may create a conflict of interest and needs to reported?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609600"/>
            <a:ext cx="8763000" cy="54102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800" dirty="0"/>
              <a:t>Use of University facilities, equipment, services, employees or students</a:t>
            </a:r>
          </a:p>
          <a:p>
            <a:pPr>
              <a:spcBef>
                <a:spcPts val="0"/>
              </a:spcBef>
              <a:defRPr/>
            </a:pPr>
            <a:endParaRPr lang="en-US" sz="2800" dirty="0"/>
          </a:p>
          <a:p>
            <a:pPr>
              <a:spcBef>
                <a:spcPts val="0"/>
              </a:spcBef>
              <a:defRPr/>
            </a:pPr>
            <a:r>
              <a:rPr lang="en-US" sz="2800" dirty="0"/>
              <a:t>Doing business with the University or competing with the University</a:t>
            </a:r>
          </a:p>
          <a:p>
            <a:pPr>
              <a:spcBef>
                <a:spcPts val="0"/>
              </a:spcBef>
              <a:defRPr/>
            </a:pPr>
            <a:endParaRPr lang="en-US" sz="2800" dirty="0"/>
          </a:p>
          <a:p>
            <a:pPr>
              <a:spcBef>
                <a:spcPts val="0"/>
              </a:spcBef>
              <a:defRPr/>
            </a:pPr>
            <a:r>
              <a:rPr lang="en-US" sz="2800" dirty="0"/>
              <a:t>Candidacy or holding public office</a:t>
            </a:r>
          </a:p>
          <a:p>
            <a:pPr>
              <a:spcBef>
                <a:spcPts val="0"/>
              </a:spcBef>
              <a:defRPr/>
            </a:pPr>
            <a:endParaRPr lang="en-US" sz="2800" dirty="0"/>
          </a:p>
          <a:p>
            <a:pPr>
              <a:spcBef>
                <a:spcPts val="0"/>
              </a:spcBef>
              <a:defRPr/>
            </a:pPr>
            <a:r>
              <a:rPr lang="en-US" sz="2800" dirty="0"/>
              <a:t>Professional compensated activity</a:t>
            </a:r>
          </a:p>
          <a:p>
            <a:pPr>
              <a:spcBef>
                <a:spcPts val="0"/>
              </a:spcBef>
              <a:defRPr/>
            </a:pPr>
            <a:endParaRPr lang="en-US" sz="2800" dirty="0"/>
          </a:p>
          <a:p>
            <a:pPr lvl="0">
              <a:defRPr/>
            </a:pPr>
            <a:r>
              <a:rPr lang="en-US" sz="2800" dirty="0">
                <a:solidFill>
                  <a:srgbClr val="FFFFFF"/>
                </a:solidFill>
              </a:rPr>
              <a:t>Business activity, expert witness and consultant in same field or discipline</a:t>
            </a:r>
          </a:p>
          <a:p>
            <a:pPr lvl="0">
              <a:defRPr/>
            </a:pP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267200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Conflicts are not the end of the world!</a:t>
            </a:r>
          </a:p>
          <a:p>
            <a:pPr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/>
              <a:t>However, failing to report them can be.</a:t>
            </a:r>
          </a:p>
          <a:p>
            <a:pPr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/>
              <a:t>Chairs can help faculty ensure they are reporting everything.</a:t>
            </a:r>
          </a:p>
          <a:p>
            <a:pPr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4AB8C24586C447B9B6B35DA2D81899" ma:contentTypeVersion="13" ma:contentTypeDescription="Create a new document." ma:contentTypeScope="" ma:versionID="528fd80060eb4efa06b27d7b24ea4f69">
  <xsd:schema xmlns:xsd="http://www.w3.org/2001/XMLSchema" xmlns:xs="http://www.w3.org/2001/XMLSchema" xmlns:p="http://schemas.microsoft.com/office/2006/metadata/properties" xmlns:ns3="cce9fbe8-e2ac-4011-9dff-b94b6a4fdceb" xmlns:ns4="2a97cd30-65f2-4c3e-84f4-b28123b56819" targetNamespace="http://schemas.microsoft.com/office/2006/metadata/properties" ma:root="true" ma:fieldsID="ca0c17393e0c4c5674b659cf4b6c5082" ns3:_="" ns4:_="">
    <xsd:import namespace="cce9fbe8-e2ac-4011-9dff-b94b6a4fdceb"/>
    <xsd:import namespace="2a97cd30-65f2-4c3e-84f4-b28123b568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9fbe8-e2ac-4011-9dff-b94b6a4fdc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7cd30-65f2-4c3e-84f4-b28123b5681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CE45EB-901F-4B83-BCAF-44F8EB7A2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9fbe8-e2ac-4011-9dff-b94b6a4fdceb"/>
    <ds:schemaRef ds:uri="2a97cd30-65f2-4c3e-84f4-b28123b568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76D305-C1E7-43EB-A4BB-654FBEE417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3AA250-E398-4209-8700-F78336D73C3C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2a97cd30-65f2-4c3e-84f4-b28123b56819"/>
    <ds:schemaRef ds:uri="cce9fbe8-e2ac-4011-9dff-b94b6a4fdce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8695</TotalTime>
  <Words>589</Words>
  <Application>Microsoft Office PowerPoint</Application>
  <PresentationFormat>On-screen Show (4:3)</PresentationFormat>
  <Paragraphs>117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Calibri</vt:lpstr>
      <vt:lpstr>Times</vt:lpstr>
      <vt:lpstr>Times New Roman</vt:lpstr>
      <vt:lpstr>Blank Presentation</vt:lpstr>
      <vt:lpstr>Legal Implications of Being a Chair</vt:lpstr>
      <vt:lpstr>Legal Issues for Administrators</vt:lpstr>
      <vt:lpstr>Public Records Law</vt:lpstr>
      <vt:lpstr>PowerPoint Presentation</vt:lpstr>
      <vt:lpstr>Exemptions from disclosure</vt:lpstr>
      <vt:lpstr>How to Handle Public Records Requests</vt:lpstr>
      <vt:lpstr>Outside Activities and  Conflict of Interest</vt:lpstr>
      <vt:lpstr>PowerPoint Presentation</vt:lpstr>
      <vt:lpstr>PowerPoint Presentation</vt:lpstr>
      <vt:lpstr>Title IX</vt:lpstr>
      <vt:lpstr>Title IX Complaints </vt:lpstr>
      <vt:lpstr>PowerPoint Presentation</vt:lpstr>
      <vt:lpstr>Tenure and Promotion Procedures</vt:lpstr>
      <vt:lpstr>Documenting Personnel Actions</vt:lpstr>
      <vt:lpstr>ADA Accommodations</vt:lpstr>
      <vt:lpstr>Signing Authority</vt:lpstr>
      <vt:lpstr>Questions?</vt:lpstr>
    </vt:vector>
  </TitlesOfParts>
  <Company>UF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Nancy Schreck</dc:creator>
  <cp:lastModifiedBy>Anne Blankenship</cp:lastModifiedBy>
  <cp:revision>585</cp:revision>
  <cp:lastPrinted>2017-10-12T15:50:01Z</cp:lastPrinted>
  <dcterms:created xsi:type="dcterms:W3CDTF">2010-08-25T12:20:15Z</dcterms:created>
  <dcterms:modified xsi:type="dcterms:W3CDTF">2022-06-09T23:33:30Z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0x0101004A4AB8C24586C447B9B6B35DA2D81899</vt:lpwstr>
  </property>
</Properties>
</file>