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422" r:id="rId3"/>
    <p:sldId id="425" r:id="rId4"/>
    <p:sldId id="474" r:id="rId5"/>
    <p:sldId id="396" r:id="rId6"/>
    <p:sldId id="475" r:id="rId7"/>
    <p:sldId id="423" r:id="rId8"/>
    <p:sldId id="476" r:id="rId9"/>
    <p:sldId id="424" r:id="rId10"/>
    <p:sldId id="306" r:id="rId11"/>
    <p:sldId id="327" r:id="rId12"/>
    <p:sldId id="329" r:id="rId13"/>
    <p:sldId id="326" r:id="rId14"/>
    <p:sldId id="426" r:id="rId15"/>
    <p:sldId id="363" r:id="rId16"/>
    <p:sldId id="295" r:id="rId17"/>
    <p:sldId id="479" r:id="rId18"/>
    <p:sldId id="302" r:id="rId19"/>
    <p:sldId id="299" r:id="rId20"/>
    <p:sldId id="427" r:id="rId21"/>
    <p:sldId id="428" r:id="rId22"/>
    <p:sldId id="480" r:id="rId23"/>
    <p:sldId id="310" r:id="rId24"/>
    <p:sldId id="365" r:id="rId25"/>
    <p:sldId id="359" r:id="rId26"/>
    <p:sldId id="259" r:id="rId27"/>
    <p:sldId id="429" r:id="rId28"/>
    <p:sldId id="263" r:id="rId29"/>
    <p:sldId id="448" r:id="rId30"/>
    <p:sldId id="449" r:id="rId31"/>
    <p:sldId id="419" r:id="rId32"/>
    <p:sldId id="420" r:id="rId33"/>
    <p:sldId id="421" r:id="rId34"/>
    <p:sldId id="450" r:id="rId35"/>
    <p:sldId id="451" r:id="rId36"/>
    <p:sldId id="434" r:id="rId37"/>
    <p:sldId id="452" r:id="rId38"/>
    <p:sldId id="453" r:id="rId39"/>
    <p:sldId id="454" r:id="rId40"/>
    <p:sldId id="455" r:id="rId41"/>
    <p:sldId id="456" r:id="rId42"/>
    <p:sldId id="435" r:id="rId43"/>
    <p:sldId id="437" r:id="rId44"/>
    <p:sldId id="440" r:id="rId45"/>
    <p:sldId id="443" r:id="rId46"/>
    <p:sldId id="442" r:id="rId47"/>
    <p:sldId id="444" r:id="rId48"/>
    <p:sldId id="446" r:id="rId49"/>
    <p:sldId id="447" r:id="rId50"/>
    <p:sldId id="481" r:id="rId51"/>
    <p:sldId id="482" r:id="rId52"/>
    <p:sldId id="483" r:id="rId53"/>
    <p:sldId id="484" r:id="rId54"/>
    <p:sldId id="392" r:id="rId55"/>
    <p:sldId id="393" r:id="rId56"/>
    <p:sldId id="394" r:id="rId57"/>
    <p:sldId id="395" r:id="rId58"/>
    <p:sldId id="457" r:id="rId59"/>
    <p:sldId id="397" r:id="rId60"/>
    <p:sldId id="398" r:id="rId61"/>
    <p:sldId id="400" r:id="rId62"/>
    <p:sldId id="401" r:id="rId63"/>
    <p:sldId id="458" r:id="rId64"/>
    <p:sldId id="459" r:id="rId65"/>
    <p:sldId id="418" r:id="rId66"/>
    <p:sldId id="413" r:id="rId67"/>
    <p:sldId id="414" r:id="rId68"/>
    <p:sldId id="417" r:id="rId69"/>
    <p:sldId id="462" r:id="rId70"/>
    <p:sldId id="463" r:id="rId71"/>
    <p:sldId id="465" r:id="rId72"/>
    <p:sldId id="461" r:id="rId73"/>
    <p:sldId id="464" r:id="rId74"/>
    <p:sldId id="466" r:id="rId75"/>
    <p:sldId id="467" r:id="rId76"/>
    <p:sldId id="468" r:id="rId77"/>
    <p:sldId id="469" r:id="rId78"/>
    <p:sldId id="470" r:id="rId79"/>
    <p:sldId id="471" r:id="rId80"/>
    <p:sldId id="472" r:id="rId81"/>
    <p:sldId id="473" r:id="rId82"/>
    <p:sldId id="47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CDF"/>
    <a:srgbClr val="00A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2"/>
  </p:normalViewPr>
  <p:slideViewPr>
    <p:cSldViewPr snapToGrid="0">
      <p:cViewPr varScale="1">
        <p:scale>
          <a:sx n="72" d="100"/>
          <a:sy n="72" d="100"/>
        </p:scale>
        <p:origin x="21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E1EA-5032-2346-9ED7-0318F667E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C2CA7-D402-1E4B-947A-916118D7E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1CEAB-022C-144B-B200-BAB9EEF343BD}"/>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CBFC2635-7545-C24F-9B55-602955FAA8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6E7039-4308-2447-B549-030A79AA7D0B}"/>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3443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689A-EFD0-3046-B3E1-2F14C2C9C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220A8-C386-0F4B-9A2D-808184568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5641A-5E53-7E44-A73A-1D70EC979E0E}"/>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DE701E3A-1EBE-134A-B05C-0583706246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CD4A69-0448-BB44-929A-753A94691F0F}"/>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363680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778F6-01D1-9740-A1EE-23569D6E9D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B3330-C8C2-774F-B624-C7C10A560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36614-A432-3E42-AA10-BADC937850B3}"/>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675D9640-C122-BE4A-AF52-7AA7C0BC0C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32B10-6EC5-8848-B437-E2BEC9AC6680}"/>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17988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4606-3653-A442-AD55-40DEDB816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973F25-2B9F-744B-9C64-142C5D9373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128A6-2A09-A249-8EBF-91E4C6428D71}"/>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996F86F9-0BF0-7144-9D5B-3DE7AE0787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2E7DAC-649F-CF42-BFF3-2485EA0E8E7D}"/>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1145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09F3-6B03-3948-88E6-007B52666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499EDC-D843-0247-BC3D-C2D48CD21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8ECFF-6A28-144D-92CD-744819131DA2}"/>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2721293B-8F9E-2A4C-A387-8A8D33AF9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A3C533-7B4D-7B45-A24A-933D34C4C181}"/>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117707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5EAE-4348-6643-B31B-80D5FFEAE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70C69-B031-6245-A441-3BC3C98914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8E7B14-3A01-724C-8E35-517926219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C66A71-0835-0946-9BDE-A6C9EB03B708}"/>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6" name="Footer Placeholder 5">
            <a:extLst>
              <a:ext uri="{FF2B5EF4-FFF2-40B4-BE49-F238E27FC236}">
                <a16:creationId xmlns:a16="http://schemas.microsoft.com/office/drawing/2014/main" id="{57CFFFEF-1850-7742-A0B1-BF25AA2C5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D0D28F-F15F-7843-920A-3F72CA2E72BC}"/>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128567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D31E-4FE7-3D4A-8986-E655C2E3D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77627-1376-B640-8A8E-03599AA87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78942-5AFC-6B4D-8AA6-E30A109855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9D807-D185-2F49-B3EC-5C6FE9FD8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40531E-3C43-114F-8A91-63A110CFC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2259A-6803-244D-BAEF-C509433D5A4F}"/>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8" name="Footer Placeholder 7">
            <a:extLst>
              <a:ext uri="{FF2B5EF4-FFF2-40B4-BE49-F238E27FC236}">
                <a16:creationId xmlns:a16="http://schemas.microsoft.com/office/drawing/2014/main" id="{19460111-C122-3F48-9A5C-F9BE2C709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E78278-F14D-E74B-9D7D-35FA84CB0FB5}"/>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95933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6634-5B02-9642-B35C-925A6AFAC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3E558-6D68-AE4D-BB3D-76F5A4C2EAF4}"/>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4" name="Footer Placeholder 3">
            <a:extLst>
              <a:ext uri="{FF2B5EF4-FFF2-40B4-BE49-F238E27FC236}">
                <a16:creationId xmlns:a16="http://schemas.microsoft.com/office/drawing/2014/main" id="{C7BE12C2-92FC-D349-A36C-AEC3569717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42F2FE-DAC3-BF40-A06F-8DEEECA50C92}"/>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225983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CFB9C-EDED-D642-B9C6-66C086191EDB}"/>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3" name="Footer Placeholder 2">
            <a:extLst>
              <a:ext uri="{FF2B5EF4-FFF2-40B4-BE49-F238E27FC236}">
                <a16:creationId xmlns:a16="http://schemas.microsoft.com/office/drawing/2014/main" id="{F2858F75-F3BF-2540-A0F4-2D8D78BA1E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EC0DAE-CAC8-AF4B-BD5C-5EA5F85F10E5}"/>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75394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7947-FD44-3F40-B700-1DCDBF148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634172-8B40-644F-B1CC-834238F56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91C81-5F1B-644E-8DA0-9228F74FF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B0132-521D-1142-A6CB-518FE04D9F58}"/>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6" name="Footer Placeholder 5">
            <a:extLst>
              <a:ext uri="{FF2B5EF4-FFF2-40B4-BE49-F238E27FC236}">
                <a16:creationId xmlns:a16="http://schemas.microsoft.com/office/drawing/2014/main" id="{DA05A3D2-E70E-F24E-AA9C-C29D6474C2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31010C-AC4B-2C43-B373-61E71477F5BC}"/>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366931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E16A-65F2-BC48-B8A0-8223EC0FA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4C60C-E7D0-1347-82F9-538E5979F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10EC5D-5BE6-BF46-8083-86E96220B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454FD-40F9-C440-994A-8EC2FFAD629A}"/>
              </a:ext>
            </a:extLst>
          </p:cNvPr>
          <p:cNvSpPr>
            <a:spLocks noGrp="1"/>
          </p:cNvSpPr>
          <p:nvPr>
            <p:ph type="dt" sz="half" idx="10"/>
          </p:nvPr>
        </p:nvSpPr>
        <p:spPr/>
        <p:txBody>
          <a:bodyPr/>
          <a:lstStyle/>
          <a:p>
            <a:fld id="{C724640D-2F6F-604D-B1AB-1E1F73BC939D}" type="datetimeFigureOut">
              <a:rPr lang="en-US" smtClean="0"/>
              <a:t>9/4/25</a:t>
            </a:fld>
            <a:endParaRPr lang="en-US" dirty="0"/>
          </a:p>
        </p:txBody>
      </p:sp>
      <p:sp>
        <p:nvSpPr>
          <p:cNvPr id="6" name="Footer Placeholder 5">
            <a:extLst>
              <a:ext uri="{FF2B5EF4-FFF2-40B4-BE49-F238E27FC236}">
                <a16:creationId xmlns:a16="http://schemas.microsoft.com/office/drawing/2014/main" id="{14FFFE8D-555B-4D4B-9F69-AD035DA816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86190E-E45D-AD43-813C-C761527C9733}"/>
              </a:ext>
            </a:extLst>
          </p:cNvPr>
          <p:cNvSpPr>
            <a:spLocks noGrp="1"/>
          </p:cNvSpPr>
          <p:nvPr>
            <p:ph type="sldNum" sz="quarter" idx="12"/>
          </p:nvPr>
        </p:nvSpPr>
        <p:spPr/>
        <p:txBody>
          <a:bodyPr/>
          <a:lstStyle/>
          <a:p>
            <a:fld id="{E88F034F-2CF2-8E49-BAA8-FA7F5D2E455C}" type="slidenum">
              <a:rPr lang="en-US" smtClean="0"/>
              <a:t>‹#›</a:t>
            </a:fld>
            <a:endParaRPr lang="en-US" dirty="0"/>
          </a:p>
        </p:txBody>
      </p:sp>
    </p:spTree>
    <p:extLst>
      <p:ext uri="{BB962C8B-B14F-4D97-AF65-F5344CB8AC3E}">
        <p14:creationId xmlns:p14="http://schemas.microsoft.com/office/powerpoint/2010/main" val="293044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CA7C-949E-654D-B393-6E2A7892E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425DE6-9A98-B540-8EC5-21FD3E583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178DB-1918-074F-8A76-B6DAA2B9C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4640D-2F6F-604D-B1AB-1E1F73BC939D}" type="datetimeFigureOut">
              <a:rPr lang="en-US" smtClean="0"/>
              <a:t>9/4/25</a:t>
            </a:fld>
            <a:endParaRPr lang="en-US" dirty="0"/>
          </a:p>
        </p:txBody>
      </p:sp>
      <p:sp>
        <p:nvSpPr>
          <p:cNvPr id="5" name="Footer Placeholder 4">
            <a:extLst>
              <a:ext uri="{FF2B5EF4-FFF2-40B4-BE49-F238E27FC236}">
                <a16:creationId xmlns:a16="http://schemas.microsoft.com/office/drawing/2014/main" id="{2C7BF822-0826-B34B-BFC3-81A8DE3C5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B93A407-BDCB-584F-906E-B17B98F5D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F034F-2CF2-8E49-BAA8-FA7F5D2E455C}" type="slidenum">
              <a:rPr lang="en-US" smtClean="0"/>
              <a:t>‹#›</a:t>
            </a:fld>
            <a:endParaRPr lang="en-US" dirty="0"/>
          </a:p>
        </p:txBody>
      </p:sp>
    </p:spTree>
    <p:extLst>
      <p:ext uri="{BB962C8B-B14F-4D97-AF65-F5344CB8AC3E}">
        <p14:creationId xmlns:p14="http://schemas.microsoft.com/office/powerpoint/2010/main" val="297047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aup.org/programs/academic-freedom/faqs-academic-freed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C1EA8-2501-F44E-9520-F167C11D8909}"/>
              </a:ext>
            </a:extLst>
          </p:cNvPr>
          <p:cNvSpPr>
            <a:spLocks noGrp="1"/>
          </p:cNvSpPr>
          <p:nvPr>
            <p:ph type="ctrTitle"/>
          </p:nvPr>
        </p:nvSpPr>
        <p:spPr>
          <a:xfrm>
            <a:off x="711199" y="406399"/>
            <a:ext cx="11360727" cy="3650445"/>
          </a:xfrm>
        </p:spPr>
        <p:txBody>
          <a:bodyPr vert="horz" lIns="91440" tIns="45720" rIns="91440" bIns="45720" rtlCol="0" anchor="t">
            <a:normAutofit/>
          </a:bodyPr>
          <a:lstStyle/>
          <a:p>
            <a:pPr algn="l">
              <a:lnSpc>
                <a:spcPct val="100000"/>
              </a:lnSpc>
              <a:spcBef>
                <a:spcPts val="0"/>
              </a:spcBef>
            </a:pPr>
            <a:r>
              <a:rPr lang="en-US" b="1" dirty="0">
                <a:solidFill>
                  <a:schemeClr val="bg1"/>
                </a:solidFill>
                <a:latin typeface="Century Schoolbook" panose="02040604050505020304" pitchFamily="18" charset="0"/>
              </a:rPr>
              <a:t>The Prof Said What?!?!</a:t>
            </a:r>
            <a:br>
              <a:rPr lang="en-US" sz="5400" b="1" dirty="0">
                <a:solidFill>
                  <a:srgbClr val="FFFFFF"/>
                </a:solidFill>
                <a:latin typeface="Century Schoolbook" panose="02040604050505020304" pitchFamily="18" charset="0"/>
              </a:rPr>
            </a:br>
            <a:br>
              <a:rPr lang="en-US" sz="4800" b="1" dirty="0">
                <a:solidFill>
                  <a:srgbClr val="FFFFFF"/>
                </a:solidFill>
                <a:latin typeface="Century Schoolbook" panose="02040604050505020304" pitchFamily="18" charset="0"/>
              </a:rPr>
            </a:br>
            <a:r>
              <a:rPr lang="en-US" sz="4000" b="1" dirty="0">
                <a:solidFill>
                  <a:srgbClr val="FFFFFF"/>
                </a:solidFill>
                <a:latin typeface="Century Schoolbook" panose="02040604050505020304" pitchFamily="18" charset="0"/>
              </a:rPr>
              <a:t>Navigating the Intersection of</a:t>
            </a:r>
            <a:br>
              <a:rPr lang="en-US" sz="4000" b="1" dirty="0">
                <a:solidFill>
                  <a:srgbClr val="FFFFFF"/>
                </a:solidFill>
                <a:latin typeface="Century Schoolbook" panose="02040604050505020304" pitchFamily="18" charset="0"/>
              </a:rPr>
            </a:br>
            <a:r>
              <a:rPr lang="en-US" sz="4000" b="1" dirty="0">
                <a:solidFill>
                  <a:srgbClr val="FFFFFF"/>
                </a:solidFill>
                <a:latin typeface="Century Schoolbook" panose="02040604050505020304" pitchFamily="18" charset="0"/>
              </a:rPr>
              <a:t>Academic Freedom and Public-Employee </a:t>
            </a:r>
            <a:br>
              <a:rPr lang="en-US" sz="4000" b="1" dirty="0">
                <a:solidFill>
                  <a:srgbClr val="FFFFFF"/>
                </a:solidFill>
                <a:latin typeface="Century Schoolbook" panose="02040604050505020304" pitchFamily="18" charset="0"/>
              </a:rPr>
            </a:br>
            <a:r>
              <a:rPr lang="en-US" sz="4000" b="1" dirty="0">
                <a:solidFill>
                  <a:srgbClr val="FFFFFF"/>
                </a:solidFill>
                <a:latin typeface="Century Schoolbook" panose="02040604050505020304" pitchFamily="18" charset="0"/>
              </a:rPr>
              <a:t>Speech Rights at Public Universities</a:t>
            </a:r>
            <a:endParaRPr lang="en-US" sz="4000" b="1" kern="1200" dirty="0">
              <a:solidFill>
                <a:srgbClr val="FFFFFF"/>
              </a:solidFill>
              <a:latin typeface="Century Schoolbook" panose="02040604050505020304" pitchFamily="18" charset="0"/>
            </a:endParaRPr>
          </a:p>
        </p:txBody>
      </p:sp>
      <p:sp>
        <p:nvSpPr>
          <p:cNvPr id="3" name="Subtitle 2">
            <a:extLst>
              <a:ext uri="{FF2B5EF4-FFF2-40B4-BE49-F238E27FC236}">
                <a16:creationId xmlns:a16="http://schemas.microsoft.com/office/drawing/2014/main" id="{0971BF45-91D0-9C4C-AAF5-0E30696705D3}"/>
              </a:ext>
            </a:extLst>
          </p:cNvPr>
          <p:cNvSpPr>
            <a:spLocks noGrp="1"/>
          </p:cNvSpPr>
          <p:nvPr>
            <p:ph type="subTitle" idx="1"/>
          </p:nvPr>
        </p:nvSpPr>
        <p:spPr>
          <a:xfrm>
            <a:off x="711200" y="4757835"/>
            <a:ext cx="10645434" cy="1571247"/>
          </a:xfrm>
        </p:spPr>
        <p:txBody>
          <a:bodyPr vert="horz" lIns="91440" tIns="45720" rIns="91440" bIns="45720" rtlCol="0" anchor="t">
            <a:noAutofit/>
          </a:bodyPr>
          <a:lstStyle/>
          <a:p>
            <a:pPr algn="l"/>
            <a:r>
              <a:rPr lang="en-US" sz="2800" b="1" dirty="0">
                <a:latin typeface="Century Schoolbook" panose="02040604050505020304" pitchFamily="18" charset="0"/>
              </a:rPr>
              <a:t>Institute for Academic Leadership</a:t>
            </a:r>
          </a:p>
          <a:p>
            <a:pPr algn="l"/>
            <a:r>
              <a:rPr lang="en-US" sz="2800" b="1" dirty="0">
                <a:latin typeface="Century Schoolbook" panose="02040604050505020304" pitchFamily="18" charset="0"/>
              </a:rPr>
              <a:t>Chairs Workshop, Howey-in-the-Hills, Florida</a:t>
            </a:r>
          </a:p>
          <a:p>
            <a:pPr algn="l"/>
            <a:r>
              <a:rPr lang="en-US" sz="2800" b="1">
                <a:latin typeface="Century Schoolbook" panose="02040604050505020304" pitchFamily="18" charset="0"/>
              </a:rPr>
              <a:t>September 15, </a:t>
            </a:r>
            <a:r>
              <a:rPr lang="en-US" sz="2800" b="1" dirty="0">
                <a:latin typeface="Century Schoolbook" panose="02040604050505020304" pitchFamily="18" charset="0"/>
              </a:rPr>
              <a:t>2025</a:t>
            </a:r>
            <a:r>
              <a:rPr lang="en-US" sz="2000" b="1" dirty="0">
                <a:latin typeface="Century Schoolbook" panose="02040604050505020304" pitchFamily="18" charset="0"/>
              </a:rPr>
              <a:t>			 Copyright © 2025 Clay Calvert	</a:t>
            </a:r>
          </a:p>
        </p:txBody>
      </p:sp>
    </p:spTree>
    <p:extLst>
      <p:ext uri="{BB962C8B-B14F-4D97-AF65-F5344CB8AC3E}">
        <p14:creationId xmlns:p14="http://schemas.microsoft.com/office/powerpoint/2010/main" val="1754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CB9501-6975-C8BD-9467-DFAAF1DD6475}"/>
              </a:ext>
            </a:extLst>
          </p:cNvPr>
          <p:cNvSpPr>
            <a:spLocks noGrp="1"/>
          </p:cNvSpPr>
          <p:nvPr>
            <p:ph type="title"/>
          </p:nvPr>
        </p:nvSpPr>
        <p:spPr>
          <a:xfrm>
            <a:off x="1371599" y="294538"/>
            <a:ext cx="9895951" cy="1033669"/>
          </a:xfrm>
        </p:spPr>
        <p:txBody>
          <a:bodyPr>
            <a:noAutofit/>
          </a:bodyPr>
          <a:lstStyle/>
          <a:p>
            <a:r>
              <a:rPr lang="en-US" sz="7200" b="1" dirty="0">
                <a:solidFill>
                  <a:srgbClr val="FFFFFF"/>
                </a:solidFill>
                <a:latin typeface="Century Schoolbook" panose="02040604050505020304" pitchFamily="18" charset="0"/>
              </a:rPr>
              <a:t>Academic Freedom</a:t>
            </a:r>
          </a:p>
        </p:txBody>
      </p:sp>
      <p:sp>
        <p:nvSpPr>
          <p:cNvPr id="3" name="Content Placeholder 2">
            <a:extLst>
              <a:ext uri="{FF2B5EF4-FFF2-40B4-BE49-F238E27FC236}">
                <a16:creationId xmlns:a16="http://schemas.microsoft.com/office/drawing/2014/main" id="{2F6DB0F9-50BB-0485-AAAE-99885D5331F2}"/>
              </a:ext>
            </a:extLst>
          </p:cNvPr>
          <p:cNvSpPr>
            <a:spLocks noGrp="1"/>
          </p:cNvSpPr>
          <p:nvPr>
            <p:ph idx="1"/>
          </p:nvPr>
        </p:nvSpPr>
        <p:spPr>
          <a:xfrm>
            <a:off x="1018903" y="1622746"/>
            <a:ext cx="10248647" cy="4378810"/>
          </a:xfrm>
        </p:spPr>
        <p:txBody>
          <a:bodyPr anchor="ctr">
            <a:normAutofit lnSpcReduction="10000"/>
          </a:bodyPr>
          <a:lstStyle/>
          <a:p>
            <a:pPr marL="0" indent="0">
              <a:buNone/>
            </a:pPr>
            <a:endParaRPr lang="en-US" sz="4400" b="1" dirty="0">
              <a:latin typeface="Century Schoolbook" panose="02040604050505020304" pitchFamily="18" charset="0"/>
            </a:endParaRPr>
          </a:p>
          <a:p>
            <a:pPr marL="0" indent="0">
              <a:buNone/>
            </a:pPr>
            <a:r>
              <a:rPr lang="en-US" sz="4400" b="1" dirty="0">
                <a:latin typeface="Century Schoolbook" panose="02040604050505020304" pitchFamily="18" charset="0"/>
              </a:rPr>
              <a:t>Professional 	  v.	       Legal </a:t>
            </a:r>
          </a:p>
          <a:p>
            <a:pPr marL="0" indent="0">
              <a:buNone/>
            </a:pPr>
            <a:r>
              <a:rPr lang="en-US" sz="4400" b="1" dirty="0">
                <a:latin typeface="Century Schoolbook" panose="02040604050505020304" pitchFamily="18" charset="0"/>
              </a:rPr>
              <a:t>      Norm			      	 Right</a:t>
            </a:r>
          </a:p>
          <a:p>
            <a:pPr marL="0" indent="0">
              <a:buNone/>
            </a:pPr>
            <a:r>
              <a:rPr lang="en-US" sz="2000" b="1" dirty="0">
                <a:latin typeface="Century Schoolbook" panose="02040604050505020304" pitchFamily="18" charset="0"/>
              </a:rPr>
              <a:t>	</a:t>
            </a:r>
          </a:p>
          <a:p>
            <a:pPr marL="0" indent="0">
              <a:buNone/>
            </a:pPr>
            <a:r>
              <a:rPr lang="en-US" sz="3200" b="1" dirty="0">
                <a:solidFill>
                  <a:srgbClr val="2A27DA"/>
                </a:solidFill>
                <a:latin typeface="Century Schoolbook" panose="02040604050505020304" pitchFamily="18" charset="0"/>
              </a:rPr>
              <a:t>• AAUP Statements</a:t>
            </a:r>
            <a:r>
              <a:rPr lang="en-US" sz="3200" b="1" dirty="0">
                <a:latin typeface="Century Schoolbook" panose="02040604050505020304" pitchFamily="18" charset="0"/>
              </a:rPr>
              <a:t> </a:t>
            </a:r>
            <a:r>
              <a:rPr lang="en-US" sz="2000" b="1" dirty="0">
                <a:latin typeface="Century Schoolbook" panose="02040604050505020304" pitchFamily="18" charset="0"/>
              </a:rPr>
              <a:t>		</a:t>
            </a:r>
            <a:r>
              <a:rPr lang="en-US" sz="3200" b="1" dirty="0">
                <a:solidFill>
                  <a:srgbClr val="2A27DA"/>
                </a:solidFill>
                <a:latin typeface="Century Schoolbook" panose="02040604050505020304" pitchFamily="18" charset="0"/>
              </a:rPr>
              <a:t>• Judicial Opinions</a:t>
            </a:r>
          </a:p>
          <a:p>
            <a:pPr marL="0" indent="0">
              <a:buNone/>
            </a:pPr>
            <a:r>
              <a:rPr lang="en-US" sz="3200" b="1" dirty="0">
                <a:solidFill>
                  <a:srgbClr val="2A27DA"/>
                </a:solidFill>
                <a:latin typeface="Century Schoolbook" panose="02040604050505020304" pitchFamily="18" charset="0"/>
              </a:rPr>
              <a:t>						• CBAs (Contracts)</a:t>
            </a:r>
          </a:p>
          <a:p>
            <a:pPr marL="0" indent="0">
              <a:buNone/>
            </a:pPr>
            <a:endParaRPr lang="en-US" sz="2000" b="1" dirty="0">
              <a:latin typeface="Century Schoolbook" panose="02040604050505020304" pitchFamily="18" charset="0"/>
            </a:endParaRPr>
          </a:p>
          <a:p>
            <a:pPr marL="0" indent="0">
              <a:buNone/>
            </a:pPr>
            <a:r>
              <a:rPr lang="en-US" sz="2000" dirty="0">
                <a:latin typeface="Century Schoolbook" panose="02040604050505020304" pitchFamily="18" charset="0"/>
              </a:rPr>
              <a:t>  </a:t>
            </a:r>
            <a:endParaRPr lang="en-US" sz="2000" b="1" dirty="0">
              <a:latin typeface="Century Schoolbook" panose="02040604050505020304" pitchFamily="18" charset="0"/>
            </a:endParaRPr>
          </a:p>
        </p:txBody>
      </p:sp>
    </p:spTree>
    <p:extLst>
      <p:ext uri="{BB962C8B-B14F-4D97-AF65-F5344CB8AC3E}">
        <p14:creationId xmlns:p14="http://schemas.microsoft.com/office/powerpoint/2010/main" val="202109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0AEF5B-2E77-D49E-6777-ED08265BC4EC}"/>
              </a:ext>
            </a:extLst>
          </p:cNvPr>
          <p:cNvSpPr>
            <a:spLocks noGrp="1"/>
          </p:cNvSpPr>
          <p:nvPr>
            <p:ph idx="1"/>
          </p:nvPr>
        </p:nvSpPr>
        <p:spPr>
          <a:xfrm>
            <a:off x="945503" y="857250"/>
            <a:ext cx="5898210" cy="5083727"/>
          </a:xfrm>
        </p:spPr>
        <p:txBody>
          <a:bodyPr anchor="t">
            <a:noAutofit/>
          </a:bodyPr>
          <a:lstStyle/>
          <a:p>
            <a:pPr marL="0" indent="0">
              <a:lnSpc>
                <a:spcPct val="150000"/>
              </a:lnSpc>
              <a:buNone/>
            </a:pPr>
            <a:r>
              <a:rPr lang="en-US" sz="2400" b="1" i="0" u="none" strike="noStrike" dirty="0">
                <a:effectLst/>
                <a:latin typeface="Century Schoolbook" panose="02040604050505020304" pitchFamily="18" charset="0"/>
              </a:rPr>
              <a:t>“</a:t>
            </a:r>
            <a:r>
              <a:rPr lang="en-US" sz="2400" b="1" dirty="0">
                <a:latin typeface="Century Schoolbook" panose="02040604050505020304" pitchFamily="18" charset="0"/>
              </a:rPr>
              <a:t>t</a:t>
            </a:r>
            <a:r>
              <a:rPr lang="en-US" sz="2400" b="1" i="0" u="none" strike="noStrike" dirty="0">
                <a:effectLst/>
                <a:latin typeface="Century Schoolbook" panose="02040604050505020304" pitchFamily="18" charset="0"/>
              </a:rPr>
              <a:t>he freedom of a </a:t>
            </a:r>
            <a:r>
              <a:rPr lang="en-US" sz="2400" b="1" i="0" u="sng" strike="noStrike" dirty="0">
                <a:solidFill>
                  <a:srgbClr val="009900"/>
                </a:solidFill>
                <a:effectLst/>
                <a:latin typeface="Century Schoolbook" panose="02040604050505020304" pitchFamily="18" charset="0"/>
              </a:rPr>
              <a:t>teacher</a:t>
            </a:r>
            <a:r>
              <a:rPr lang="en-US" sz="2400" b="1" i="0" u="none" strike="noStrike" dirty="0">
                <a:effectLst/>
                <a:latin typeface="Century Schoolbook" panose="02040604050505020304" pitchFamily="18" charset="0"/>
              </a:rPr>
              <a:t> or </a:t>
            </a:r>
            <a:r>
              <a:rPr lang="en-US" sz="2400" b="1" i="0" u="sng" strike="noStrike" dirty="0">
                <a:solidFill>
                  <a:srgbClr val="009900"/>
                </a:solidFill>
                <a:effectLst/>
                <a:latin typeface="Century Schoolbook" panose="02040604050505020304" pitchFamily="18" charset="0"/>
              </a:rPr>
              <a:t>researcher</a:t>
            </a:r>
            <a:r>
              <a:rPr lang="en-US" sz="2400" b="1" i="0" u="none" strike="noStrike" dirty="0">
                <a:effectLst/>
                <a:latin typeface="Century Schoolbook" panose="02040604050505020304" pitchFamily="18" charset="0"/>
              </a:rPr>
              <a:t> in higher education to investigate and discuss the issues in his or her academic field, and to </a:t>
            </a:r>
            <a:r>
              <a:rPr lang="en-US" sz="2400" b="1" i="0" u="sng" strike="noStrike" dirty="0">
                <a:solidFill>
                  <a:srgbClr val="009900"/>
                </a:solidFill>
                <a:effectLst/>
                <a:latin typeface="Century Schoolbook" panose="02040604050505020304" pitchFamily="18" charset="0"/>
              </a:rPr>
              <a:t>teach</a:t>
            </a:r>
            <a:r>
              <a:rPr lang="en-US" sz="2400" b="1" i="0" u="none" strike="noStrike" dirty="0">
                <a:effectLst/>
                <a:latin typeface="Century Schoolbook" panose="02040604050505020304" pitchFamily="18" charset="0"/>
              </a:rPr>
              <a:t> or </a:t>
            </a:r>
            <a:r>
              <a:rPr lang="en-US" sz="2400" b="1" i="0" u="sng" strike="noStrike" dirty="0">
                <a:solidFill>
                  <a:srgbClr val="009900"/>
                </a:solidFill>
                <a:effectLst/>
                <a:latin typeface="Century Schoolbook" panose="02040604050505020304" pitchFamily="18" charset="0"/>
              </a:rPr>
              <a:t>publish</a:t>
            </a:r>
            <a:r>
              <a:rPr lang="en-US" sz="2400" b="1" i="0" u="none" strike="noStrike" dirty="0">
                <a:effectLst/>
                <a:latin typeface="Century Schoolbook" panose="02040604050505020304" pitchFamily="18" charset="0"/>
              </a:rPr>
              <a:t> findings without interference from political figures, boards of trustees, donors, or other entities.”</a:t>
            </a:r>
          </a:p>
          <a:p>
            <a:pPr marL="0" indent="0">
              <a:lnSpc>
                <a:spcPct val="100000"/>
              </a:lnSpc>
              <a:buNone/>
            </a:pPr>
            <a:r>
              <a:rPr lang="en-US" sz="1400" b="1" dirty="0">
                <a:solidFill>
                  <a:srgbClr val="2A27DA"/>
                </a:solidFill>
                <a:latin typeface="Century Schoolbook" panose="02040604050505020304" pitchFamily="18" charset="0"/>
                <a:hlinkClick r:id="rId2">
                  <a:extLst>
                    <a:ext uri="{A12FA001-AC4F-418D-AE19-62706E023703}">
                      <ahyp:hlinkClr xmlns:ahyp="http://schemas.microsoft.com/office/drawing/2018/hyperlinkcolor" val="tx"/>
                    </a:ext>
                  </a:extLst>
                </a:hlinkClick>
              </a:rPr>
              <a:t>https://www.aaup.org/programs/academic-freedom/faqs-academic-freedom</a:t>
            </a:r>
            <a:r>
              <a:rPr lang="en-US" sz="1400" b="1" dirty="0">
                <a:solidFill>
                  <a:srgbClr val="2A27DA"/>
                </a:solidFill>
                <a:latin typeface="Century Schoolbook" panose="02040604050505020304" pitchFamily="18" charset="0"/>
              </a:rPr>
              <a:t>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logo with red letters&#10;&#10;Description automatically generated">
            <a:extLst>
              <a:ext uri="{FF2B5EF4-FFF2-40B4-BE49-F238E27FC236}">
                <a16:creationId xmlns:a16="http://schemas.microsoft.com/office/drawing/2014/main" id="{6FFB685D-B225-D741-6A7C-EE903A74CE29}"/>
              </a:ext>
            </a:extLst>
          </p:cNvPr>
          <p:cNvPicPr>
            <a:picLocks noChangeAspect="1"/>
          </p:cNvPicPr>
          <p:nvPr/>
        </p:nvPicPr>
        <p:blipFill>
          <a:blip r:embed="rId3"/>
          <a:stretch>
            <a:fillRect/>
          </a:stretch>
        </p:blipFill>
        <p:spPr>
          <a:xfrm>
            <a:off x="7075967" y="2574348"/>
            <a:ext cx="4170530" cy="1741196"/>
          </a:xfrm>
          <a:prstGeom prst="rect">
            <a:avLst/>
          </a:prstGeom>
          <a:ln w="19050">
            <a:solidFill>
              <a:schemeClr val="tx1"/>
            </a:solidFill>
          </a:ln>
        </p:spPr>
      </p:pic>
    </p:spTree>
    <p:extLst>
      <p:ext uri="{BB962C8B-B14F-4D97-AF65-F5344CB8AC3E}">
        <p14:creationId xmlns:p14="http://schemas.microsoft.com/office/powerpoint/2010/main" val="101943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73C0C4-6B7C-843A-6DAE-77386A645A1E}"/>
              </a:ext>
            </a:extLst>
          </p:cNvPr>
          <p:cNvSpPr>
            <a:spLocks noGrp="1"/>
          </p:cNvSpPr>
          <p:nvPr>
            <p:ph type="title"/>
          </p:nvPr>
        </p:nvSpPr>
        <p:spPr>
          <a:xfrm>
            <a:off x="1371599" y="294538"/>
            <a:ext cx="9895951" cy="1296203"/>
          </a:xfrm>
        </p:spPr>
        <p:txBody>
          <a:bodyPr>
            <a:normAutofit/>
          </a:bodyPr>
          <a:lstStyle/>
          <a:p>
            <a:r>
              <a:rPr lang="en-US" sz="4000" b="1" dirty="0">
                <a:solidFill>
                  <a:srgbClr val="FFFFFF"/>
                </a:solidFill>
                <a:latin typeface="Century Schoolbook" panose="02040604050505020304" pitchFamily="18" charset="0"/>
              </a:rPr>
              <a:t>AAUP’s 1940 Statement of Principles </a:t>
            </a:r>
            <a:br>
              <a:rPr lang="en-US" sz="4000" b="1" dirty="0">
                <a:solidFill>
                  <a:srgbClr val="FFFFFF"/>
                </a:solidFill>
                <a:latin typeface="Century Schoolbook" panose="02040604050505020304" pitchFamily="18" charset="0"/>
              </a:rPr>
            </a:br>
            <a:r>
              <a:rPr lang="en-US" sz="4000" b="1" dirty="0">
                <a:solidFill>
                  <a:srgbClr val="FFFFFF"/>
                </a:solidFill>
                <a:latin typeface="Century Schoolbook" panose="02040604050505020304" pitchFamily="18" charset="0"/>
              </a:rPr>
              <a:t>on Academic Freedom</a:t>
            </a:r>
          </a:p>
        </p:txBody>
      </p:sp>
      <p:sp>
        <p:nvSpPr>
          <p:cNvPr id="3" name="Content Placeholder 2">
            <a:extLst>
              <a:ext uri="{FF2B5EF4-FFF2-40B4-BE49-F238E27FC236}">
                <a16:creationId xmlns:a16="http://schemas.microsoft.com/office/drawing/2014/main" id="{D4029B0E-090E-0F57-BEE5-916E9ABE7FD6}"/>
              </a:ext>
            </a:extLst>
          </p:cNvPr>
          <p:cNvSpPr>
            <a:spLocks noGrp="1"/>
          </p:cNvSpPr>
          <p:nvPr>
            <p:ph idx="1"/>
          </p:nvPr>
        </p:nvSpPr>
        <p:spPr>
          <a:xfrm>
            <a:off x="1371599" y="1790164"/>
            <a:ext cx="9724031" cy="4507606"/>
          </a:xfrm>
        </p:spPr>
        <p:txBody>
          <a:bodyPr anchor="ctr">
            <a:normAutofit/>
          </a:bodyPr>
          <a:lstStyle/>
          <a:p>
            <a:pPr marL="0" indent="0">
              <a:lnSpc>
                <a:spcPct val="150000"/>
              </a:lnSpc>
              <a:buNone/>
            </a:pPr>
            <a:r>
              <a:rPr lang="en-US" sz="3200" b="1" i="0" u="none" strike="noStrike" dirty="0">
                <a:effectLst/>
                <a:latin typeface="Century Schoolbook" panose="02040604050505020304" pitchFamily="18" charset="0"/>
              </a:rPr>
              <a:t>“Teachers are entitled to freedom in the </a:t>
            </a:r>
            <a:r>
              <a:rPr lang="en-US" sz="3200" b="1" i="0" u="none" strike="noStrike" dirty="0">
                <a:solidFill>
                  <a:srgbClr val="009900"/>
                </a:solidFill>
                <a:effectLst/>
                <a:latin typeface="Century Schoolbook" panose="02040604050505020304" pitchFamily="18" charset="0"/>
              </a:rPr>
              <a:t>classroom</a:t>
            </a:r>
            <a:r>
              <a:rPr lang="en-US" sz="3200" b="1" i="0" u="none" strike="noStrike" dirty="0">
                <a:effectLst/>
                <a:latin typeface="Century Schoolbook" panose="02040604050505020304" pitchFamily="18" charset="0"/>
              </a:rPr>
              <a:t> in discussing </a:t>
            </a:r>
            <a:r>
              <a:rPr lang="en-US" sz="3200" b="1" i="0" u="none" strike="noStrike" dirty="0">
                <a:solidFill>
                  <a:srgbClr val="009900"/>
                </a:solidFill>
                <a:effectLst/>
                <a:latin typeface="Century Schoolbook" panose="02040604050505020304" pitchFamily="18" charset="0"/>
              </a:rPr>
              <a:t>their subject</a:t>
            </a:r>
            <a:r>
              <a:rPr lang="en-US" sz="3200" b="1" i="0" u="none" strike="noStrike" dirty="0">
                <a:effectLst/>
                <a:latin typeface="Century Schoolbook" panose="02040604050505020304" pitchFamily="18" charset="0"/>
              </a:rPr>
              <a:t>, but they should be careful not to introduce into their teaching </a:t>
            </a:r>
            <a:r>
              <a:rPr lang="en-US" sz="3200" b="1" i="0" u="none" strike="noStrike" dirty="0">
                <a:solidFill>
                  <a:srgbClr val="009900"/>
                </a:solidFill>
                <a:effectLst/>
                <a:latin typeface="Century Schoolbook" panose="02040604050505020304" pitchFamily="18" charset="0"/>
              </a:rPr>
              <a:t>controversial matter </a:t>
            </a:r>
            <a:r>
              <a:rPr lang="en-US" sz="3200" b="1" i="0" u="none" strike="noStrike" dirty="0">
                <a:effectLst/>
                <a:latin typeface="Century Schoolbook" panose="02040604050505020304" pitchFamily="18" charset="0"/>
              </a:rPr>
              <a:t>which has </a:t>
            </a:r>
            <a:r>
              <a:rPr lang="en-US" sz="3200" b="1" i="0" u="none" strike="noStrike" dirty="0">
                <a:solidFill>
                  <a:srgbClr val="009900"/>
                </a:solidFill>
                <a:effectLst/>
                <a:latin typeface="Century Schoolbook" panose="02040604050505020304" pitchFamily="18" charset="0"/>
              </a:rPr>
              <a:t>no relation to their subject</a:t>
            </a:r>
            <a:r>
              <a:rPr lang="en-US" sz="3200" b="1" i="0" u="none" strike="noStrike" dirty="0">
                <a:effectLst/>
                <a:latin typeface="Century Schoolbook" panose="02040604050505020304" pitchFamily="18" charset="0"/>
              </a:rPr>
              <a:t>.”</a:t>
            </a:r>
            <a:endParaRPr lang="en-US" sz="3200" b="1" dirty="0">
              <a:latin typeface="Century Schoolbook" panose="02040604050505020304" pitchFamily="18" charset="0"/>
            </a:endParaRPr>
          </a:p>
        </p:txBody>
      </p:sp>
    </p:spTree>
    <p:extLst>
      <p:ext uri="{BB962C8B-B14F-4D97-AF65-F5344CB8AC3E}">
        <p14:creationId xmlns:p14="http://schemas.microsoft.com/office/powerpoint/2010/main" val="269786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C94EA9-05AD-1F3A-C3EE-925B4D64D1B5}"/>
              </a:ext>
            </a:extLst>
          </p:cNvPr>
          <p:cNvSpPr>
            <a:spLocks noGrp="1"/>
          </p:cNvSpPr>
          <p:nvPr>
            <p:ph type="title"/>
          </p:nvPr>
        </p:nvSpPr>
        <p:spPr>
          <a:xfrm>
            <a:off x="1371599" y="169818"/>
            <a:ext cx="9895951" cy="1420924"/>
          </a:xfrm>
        </p:spPr>
        <p:txBody>
          <a:bodyPr>
            <a:noAutofit/>
          </a:bodyPr>
          <a:lstStyle/>
          <a:p>
            <a:r>
              <a:rPr lang="en-US" sz="4800" b="1" dirty="0">
                <a:solidFill>
                  <a:srgbClr val="FFFFFF"/>
                </a:solidFill>
                <a:latin typeface="Century Schoolbook" panose="02040604050505020304" pitchFamily="18" charset="0"/>
              </a:rPr>
              <a:t>Legal Perspectives on </a:t>
            </a:r>
            <a:br>
              <a:rPr lang="en-US" sz="4800" b="1" dirty="0">
                <a:solidFill>
                  <a:srgbClr val="FFFFFF"/>
                </a:solidFill>
                <a:latin typeface="Century Schoolbook" panose="02040604050505020304" pitchFamily="18" charset="0"/>
              </a:rPr>
            </a:br>
            <a:r>
              <a:rPr lang="en-US" sz="4800" b="1" dirty="0">
                <a:solidFill>
                  <a:srgbClr val="FFFFFF"/>
                </a:solidFill>
                <a:latin typeface="Century Schoolbook" panose="02040604050505020304" pitchFamily="18" charset="0"/>
              </a:rPr>
              <a:t>Academic Freedom</a:t>
            </a:r>
            <a:endParaRPr lang="en-US" sz="4800" dirty="0">
              <a:solidFill>
                <a:srgbClr val="FFFFFF"/>
              </a:solidFill>
            </a:endParaRPr>
          </a:p>
        </p:txBody>
      </p:sp>
      <p:sp>
        <p:nvSpPr>
          <p:cNvPr id="3" name="Content Placeholder 2">
            <a:extLst>
              <a:ext uri="{FF2B5EF4-FFF2-40B4-BE49-F238E27FC236}">
                <a16:creationId xmlns:a16="http://schemas.microsoft.com/office/drawing/2014/main" id="{BC4D3DD2-CEB0-E43B-F503-D2BF1F6F0B0B}"/>
              </a:ext>
            </a:extLst>
          </p:cNvPr>
          <p:cNvSpPr>
            <a:spLocks noGrp="1"/>
          </p:cNvSpPr>
          <p:nvPr>
            <p:ph idx="1"/>
          </p:nvPr>
        </p:nvSpPr>
        <p:spPr>
          <a:xfrm>
            <a:off x="1071154" y="1972491"/>
            <a:ext cx="10196395" cy="4029064"/>
          </a:xfrm>
        </p:spPr>
        <p:txBody>
          <a:bodyPr anchor="ctr">
            <a:normAutofit/>
          </a:bodyPr>
          <a:lstStyle/>
          <a:p>
            <a:pPr marL="0" indent="0">
              <a:buNone/>
            </a:pPr>
            <a:endParaRPr lang="en-US" sz="2000" b="1" dirty="0">
              <a:latin typeface="Century Schoolbook" panose="02040604050505020304" pitchFamily="18" charset="0"/>
            </a:endParaRPr>
          </a:p>
          <a:p>
            <a:pPr marL="0" indent="0">
              <a:buNone/>
            </a:pPr>
            <a:r>
              <a:rPr lang="en-US" sz="3600" b="1" dirty="0">
                <a:latin typeface="Century Schoolbook" panose="02040604050505020304" pitchFamily="18" charset="0"/>
              </a:rPr>
              <a:t>• Rhetorically Rich, Doctrinally Deficient</a:t>
            </a:r>
          </a:p>
          <a:p>
            <a:pPr marL="0" indent="0">
              <a:buNone/>
            </a:pPr>
            <a:endParaRPr lang="en-US" sz="3600" b="1" dirty="0">
              <a:latin typeface="Century Schoolbook" panose="02040604050505020304" pitchFamily="18" charset="0"/>
            </a:endParaRPr>
          </a:p>
          <a:p>
            <a:pPr marL="0" indent="0">
              <a:buNone/>
            </a:pPr>
            <a:r>
              <a:rPr lang="en-US" sz="3600" b="1" dirty="0">
                <a:latin typeface="Century Schoolbook" panose="02040604050505020304" pitchFamily="18" charset="0"/>
              </a:rPr>
              <a:t>• First Amendment Right </a:t>
            </a:r>
            <a:r>
              <a:rPr lang="en-US" sz="3600" b="1" i="1" dirty="0">
                <a:latin typeface="Century Schoolbook" panose="02040604050505020304" pitchFamily="18" charset="0"/>
              </a:rPr>
              <a:t>or</a:t>
            </a:r>
            <a:r>
              <a:rPr lang="en-US" sz="3600" b="1" dirty="0">
                <a:latin typeface="Century Schoolbook" panose="02040604050505020304" pitchFamily="18" charset="0"/>
              </a:rPr>
              <a:t> Value?</a:t>
            </a:r>
          </a:p>
          <a:p>
            <a:pPr marL="0" indent="0">
              <a:buNone/>
            </a:pPr>
            <a:endParaRPr lang="en-US" sz="3600" b="1" dirty="0">
              <a:latin typeface="Century Schoolbook" panose="02040604050505020304" pitchFamily="18" charset="0"/>
            </a:endParaRPr>
          </a:p>
          <a:p>
            <a:pPr marL="0" indent="0">
              <a:buNone/>
            </a:pPr>
            <a:r>
              <a:rPr lang="en-US" sz="3600" b="1" dirty="0">
                <a:latin typeface="Century Schoolbook" panose="02040604050505020304" pitchFamily="18" charset="0"/>
              </a:rPr>
              <a:t>• Institutional Right </a:t>
            </a:r>
            <a:r>
              <a:rPr lang="en-US" sz="3600" b="1" i="1" dirty="0">
                <a:latin typeface="Century Schoolbook" panose="02040604050505020304" pitchFamily="18" charset="0"/>
              </a:rPr>
              <a:t>or</a:t>
            </a:r>
            <a:r>
              <a:rPr lang="en-US" sz="3600" b="1" dirty="0">
                <a:latin typeface="Century Schoolbook" panose="02040604050505020304" pitchFamily="18" charset="0"/>
              </a:rPr>
              <a:t> Individual Right?</a:t>
            </a:r>
          </a:p>
          <a:p>
            <a:pPr marL="0" indent="0">
              <a:buNone/>
            </a:pPr>
            <a:endParaRPr lang="en-US" sz="2000" b="1" dirty="0">
              <a:latin typeface="Century Schoolbook" panose="02040604050505020304" pitchFamily="18" charset="0"/>
            </a:endParaRPr>
          </a:p>
          <a:p>
            <a:pPr marL="0" indent="0">
              <a:buNone/>
            </a:pPr>
            <a:endParaRPr lang="en-US" sz="2000" dirty="0"/>
          </a:p>
        </p:txBody>
      </p:sp>
    </p:spTree>
    <p:extLst>
      <p:ext uri="{BB962C8B-B14F-4D97-AF65-F5344CB8AC3E}">
        <p14:creationId xmlns:p14="http://schemas.microsoft.com/office/powerpoint/2010/main" val="112587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F0ED84-0208-6542-7EA3-FD1A9A0274E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708FA7-4FDD-C8DE-74FD-9543AE86C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EC8BE0F-760F-F158-673A-5AEA040A9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212682-999E-6110-9069-8D2144D3C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BF8C498-B7F6-8C2F-8F42-C03C5777B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020E853-3A25-646C-8C14-28277D686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21692B-DBFA-EF54-E077-3A8917AC2EF2}"/>
              </a:ext>
            </a:extLst>
          </p:cNvPr>
          <p:cNvSpPr>
            <a:spLocks noGrp="1"/>
          </p:cNvSpPr>
          <p:nvPr>
            <p:ph type="title"/>
          </p:nvPr>
        </p:nvSpPr>
        <p:spPr>
          <a:xfrm>
            <a:off x="1371599" y="169818"/>
            <a:ext cx="9895951" cy="1420924"/>
          </a:xfrm>
        </p:spPr>
        <p:txBody>
          <a:bodyPr>
            <a:noAutofit/>
          </a:bodyPr>
          <a:lstStyle/>
          <a:p>
            <a:pPr algn="ctr"/>
            <a:r>
              <a:rPr lang="en-US" sz="6600" b="1" dirty="0">
                <a:solidFill>
                  <a:srgbClr val="FFFFFF"/>
                </a:solidFill>
                <a:latin typeface="Century Schoolbook" panose="02040604050505020304" pitchFamily="18" charset="0"/>
              </a:rPr>
              <a:t>Rhetorically Rich</a:t>
            </a:r>
          </a:p>
        </p:txBody>
      </p:sp>
      <p:sp>
        <p:nvSpPr>
          <p:cNvPr id="3" name="Content Placeholder 2">
            <a:extLst>
              <a:ext uri="{FF2B5EF4-FFF2-40B4-BE49-F238E27FC236}">
                <a16:creationId xmlns:a16="http://schemas.microsoft.com/office/drawing/2014/main" id="{BCBA24C0-270A-6126-89D1-0A9108E2B291}"/>
              </a:ext>
            </a:extLst>
          </p:cNvPr>
          <p:cNvSpPr>
            <a:spLocks noGrp="1"/>
          </p:cNvSpPr>
          <p:nvPr>
            <p:ph idx="1"/>
          </p:nvPr>
        </p:nvSpPr>
        <p:spPr>
          <a:xfrm>
            <a:off x="1071154" y="1972491"/>
            <a:ext cx="10196395" cy="4029064"/>
          </a:xfrm>
        </p:spPr>
        <p:txBody>
          <a:bodyPr anchor="t">
            <a:normAutofit fontScale="92500"/>
          </a:bodyPr>
          <a:lstStyle/>
          <a:p>
            <a:pPr marL="0" indent="0">
              <a:lnSpc>
                <a:spcPct val="150000"/>
              </a:lnSpc>
              <a:spcBef>
                <a:spcPts val="0"/>
              </a:spcBef>
              <a:buNone/>
            </a:pPr>
            <a:r>
              <a:rPr lang="en-US" sz="4000" b="1" dirty="0">
                <a:latin typeface="Century Schoolbook" panose="02040604050505020304" pitchFamily="18" charset="0"/>
              </a:rPr>
              <a:t>Two aging subversive persons and loyalty oath cases involving </a:t>
            </a:r>
          </a:p>
          <a:p>
            <a:pPr marL="0" indent="0">
              <a:lnSpc>
                <a:spcPct val="150000"/>
              </a:lnSpc>
              <a:spcBef>
                <a:spcPts val="0"/>
              </a:spcBef>
              <a:buNone/>
            </a:pPr>
            <a:r>
              <a:rPr lang="en-US" sz="4000" b="1" dirty="0">
                <a:latin typeface="Century Schoolbook" panose="02040604050505020304" pitchFamily="18" charset="0"/>
              </a:rPr>
              <a:t>Profs. </a:t>
            </a:r>
            <a:r>
              <a:rPr lang="en-US" sz="4000" b="1" dirty="0">
                <a:solidFill>
                  <a:srgbClr val="1C2CDF"/>
                </a:solidFill>
                <a:latin typeface="Century Schoolbook" panose="02040604050505020304" pitchFamily="18" charset="0"/>
              </a:rPr>
              <a:t>Paul Sweezy </a:t>
            </a:r>
            <a:r>
              <a:rPr lang="en-US" sz="4000" b="1" dirty="0">
                <a:latin typeface="Century Schoolbook" panose="02040604050505020304" pitchFamily="18" charset="0"/>
              </a:rPr>
              <a:t>(Marxist economist) &amp; </a:t>
            </a:r>
            <a:r>
              <a:rPr lang="en-US" sz="4000" b="1" dirty="0">
                <a:solidFill>
                  <a:srgbClr val="1C2CDF"/>
                </a:solidFill>
                <a:latin typeface="Century Schoolbook" panose="02040604050505020304" pitchFamily="18" charset="0"/>
              </a:rPr>
              <a:t>Harry </a:t>
            </a:r>
            <a:r>
              <a:rPr lang="en-US" sz="4000" b="1" dirty="0" err="1">
                <a:solidFill>
                  <a:srgbClr val="1C2CDF"/>
                </a:solidFill>
                <a:latin typeface="Century Schoolbook" panose="02040604050505020304" pitchFamily="18" charset="0"/>
              </a:rPr>
              <a:t>Keyishian</a:t>
            </a:r>
            <a:r>
              <a:rPr lang="en-US" sz="4000" b="1" dirty="0">
                <a:latin typeface="Century Schoolbook" panose="02040604050505020304" pitchFamily="18" charset="0"/>
              </a:rPr>
              <a:t> (English professor).</a:t>
            </a:r>
          </a:p>
          <a:p>
            <a:pPr marL="0" indent="0">
              <a:buNone/>
            </a:pPr>
            <a:endParaRPr lang="en-US" sz="2000" b="1" dirty="0">
              <a:latin typeface="Century Schoolbook" panose="02040604050505020304" pitchFamily="18" charset="0"/>
            </a:endParaRPr>
          </a:p>
          <a:p>
            <a:pPr marL="0" indent="0">
              <a:buNone/>
            </a:pPr>
            <a:endParaRPr lang="en-US" sz="2000" b="1" dirty="0">
              <a:latin typeface="Century Schoolbook" panose="02040604050505020304" pitchFamily="18" charset="0"/>
            </a:endParaRPr>
          </a:p>
          <a:p>
            <a:pPr marL="0" indent="0">
              <a:buNone/>
            </a:pPr>
            <a:endParaRPr lang="en-US" sz="2000" dirty="0"/>
          </a:p>
        </p:txBody>
      </p:sp>
    </p:spTree>
    <p:extLst>
      <p:ext uri="{BB962C8B-B14F-4D97-AF65-F5344CB8AC3E}">
        <p14:creationId xmlns:p14="http://schemas.microsoft.com/office/powerpoint/2010/main" val="108078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couple of men sitting on a couch&#10;&#10;Description automatically generated">
            <a:extLst>
              <a:ext uri="{FF2B5EF4-FFF2-40B4-BE49-F238E27FC236}">
                <a16:creationId xmlns:a16="http://schemas.microsoft.com/office/drawing/2014/main" id="{D50524E3-0411-E41F-DF4C-D92822A3DF46}"/>
              </a:ext>
            </a:extLst>
          </p:cNvPr>
          <p:cNvPicPr>
            <a:picLocks noGrp="1" noChangeAspect="1"/>
          </p:cNvPicPr>
          <p:nvPr>
            <p:ph sz="half" idx="1"/>
          </p:nvPr>
        </p:nvPicPr>
        <p:blipFill rotWithShape="1">
          <a:blip r:embed="rId2"/>
          <a:srcRect r="-1" b="15739"/>
          <a:stretch/>
        </p:blipFill>
        <p:spPr>
          <a:xfrm>
            <a:off x="-1" y="190"/>
            <a:ext cx="8128855" cy="5291194"/>
          </a:xfrm>
          <a:prstGeom prst="rect">
            <a:avLst/>
          </a:prstGeom>
        </p:spPr>
      </p:pic>
      <p:sp>
        <p:nvSpPr>
          <p:cNvPr id="31" name="Rectangle 30">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5F92E69-936C-9759-10B2-48CF1F47D43C}"/>
              </a:ext>
            </a:extLst>
          </p:cNvPr>
          <p:cNvSpPr>
            <a:spLocks noGrp="1"/>
          </p:cNvSpPr>
          <p:nvPr>
            <p:ph type="title"/>
          </p:nvPr>
        </p:nvSpPr>
        <p:spPr>
          <a:xfrm>
            <a:off x="699715" y="5291384"/>
            <a:ext cx="7091299" cy="1414216"/>
          </a:xfrm>
        </p:spPr>
        <p:txBody>
          <a:bodyPr vert="horz" lIns="91440" tIns="45720" rIns="91440" bIns="45720" rtlCol="0" anchor="ctr">
            <a:normAutofit/>
          </a:bodyPr>
          <a:lstStyle/>
          <a:p>
            <a:r>
              <a:rPr lang="en-US" sz="3200" b="1" kern="1200" dirty="0">
                <a:solidFill>
                  <a:srgbClr val="FFFFFF"/>
                </a:solidFill>
                <a:latin typeface="Century Schoolbook" panose="02040604050505020304" pitchFamily="18" charset="0"/>
              </a:rPr>
              <a:t>Paul </a:t>
            </a:r>
            <a:r>
              <a:rPr lang="en-US" sz="3200" b="1" dirty="0" err="1">
                <a:solidFill>
                  <a:srgbClr val="FFFFFF"/>
                </a:solidFill>
                <a:latin typeface="Century Schoolbook" panose="02040604050505020304" pitchFamily="18" charset="0"/>
              </a:rPr>
              <a:t>Sw</a:t>
            </a:r>
            <a:r>
              <a:rPr lang="en-US" sz="3200" b="1" kern="1200" dirty="0" err="1">
                <a:solidFill>
                  <a:srgbClr val="FFFFFF"/>
                </a:solidFill>
                <a:latin typeface="Century Schoolbook" panose="02040604050505020304" pitchFamily="18" charset="0"/>
              </a:rPr>
              <a:t>eezy</a:t>
            </a:r>
            <a:r>
              <a:rPr lang="en-US" sz="3200" b="1" kern="1200" dirty="0">
                <a:solidFill>
                  <a:srgbClr val="FFFFFF"/>
                </a:solidFill>
                <a:latin typeface="Century Schoolbook" panose="02040604050505020304" pitchFamily="18" charset="0"/>
              </a:rPr>
              <a:t> (L, facing camera) </a:t>
            </a:r>
            <a:br>
              <a:rPr lang="en-US" sz="3200" b="1" kern="1200" dirty="0">
                <a:solidFill>
                  <a:srgbClr val="FFFFFF"/>
                </a:solidFill>
                <a:latin typeface="Century Schoolbook" panose="02040604050505020304" pitchFamily="18" charset="0"/>
              </a:rPr>
            </a:br>
            <a:r>
              <a:rPr lang="en-US" sz="3200" b="1" kern="1200" dirty="0">
                <a:solidFill>
                  <a:srgbClr val="FFFFFF"/>
                </a:solidFill>
                <a:latin typeface="Century Schoolbook" panose="02040604050505020304" pitchFamily="18" charset="0"/>
              </a:rPr>
              <a:t>&amp; Harry </a:t>
            </a:r>
            <a:r>
              <a:rPr lang="en-US" sz="3200" b="1" kern="1200" dirty="0" err="1">
                <a:solidFill>
                  <a:srgbClr val="FFFFFF"/>
                </a:solidFill>
                <a:latin typeface="Century Schoolbook" panose="02040604050505020304" pitchFamily="18" charset="0"/>
              </a:rPr>
              <a:t>Keyishian</a:t>
            </a:r>
            <a:r>
              <a:rPr lang="en-US" sz="3200" b="1" kern="1200" dirty="0">
                <a:solidFill>
                  <a:srgbClr val="FFFFFF"/>
                </a:solidFill>
                <a:latin typeface="Century Schoolbook" panose="02040604050505020304" pitchFamily="18" charset="0"/>
              </a:rPr>
              <a:t> (R)</a:t>
            </a:r>
          </a:p>
        </p:txBody>
      </p:sp>
      <p:sp>
        <p:nvSpPr>
          <p:cNvPr id="35" name="Rectangle 3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person in a suit and tie&#10;&#10;Description automatically generated">
            <a:extLst>
              <a:ext uri="{FF2B5EF4-FFF2-40B4-BE49-F238E27FC236}">
                <a16:creationId xmlns:a16="http://schemas.microsoft.com/office/drawing/2014/main" id="{02B31594-5D10-0F9A-5064-572B82873790}"/>
              </a:ext>
            </a:extLst>
          </p:cNvPr>
          <p:cNvPicPr>
            <a:picLocks noGrp="1" noChangeAspect="1"/>
          </p:cNvPicPr>
          <p:nvPr>
            <p:ph sz="half" idx="2"/>
          </p:nvPr>
        </p:nvPicPr>
        <p:blipFill rotWithShape="1">
          <a:blip r:embed="rId3"/>
          <a:srcRect l="20808" r="35807" b="-1"/>
          <a:stretch/>
        </p:blipFill>
        <p:spPr>
          <a:xfrm>
            <a:off x="8128856" y="1"/>
            <a:ext cx="4063143" cy="5291384"/>
          </a:xfrm>
          <a:prstGeom prst="rect">
            <a:avLst/>
          </a:prstGeom>
        </p:spPr>
      </p:pic>
    </p:spTree>
    <p:extLst>
      <p:ext uri="{BB962C8B-B14F-4D97-AF65-F5344CB8AC3E}">
        <p14:creationId xmlns:p14="http://schemas.microsoft.com/office/powerpoint/2010/main" val="21271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DF610-45DB-5247-A960-7B4914FE49F0}"/>
              </a:ext>
            </a:extLst>
          </p:cNvPr>
          <p:cNvSpPr>
            <a:spLocks noGrp="1"/>
          </p:cNvSpPr>
          <p:nvPr>
            <p:ph type="title"/>
          </p:nvPr>
        </p:nvSpPr>
        <p:spPr>
          <a:xfrm>
            <a:off x="1371599" y="294538"/>
            <a:ext cx="9895951" cy="1033669"/>
          </a:xfrm>
        </p:spPr>
        <p:txBody>
          <a:bodyPr>
            <a:normAutofit/>
          </a:bodyPr>
          <a:lstStyle/>
          <a:p>
            <a:r>
              <a:rPr lang="en-US" sz="4800" b="1" i="1" dirty="0">
                <a:solidFill>
                  <a:srgbClr val="FFFFFF"/>
                </a:solidFill>
                <a:latin typeface="Century Schoolbook" panose="02040604050505020304" pitchFamily="18" charset="0"/>
              </a:rPr>
              <a:t>Sweezy v. New Hampshire </a:t>
            </a:r>
            <a:r>
              <a:rPr lang="en-US" sz="4000" dirty="0">
                <a:solidFill>
                  <a:srgbClr val="FFFFFF"/>
                </a:solidFill>
                <a:latin typeface="Century Schoolbook" panose="02040604050505020304" pitchFamily="18" charset="0"/>
              </a:rPr>
              <a:t>(1957)</a:t>
            </a:r>
          </a:p>
        </p:txBody>
      </p:sp>
      <p:sp>
        <p:nvSpPr>
          <p:cNvPr id="3" name="Content Placeholder 2">
            <a:extLst>
              <a:ext uri="{FF2B5EF4-FFF2-40B4-BE49-F238E27FC236}">
                <a16:creationId xmlns:a16="http://schemas.microsoft.com/office/drawing/2014/main" id="{0EAE536A-B9AE-1B4E-B6EC-30B62B121912}"/>
              </a:ext>
            </a:extLst>
          </p:cNvPr>
          <p:cNvSpPr>
            <a:spLocks noGrp="1"/>
          </p:cNvSpPr>
          <p:nvPr>
            <p:ph idx="1"/>
          </p:nvPr>
        </p:nvSpPr>
        <p:spPr>
          <a:xfrm>
            <a:off x="1210615" y="1891970"/>
            <a:ext cx="9885016" cy="4109585"/>
          </a:xfrm>
        </p:spPr>
        <p:txBody>
          <a:bodyPr anchor="t">
            <a:normAutofit/>
          </a:bodyPr>
          <a:lstStyle/>
          <a:p>
            <a:pPr marL="0" indent="0">
              <a:lnSpc>
                <a:spcPct val="150000"/>
              </a:lnSpc>
              <a:spcBef>
                <a:spcPts val="400"/>
              </a:spcBef>
              <a:buNone/>
            </a:pPr>
            <a:r>
              <a:rPr lang="en-US" sz="3200" b="1" dirty="0">
                <a:latin typeface="Century Schoolbook" panose="02040604050505020304" pitchFamily="18" charset="0"/>
              </a:rPr>
              <a:t>“The essentiality of freedom in the community of American universities is almost self-evident. No one should underestimate the vital role in a democracy that is played by those who guide and train our youth.”</a:t>
            </a:r>
          </a:p>
        </p:txBody>
      </p:sp>
    </p:spTree>
    <p:extLst>
      <p:ext uri="{BB962C8B-B14F-4D97-AF65-F5344CB8AC3E}">
        <p14:creationId xmlns:p14="http://schemas.microsoft.com/office/powerpoint/2010/main" val="206743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F247B1-8EB0-EEE6-D78A-5CCFCED8A0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B5C10-093F-23A2-ED0D-C752DBD5F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061814-1BED-7A89-380B-DE6493DE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8745A5-A16E-CA27-EE22-31AFE2F08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980D5-0DF9-8FF0-5E97-BF1611755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4D6B58-B6E6-CFD5-1FFC-0A123A0F5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E8D5D-4FC0-AAE5-3D2E-5E79340E7319}"/>
              </a:ext>
            </a:extLst>
          </p:cNvPr>
          <p:cNvSpPr>
            <a:spLocks noGrp="1"/>
          </p:cNvSpPr>
          <p:nvPr>
            <p:ph type="title"/>
          </p:nvPr>
        </p:nvSpPr>
        <p:spPr>
          <a:xfrm>
            <a:off x="1371599" y="294538"/>
            <a:ext cx="9895951" cy="1033669"/>
          </a:xfrm>
        </p:spPr>
        <p:txBody>
          <a:bodyPr>
            <a:normAutofit/>
          </a:bodyPr>
          <a:lstStyle/>
          <a:p>
            <a:r>
              <a:rPr lang="en-US" sz="4800" b="1" i="1" dirty="0">
                <a:solidFill>
                  <a:srgbClr val="FFFFFF"/>
                </a:solidFill>
                <a:latin typeface="Century Schoolbook" panose="02040604050505020304" pitchFamily="18" charset="0"/>
              </a:rPr>
              <a:t>Sweezy v. New Hampshire </a:t>
            </a:r>
            <a:r>
              <a:rPr lang="en-US" sz="4000" dirty="0">
                <a:solidFill>
                  <a:srgbClr val="FFFFFF"/>
                </a:solidFill>
                <a:latin typeface="Century Schoolbook" panose="02040604050505020304" pitchFamily="18" charset="0"/>
              </a:rPr>
              <a:t>(1957)</a:t>
            </a:r>
          </a:p>
        </p:txBody>
      </p:sp>
      <p:sp>
        <p:nvSpPr>
          <p:cNvPr id="3" name="Content Placeholder 2">
            <a:extLst>
              <a:ext uri="{FF2B5EF4-FFF2-40B4-BE49-F238E27FC236}">
                <a16:creationId xmlns:a16="http://schemas.microsoft.com/office/drawing/2014/main" id="{71A1BBA9-2658-E016-746B-FB8E31A5607E}"/>
              </a:ext>
            </a:extLst>
          </p:cNvPr>
          <p:cNvSpPr>
            <a:spLocks noGrp="1"/>
          </p:cNvSpPr>
          <p:nvPr>
            <p:ph idx="1"/>
          </p:nvPr>
        </p:nvSpPr>
        <p:spPr>
          <a:xfrm>
            <a:off x="1210615" y="1891970"/>
            <a:ext cx="9885016" cy="4109585"/>
          </a:xfrm>
        </p:spPr>
        <p:txBody>
          <a:bodyPr anchor="t">
            <a:normAutofit/>
          </a:bodyPr>
          <a:lstStyle/>
          <a:p>
            <a:pPr marL="0" indent="0">
              <a:lnSpc>
                <a:spcPct val="150000"/>
              </a:lnSpc>
              <a:spcBef>
                <a:spcPts val="400"/>
              </a:spcBef>
              <a:buNone/>
            </a:pPr>
            <a:r>
              <a:rPr lang="en-US" sz="4000" b="1" dirty="0">
                <a:latin typeface="Century Schoolbook" panose="02040604050505020304" pitchFamily="18" charset="0"/>
              </a:rPr>
              <a:t>“To impose any strait jacket upon the intellectual leaders in our colleges and universities would imperil the future of our Nation.”</a:t>
            </a:r>
            <a:endParaRPr lang="en-US" sz="4000" dirty="0">
              <a:latin typeface="Century Schoolbook" panose="02040604050505020304" pitchFamily="18" charset="0"/>
            </a:endParaRPr>
          </a:p>
          <a:p>
            <a:pPr marL="0" indent="0">
              <a:lnSpc>
                <a:spcPct val="150000"/>
              </a:lnSpc>
              <a:spcBef>
                <a:spcPts val="400"/>
              </a:spcBef>
              <a:buNone/>
            </a:pPr>
            <a:endParaRPr lang="en-US" sz="3200" b="1" dirty="0">
              <a:latin typeface="Century Schoolbook" panose="02040604050505020304" pitchFamily="18" charset="0"/>
            </a:endParaRPr>
          </a:p>
        </p:txBody>
      </p:sp>
    </p:spTree>
    <p:extLst>
      <p:ext uri="{BB962C8B-B14F-4D97-AF65-F5344CB8AC3E}">
        <p14:creationId xmlns:p14="http://schemas.microsoft.com/office/powerpoint/2010/main" val="339579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4A0E0-DF99-BD48-B3C7-E5072FE1912E}"/>
              </a:ext>
            </a:extLst>
          </p:cNvPr>
          <p:cNvSpPr>
            <a:spLocks noGrp="1"/>
          </p:cNvSpPr>
          <p:nvPr>
            <p:ph type="title"/>
          </p:nvPr>
        </p:nvSpPr>
        <p:spPr>
          <a:xfrm>
            <a:off x="1371599" y="294538"/>
            <a:ext cx="9895951" cy="1033669"/>
          </a:xfrm>
        </p:spPr>
        <p:txBody>
          <a:bodyPr>
            <a:normAutofit/>
          </a:bodyPr>
          <a:lstStyle/>
          <a:p>
            <a:r>
              <a:rPr lang="en-US" sz="4800" b="1" dirty="0">
                <a:solidFill>
                  <a:srgbClr val="FFFFFF"/>
                </a:solidFill>
                <a:latin typeface="Century Schoolbook" panose="02040604050505020304" pitchFamily="18" charset="0"/>
              </a:rPr>
              <a:t>Frankfurter’s Concurrence</a:t>
            </a:r>
          </a:p>
        </p:txBody>
      </p:sp>
      <p:sp>
        <p:nvSpPr>
          <p:cNvPr id="3" name="Content Placeholder 2">
            <a:extLst>
              <a:ext uri="{FF2B5EF4-FFF2-40B4-BE49-F238E27FC236}">
                <a16:creationId xmlns:a16="http://schemas.microsoft.com/office/drawing/2014/main" id="{062CEE1C-C9B5-9B45-B507-145F356B8E6B}"/>
              </a:ext>
            </a:extLst>
          </p:cNvPr>
          <p:cNvSpPr>
            <a:spLocks noGrp="1"/>
          </p:cNvSpPr>
          <p:nvPr>
            <p:ph idx="1"/>
          </p:nvPr>
        </p:nvSpPr>
        <p:spPr>
          <a:xfrm>
            <a:off x="1371599" y="1885279"/>
            <a:ext cx="9724031" cy="4116276"/>
          </a:xfrm>
        </p:spPr>
        <p:txBody>
          <a:bodyPr anchor="t">
            <a:normAutofit/>
          </a:bodyPr>
          <a:lstStyle/>
          <a:p>
            <a:pPr marL="0" indent="0">
              <a:buNone/>
            </a:pPr>
            <a:r>
              <a:rPr lang="en-US" sz="3600" b="1" dirty="0">
                <a:latin typeface="Century Schoolbook" panose="02040604050505020304" pitchFamily="18" charset="0"/>
              </a:rPr>
              <a:t>4 Essential Freedoms of a University: </a:t>
            </a:r>
          </a:p>
          <a:p>
            <a:pPr marL="0" indent="0">
              <a:buNone/>
            </a:pPr>
            <a:r>
              <a:rPr lang="en-US" sz="3600" b="1" dirty="0">
                <a:latin typeface="Century Schoolbook" panose="02040604050505020304" pitchFamily="18" charset="0"/>
              </a:rPr>
              <a:t>To determine for itself . . .</a:t>
            </a:r>
          </a:p>
          <a:p>
            <a:pPr marL="0" indent="0">
              <a:buNone/>
            </a:pPr>
            <a:endParaRPr lang="en-US" sz="2000" b="1" dirty="0">
              <a:latin typeface="Century Schoolbook" panose="02040604050505020304" pitchFamily="18" charset="0"/>
            </a:endParaRPr>
          </a:p>
          <a:p>
            <a:pPr marL="0" indent="0">
              <a:buNone/>
            </a:pPr>
            <a:r>
              <a:rPr lang="en-US" b="1" i="1" dirty="0">
                <a:latin typeface="Century Schoolbook" panose="02040604050505020304" pitchFamily="18" charset="0"/>
              </a:rPr>
              <a:t>	</a:t>
            </a:r>
            <a:r>
              <a:rPr lang="en-US" sz="3200" b="1" i="1" dirty="0">
                <a:latin typeface="Century Schoolbook" panose="02040604050505020304" pitchFamily="18" charset="0"/>
              </a:rPr>
              <a:t>1)  </a:t>
            </a:r>
            <a:r>
              <a:rPr lang="en-US" sz="3200" b="1" i="1" dirty="0">
                <a:solidFill>
                  <a:srgbClr val="1C2CDF"/>
                </a:solidFill>
                <a:latin typeface="Century Schoolbook" panose="02040604050505020304" pitchFamily="18" charset="0"/>
              </a:rPr>
              <a:t>who</a:t>
            </a:r>
            <a:r>
              <a:rPr lang="en-US" sz="3200" b="1" i="1" dirty="0">
                <a:latin typeface="Century Schoolbook" panose="02040604050505020304" pitchFamily="18" charset="0"/>
              </a:rPr>
              <a:t> may teach;</a:t>
            </a:r>
          </a:p>
          <a:p>
            <a:pPr marL="0" indent="0">
              <a:buNone/>
            </a:pPr>
            <a:r>
              <a:rPr lang="en-US" sz="3200" b="1" i="1" dirty="0">
                <a:latin typeface="Century Schoolbook" panose="02040604050505020304" pitchFamily="18" charset="0"/>
              </a:rPr>
              <a:t>	2)  </a:t>
            </a:r>
            <a:r>
              <a:rPr lang="en-US" sz="3200" b="1" i="1" dirty="0">
                <a:solidFill>
                  <a:srgbClr val="1C2CDF"/>
                </a:solidFill>
                <a:latin typeface="Century Schoolbook" panose="02040604050505020304" pitchFamily="18" charset="0"/>
              </a:rPr>
              <a:t>what</a:t>
            </a:r>
            <a:r>
              <a:rPr lang="en-US" sz="3200" b="1" i="1" dirty="0">
                <a:latin typeface="Century Schoolbook" panose="02040604050505020304" pitchFamily="18" charset="0"/>
              </a:rPr>
              <a:t> may be taught;</a:t>
            </a:r>
          </a:p>
          <a:p>
            <a:pPr marL="0" indent="0">
              <a:buNone/>
            </a:pPr>
            <a:r>
              <a:rPr lang="en-US" sz="3200" b="1" i="1" dirty="0">
                <a:latin typeface="Century Schoolbook" panose="02040604050505020304" pitchFamily="18" charset="0"/>
              </a:rPr>
              <a:t>	3)  </a:t>
            </a:r>
            <a:r>
              <a:rPr lang="en-US" sz="3200" b="1" i="1" dirty="0">
                <a:solidFill>
                  <a:srgbClr val="1C2CDF"/>
                </a:solidFill>
                <a:latin typeface="Century Schoolbook" panose="02040604050505020304" pitchFamily="18" charset="0"/>
              </a:rPr>
              <a:t>how</a:t>
            </a:r>
            <a:r>
              <a:rPr lang="en-US" sz="3200" b="1" i="1" dirty="0">
                <a:latin typeface="Century Schoolbook" panose="02040604050505020304" pitchFamily="18" charset="0"/>
              </a:rPr>
              <a:t> it shall be taught; and </a:t>
            </a:r>
          </a:p>
          <a:p>
            <a:pPr marL="0" indent="0">
              <a:buNone/>
            </a:pPr>
            <a:r>
              <a:rPr lang="en-US" sz="3200" b="1" i="1" dirty="0">
                <a:latin typeface="Century Schoolbook" panose="02040604050505020304" pitchFamily="18" charset="0"/>
              </a:rPr>
              <a:t>	4)  </a:t>
            </a:r>
            <a:r>
              <a:rPr lang="en-US" sz="3200" b="1" i="1" dirty="0">
                <a:solidFill>
                  <a:srgbClr val="1C2CDF"/>
                </a:solidFill>
                <a:latin typeface="Century Schoolbook" panose="02040604050505020304" pitchFamily="18" charset="0"/>
              </a:rPr>
              <a:t>who</a:t>
            </a:r>
            <a:r>
              <a:rPr lang="en-US" sz="3200" b="1" i="1" dirty="0">
                <a:latin typeface="Century Schoolbook" panose="02040604050505020304" pitchFamily="18" charset="0"/>
              </a:rPr>
              <a:t> may be admitted to study.</a:t>
            </a:r>
          </a:p>
        </p:txBody>
      </p:sp>
    </p:spTree>
    <p:extLst>
      <p:ext uri="{BB962C8B-B14F-4D97-AF65-F5344CB8AC3E}">
        <p14:creationId xmlns:p14="http://schemas.microsoft.com/office/powerpoint/2010/main" val="149908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9C4C6-9463-7C45-BA01-8A04871DDDDC}"/>
              </a:ext>
            </a:extLst>
          </p:cNvPr>
          <p:cNvSpPr>
            <a:spLocks noGrp="1"/>
          </p:cNvSpPr>
          <p:nvPr>
            <p:ph type="title"/>
          </p:nvPr>
        </p:nvSpPr>
        <p:spPr>
          <a:xfrm>
            <a:off x="888643" y="294538"/>
            <a:ext cx="10637950" cy="1033669"/>
          </a:xfrm>
        </p:spPr>
        <p:txBody>
          <a:bodyPr>
            <a:normAutofit/>
          </a:bodyPr>
          <a:lstStyle/>
          <a:p>
            <a:r>
              <a:rPr lang="en-US" sz="4800" b="1" i="1" dirty="0" err="1">
                <a:solidFill>
                  <a:srgbClr val="FFFFFF"/>
                </a:solidFill>
                <a:latin typeface="Century Schoolbook" panose="02040604050505020304" pitchFamily="18" charset="0"/>
              </a:rPr>
              <a:t>Keyishian</a:t>
            </a:r>
            <a:r>
              <a:rPr lang="en-US" sz="4800" b="1" i="1" dirty="0">
                <a:solidFill>
                  <a:srgbClr val="FFFFFF"/>
                </a:solidFill>
                <a:latin typeface="Century Schoolbook" panose="02040604050505020304" pitchFamily="18" charset="0"/>
              </a:rPr>
              <a:t> v. Bd. of Regents</a:t>
            </a:r>
            <a:r>
              <a:rPr lang="en-US" sz="4800" dirty="0">
                <a:solidFill>
                  <a:srgbClr val="FFFFFF"/>
                </a:solidFill>
                <a:latin typeface="Century Schoolbook" panose="02040604050505020304" pitchFamily="18" charset="0"/>
              </a:rPr>
              <a:t> (1967)</a:t>
            </a:r>
          </a:p>
        </p:txBody>
      </p:sp>
      <p:sp>
        <p:nvSpPr>
          <p:cNvPr id="3" name="Content Placeholder 2">
            <a:extLst>
              <a:ext uri="{FF2B5EF4-FFF2-40B4-BE49-F238E27FC236}">
                <a16:creationId xmlns:a16="http://schemas.microsoft.com/office/drawing/2014/main" id="{056633C5-F4AB-394D-A419-135C42789B49}"/>
              </a:ext>
            </a:extLst>
          </p:cNvPr>
          <p:cNvSpPr>
            <a:spLocks noGrp="1"/>
          </p:cNvSpPr>
          <p:nvPr>
            <p:ph idx="1"/>
          </p:nvPr>
        </p:nvSpPr>
        <p:spPr>
          <a:xfrm>
            <a:off x="1371599" y="1891970"/>
            <a:ext cx="9724031" cy="4109585"/>
          </a:xfrm>
        </p:spPr>
        <p:txBody>
          <a:bodyPr anchor="t">
            <a:noAutofit/>
          </a:bodyPr>
          <a:lstStyle/>
          <a:p>
            <a:pPr marL="0" indent="0">
              <a:lnSpc>
                <a:spcPct val="150000"/>
              </a:lnSpc>
              <a:buNone/>
            </a:pPr>
            <a:r>
              <a:rPr lang="en-US" sz="3600" b="1" dirty="0">
                <a:latin typeface="Century Schoolbook" panose="02040604050505020304" pitchFamily="18" charset="0"/>
              </a:rPr>
              <a:t>“Our Nation is deeply committed to safeguarding </a:t>
            </a:r>
            <a:r>
              <a:rPr lang="en-US" sz="3600" b="1" i="1" dirty="0">
                <a:solidFill>
                  <a:srgbClr val="1C2CDF"/>
                </a:solidFill>
                <a:latin typeface="Century Schoolbook" panose="02040604050505020304" pitchFamily="18" charset="0"/>
              </a:rPr>
              <a:t>academic freedom</a:t>
            </a:r>
            <a:r>
              <a:rPr lang="en-US" sz="3600" b="1" dirty="0">
                <a:latin typeface="Century Schoolbook" panose="02040604050505020304" pitchFamily="18" charset="0"/>
              </a:rPr>
              <a:t>, which is of </a:t>
            </a:r>
            <a:r>
              <a:rPr lang="en-US" sz="3600" b="1" i="1" dirty="0">
                <a:solidFill>
                  <a:srgbClr val="1C2CDF"/>
                </a:solidFill>
                <a:latin typeface="Century Schoolbook" panose="02040604050505020304" pitchFamily="18" charset="0"/>
              </a:rPr>
              <a:t>transcendent value</a:t>
            </a:r>
            <a:r>
              <a:rPr lang="en-US" sz="3600" b="1" dirty="0">
                <a:latin typeface="Century Schoolbook" panose="02040604050505020304" pitchFamily="18" charset="0"/>
              </a:rPr>
              <a:t> to all of us and not merely to the teachers concerned.” </a:t>
            </a:r>
          </a:p>
        </p:txBody>
      </p:sp>
    </p:spTree>
    <p:extLst>
      <p:ext uri="{BB962C8B-B14F-4D97-AF65-F5344CB8AC3E}">
        <p14:creationId xmlns:p14="http://schemas.microsoft.com/office/powerpoint/2010/main" val="67116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837127" y="294538"/>
            <a:ext cx="10652508" cy="1044865"/>
          </a:xfrm>
        </p:spPr>
        <p:txBody>
          <a:bodyPr>
            <a:noAutofit/>
          </a:bodyPr>
          <a:lstStyle/>
          <a:p>
            <a:pPr algn="ctr"/>
            <a:r>
              <a:rPr lang="en-US" sz="7200" b="1" dirty="0">
                <a:solidFill>
                  <a:srgbClr val="FFFFFF"/>
                </a:solidFill>
                <a:latin typeface="Century Schoolbook" panose="02040604050505020304" pitchFamily="18" charset="0"/>
              </a:rPr>
              <a:t>Roadmap</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823151"/>
          </a:xfrm>
        </p:spPr>
        <p:txBody>
          <a:bodyPr anchor="t">
            <a:normAutofit/>
          </a:bodyPr>
          <a:lstStyle/>
          <a:p>
            <a:pPr marL="0" indent="0">
              <a:lnSpc>
                <a:spcPct val="200000"/>
              </a:lnSpc>
              <a:spcBef>
                <a:spcPts val="0"/>
              </a:spcBef>
              <a:buNone/>
            </a:pPr>
            <a:r>
              <a:rPr lang="en-US" sz="3600" b="1" dirty="0">
                <a:latin typeface="Century Schoolbook" panose="02040604050505020304" pitchFamily="18" charset="0"/>
              </a:rPr>
              <a:t>• 3 Professorial </a:t>
            </a:r>
            <a:r>
              <a:rPr lang="en-US" sz="3600" b="1">
                <a:latin typeface="Century Schoolbook" panose="02040604050505020304" pitchFamily="18" charset="0"/>
              </a:rPr>
              <a:t>Speech Cases</a:t>
            </a:r>
            <a:endParaRPr lang="en-US" sz="3600" b="1" dirty="0">
              <a:latin typeface="Century Schoolbook" panose="02040604050505020304" pitchFamily="18" charset="0"/>
            </a:endParaRPr>
          </a:p>
          <a:p>
            <a:pPr marL="0" indent="0">
              <a:lnSpc>
                <a:spcPct val="200000"/>
              </a:lnSpc>
              <a:spcBef>
                <a:spcPts val="0"/>
              </a:spcBef>
              <a:buNone/>
            </a:pPr>
            <a:r>
              <a:rPr lang="en-US" sz="3600" b="1" dirty="0">
                <a:latin typeface="Century Schoolbook" panose="02040604050505020304" pitchFamily="18" charset="0"/>
              </a:rPr>
              <a:t>• Conceptions of Academic Freedom</a:t>
            </a:r>
          </a:p>
          <a:p>
            <a:pPr marL="0" indent="0">
              <a:lnSpc>
                <a:spcPct val="200000"/>
              </a:lnSpc>
              <a:spcBef>
                <a:spcPts val="0"/>
              </a:spcBef>
              <a:buNone/>
            </a:pPr>
            <a:r>
              <a:rPr lang="en-US" sz="3600" b="1" dirty="0">
                <a:latin typeface="Century Schoolbook" panose="02040604050505020304" pitchFamily="18" charset="0"/>
              </a:rPr>
              <a:t>• Public-Employee Speech Rights</a:t>
            </a:r>
          </a:p>
          <a:p>
            <a:pPr marL="0" indent="0">
              <a:lnSpc>
                <a:spcPct val="200000"/>
              </a:lnSpc>
              <a:spcBef>
                <a:spcPts val="0"/>
              </a:spcBef>
              <a:buNone/>
            </a:pPr>
            <a:r>
              <a:rPr lang="en-US" sz="3600" b="1" dirty="0">
                <a:latin typeface="Century Schoolbook" panose="02040604050505020304" pitchFamily="18" charset="0"/>
              </a:rPr>
              <a:t>• Return to Analyze the 3 Cases </a:t>
            </a:r>
          </a:p>
          <a:p>
            <a:pPr marL="0" indent="0">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25586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A40B19-2F82-E3BD-EB24-F00AB644083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429C72-2A6F-E07C-1EA7-7D6073010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2913C9-23EE-37F4-1E3B-DB0011B45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D307D9-D6E4-E5E2-67B5-FBD5EFD6F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87888F-CE9E-8785-EDB3-BB5C0D1A6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E01D4B-7DFA-F7F8-B489-94FBE13B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6C855-E7A6-84D9-8962-B1F1E28CB517}"/>
              </a:ext>
            </a:extLst>
          </p:cNvPr>
          <p:cNvSpPr>
            <a:spLocks noGrp="1"/>
          </p:cNvSpPr>
          <p:nvPr>
            <p:ph type="title"/>
          </p:nvPr>
        </p:nvSpPr>
        <p:spPr>
          <a:xfrm>
            <a:off x="888643" y="294538"/>
            <a:ext cx="10637950" cy="1033669"/>
          </a:xfrm>
        </p:spPr>
        <p:txBody>
          <a:bodyPr>
            <a:normAutofit/>
          </a:bodyPr>
          <a:lstStyle/>
          <a:p>
            <a:r>
              <a:rPr lang="en-US" sz="4800" b="1" i="1" dirty="0" err="1">
                <a:solidFill>
                  <a:srgbClr val="FFFFFF"/>
                </a:solidFill>
                <a:latin typeface="Century Schoolbook" panose="02040604050505020304" pitchFamily="18" charset="0"/>
              </a:rPr>
              <a:t>Keyishian</a:t>
            </a:r>
            <a:r>
              <a:rPr lang="en-US" sz="4800" b="1" i="1" dirty="0">
                <a:solidFill>
                  <a:srgbClr val="FFFFFF"/>
                </a:solidFill>
                <a:latin typeface="Century Schoolbook" panose="02040604050505020304" pitchFamily="18" charset="0"/>
              </a:rPr>
              <a:t> v. Bd. of Regents</a:t>
            </a:r>
            <a:r>
              <a:rPr lang="en-US" sz="4800" dirty="0">
                <a:solidFill>
                  <a:srgbClr val="FFFFFF"/>
                </a:solidFill>
                <a:latin typeface="Century Schoolbook" panose="02040604050505020304" pitchFamily="18" charset="0"/>
              </a:rPr>
              <a:t> (1967)</a:t>
            </a:r>
          </a:p>
        </p:txBody>
      </p:sp>
      <p:sp>
        <p:nvSpPr>
          <p:cNvPr id="3" name="Content Placeholder 2">
            <a:extLst>
              <a:ext uri="{FF2B5EF4-FFF2-40B4-BE49-F238E27FC236}">
                <a16:creationId xmlns:a16="http://schemas.microsoft.com/office/drawing/2014/main" id="{5820B3B0-9AFF-3FB4-2B1C-FF567280C8FA}"/>
              </a:ext>
            </a:extLst>
          </p:cNvPr>
          <p:cNvSpPr>
            <a:spLocks noGrp="1"/>
          </p:cNvSpPr>
          <p:nvPr>
            <p:ph idx="1"/>
          </p:nvPr>
        </p:nvSpPr>
        <p:spPr>
          <a:xfrm>
            <a:off x="1371599" y="1622745"/>
            <a:ext cx="9724031" cy="4533355"/>
          </a:xfrm>
        </p:spPr>
        <p:txBody>
          <a:bodyPr anchor="t">
            <a:noAutofit/>
          </a:bodyPr>
          <a:lstStyle/>
          <a:p>
            <a:pPr marL="0" indent="0">
              <a:lnSpc>
                <a:spcPct val="150000"/>
              </a:lnSpc>
              <a:buNone/>
            </a:pPr>
            <a:r>
              <a:rPr lang="en-US" sz="4000" b="1" dirty="0">
                <a:latin typeface="Century Schoolbook" panose="02040604050505020304" pitchFamily="18" charset="0"/>
              </a:rPr>
              <a:t>“That freedom is therefore a </a:t>
            </a:r>
            <a:r>
              <a:rPr lang="en-US" sz="4000" b="1" i="1" dirty="0">
                <a:solidFill>
                  <a:srgbClr val="1C2CDF"/>
                </a:solidFill>
                <a:latin typeface="Century Schoolbook" panose="02040604050505020304" pitchFamily="18" charset="0"/>
              </a:rPr>
              <a:t>special concern</a:t>
            </a:r>
            <a:r>
              <a:rPr lang="en-US" sz="4000" b="1" dirty="0">
                <a:latin typeface="Century Schoolbook" panose="02040604050505020304" pitchFamily="18" charset="0"/>
              </a:rPr>
              <a:t> of the First Amendment, which does </a:t>
            </a:r>
            <a:r>
              <a:rPr lang="en-US" sz="4000" b="1" dirty="0">
                <a:solidFill>
                  <a:srgbClr val="002060"/>
                </a:solidFill>
                <a:latin typeface="Century Schoolbook" panose="02040604050505020304" pitchFamily="18" charset="0"/>
              </a:rPr>
              <a:t>not tolerate </a:t>
            </a:r>
            <a:r>
              <a:rPr lang="en-US" sz="4000" b="1" dirty="0">
                <a:latin typeface="Century Schoolbook" panose="02040604050505020304" pitchFamily="18" charset="0"/>
              </a:rPr>
              <a:t>laws that cast a </a:t>
            </a:r>
            <a:r>
              <a:rPr lang="en-US" sz="4000" b="1" dirty="0">
                <a:solidFill>
                  <a:srgbClr val="002060"/>
                </a:solidFill>
                <a:latin typeface="Century Schoolbook" panose="02040604050505020304" pitchFamily="18" charset="0"/>
              </a:rPr>
              <a:t>pall of orthodoxy</a:t>
            </a:r>
            <a:r>
              <a:rPr lang="en-US" sz="4000" b="1" dirty="0">
                <a:latin typeface="Century Schoolbook" panose="02040604050505020304" pitchFamily="18" charset="0"/>
              </a:rPr>
              <a:t> over the classroom.”</a:t>
            </a:r>
          </a:p>
          <a:p>
            <a:pPr marL="0" indent="0">
              <a:lnSpc>
                <a:spcPct val="15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140881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FCBDD6-FE6F-88D0-759C-A55FA463B7B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4B85EF-722E-A136-4CD8-688966D70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4DAFB1-1A2D-3D80-6032-FC2EC92F0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7A9AA3-7057-E198-B424-567D2BB60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9B0196-F4F2-2A36-AB06-F2F94723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9E43332-A7C7-5492-A2A4-C4657F688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34B73-F6C7-87FC-21D2-53971B478C6B}"/>
              </a:ext>
            </a:extLst>
          </p:cNvPr>
          <p:cNvSpPr>
            <a:spLocks noGrp="1"/>
          </p:cNvSpPr>
          <p:nvPr>
            <p:ph type="title"/>
          </p:nvPr>
        </p:nvSpPr>
        <p:spPr>
          <a:xfrm>
            <a:off x="888643" y="294538"/>
            <a:ext cx="10637950" cy="1033669"/>
          </a:xfrm>
        </p:spPr>
        <p:txBody>
          <a:bodyPr>
            <a:normAutofit/>
          </a:bodyPr>
          <a:lstStyle/>
          <a:p>
            <a:pPr algn="ctr"/>
            <a:r>
              <a:rPr lang="en-US" sz="5400" b="1" dirty="0">
                <a:solidFill>
                  <a:srgbClr val="FFFFFF"/>
                </a:solidFill>
                <a:latin typeface="Century Schoolbook" panose="02040604050505020304" pitchFamily="18" charset="0"/>
              </a:rPr>
              <a:t>Doctrinally Deficient</a:t>
            </a:r>
          </a:p>
        </p:txBody>
      </p:sp>
      <p:sp>
        <p:nvSpPr>
          <p:cNvPr id="3" name="Content Placeholder 2">
            <a:extLst>
              <a:ext uri="{FF2B5EF4-FFF2-40B4-BE49-F238E27FC236}">
                <a16:creationId xmlns:a16="http://schemas.microsoft.com/office/drawing/2014/main" id="{E294A476-FFE3-8449-09FC-D9B50C1562AF}"/>
              </a:ext>
            </a:extLst>
          </p:cNvPr>
          <p:cNvSpPr>
            <a:spLocks noGrp="1"/>
          </p:cNvSpPr>
          <p:nvPr>
            <p:ph idx="1"/>
          </p:nvPr>
        </p:nvSpPr>
        <p:spPr>
          <a:xfrm>
            <a:off x="1371599" y="1622745"/>
            <a:ext cx="9724031" cy="4533355"/>
          </a:xfrm>
        </p:spPr>
        <p:txBody>
          <a:bodyPr anchor="t">
            <a:noAutofit/>
          </a:bodyPr>
          <a:lstStyle/>
          <a:p>
            <a:pPr marL="0" indent="0">
              <a:lnSpc>
                <a:spcPct val="150000"/>
              </a:lnSpc>
              <a:buNone/>
            </a:pPr>
            <a:r>
              <a:rPr lang="en-US" sz="4400" b="1" dirty="0">
                <a:latin typeface="Century Schoolbook" panose="02040604050505020304" pitchFamily="18" charset="0"/>
              </a:rPr>
              <a:t>“At present . . . the doctrine of academic freedom stands in a state of </a:t>
            </a:r>
            <a:r>
              <a:rPr lang="en-US" sz="4400" b="1" i="1" dirty="0">
                <a:solidFill>
                  <a:srgbClr val="1C2CDF"/>
                </a:solidFill>
                <a:latin typeface="Century Schoolbook" panose="02040604050505020304" pitchFamily="18" charset="0"/>
              </a:rPr>
              <a:t>shocking disarray</a:t>
            </a:r>
            <a:r>
              <a:rPr lang="en-US" sz="4400" b="1" dirty="0">
                <a:solidFill>
                  <a:srgbClr val="1C2CDF"/>
                </a:solidFill>
                <a:latin typeface="Century Schoolbook" panose="02040604050505020304" pitchFamily="18" charset="0"/>
              </a:rPr>
              <a:t> </a:t>
            </a:r>
            <a:r>
              <a:rPr lang="en-US" sz="4400" b="1" dirty="0">
                <a:latin typeface="Century Schoolbook" panose="02040604050505020304" pitchFamily="18" charset="0"/>
              </a:rPr>
              <a:t>and </a:t>
            </a:r>
            <a:r>
              <a:rPr lang="en-US" sz="4400" b="1" i="1" dirty="0">
                <a:solidFill>
                  <a:srgbClr val="1C2CDF"/>
                </a:solidFill>
                <a:latin typeface="Century Schoolbook" panose="02040604050505020304" pitchFamily="18" charset="0"/>
              </a:rPr>
              <a:t>incoherence</a:t>
            </a:r>
            <a:r>
              <a:rPr lang="en-US" sz="4400" b="1" dirty="0">
                <a:latin typeface="Century Schoolbook" panose="02040604050505020304" pitchFamily="18" charset="0"/>
              </a:rPr>
              <a:t>.”          Robert Post</a:t>
            </a:r>
          </a:p>
          <a:p>
            <a:pPr marL="0" indent="0">
              <a:lnSpc>
                <a:spcPct val="15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161753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2FA811-B086-BED2-5FA2-51BA95512CF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5E8D6B5-7C41-CC0C-10D1-EF40C9A89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78A0CB-427C-0AAC-639E-7F81AFF2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54453-AED5-009B-077E-8677110FD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B456EA-7EE9-74B2-D0C6-92F9B5627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B09A7E-C78C-C0C1-404B-5ADBA2992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71699-1080-E284-206C-2CAB6D002922}"/>
              </a:ext>
            </a:extLst>
          </p:cNvPr>
          <p:cNvSpPr>
            <a:spLocks noGrp="1"/>
          </p:cNvSpPr>
          <p:nvPr>
            <p:ph type="title"/>
          </p:nvPr>
        </p:nvSpPr>
        <p:spPr>
          <a:xfrm>
            <a:off x="888643" y="294538"/>
            <a:ext cx="10637950" cy="1033669"/>
          </a:xfrm>
        </p:spPr>
        <p:txBody>
          <a:bodyPr>
            <a:normAutofit/>
          </a:bodyPr>
          <a:lstStyle/>
          <a:p>
            <a:pPr algn="ctr"/>
            <a:r>
              <a:rPr lang="en-US" b="1" dirty="0">
                <a:solidFill>
                  <a:srgbClr val="FFFFFF"/>
                </a:solidFill>
                <a:latin typeface="Century Schoolbook" panose="02040604050505020304" pitchFamily="18" charset="0"/>
              </a:rPr>
              <a:t>Two Strands of Legal Doctrines</a:t>
            </a:r>
          </a:p>
        </p:txBody>
      </p:sp>
      <p:sp>
        <p:nvSpPr>
          <p:cNvPr id="3" name="Content Placeholder 2">
            <a:extLst>
              <a:ext uri="{FF2B5EF4-FFF2-40B4-BE49-F238E27FC236}">
                <a16:creationId xmlns:a16="http://schemas.microsoft.com/office/drawing/2014/main" id="{B142FAF2-4852-D7C6-15C3-A9CFCB301C38}"/>
              </a:ext>
            </a:extLst>
          </p:cNvPr>
          <p:cNvSpPr>
            <a:spLocks noGrp="1"/>
          </p:cNvSpPr>
          <p:nvPr>
            <p:ph idx="1"/>
          </p:nvPr>
        </p:nvSpPr>
        <p:spPr>
          <a:xfrm>
            <a:off x="888643" y="1590741"/>
            <a:ext cx="10469920" cy="4565359"/>
          </a:xfrm>
        </p:spPr>
        <p:txBody>
          <a:bodyPr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1C2CDF"/>
                </a:solidFill>
                <a:effectLst/>
                <a:uLnTx/>
                <a:uFillTx/>
                <a:latin typeface="Century Schoolbook" panose="02040604050505020304" pitchFamily="18" charset="0"/>
                <a:ea typeface="Palatino" pitchFamily="2" charset="77"/>
                <a:cs typeface="+mn-cs"/>
              </a:rPr>
              <a:t>I.   Academic Freedom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“special concern” of the First Amendment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a:t>
            </a: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“constitutional value” + “transcendent value”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a:t>
            </a: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“restrained judicial review” of decisions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1C2CDF"/>
                </a:solidFill>
                <a:effectLst/>
                <a:uLnTx/>
                <a:uFillTx/>
                <a:latin typeface="Century Schoolbook" panose="02040604050505020304" pitchFamily="18" charset="0"/>
                <a:ea typeface="Palatino" pitchFamily="2" charset="77"/>
                <a:cs typeface="+mn-cs"/>
              </a:rPr>
              <a:t>II. Freedom of Speech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Public Institution v. Private Institution</a:t>
            </a:r>
            <a:endParaRPr kumimoji="0" lang="en-US" sz="2400" b="1" i="0" u="none" strike="noStrike" kern="1200" cap="none" spc="0" normalizeH="0" baseline="0" noProof="0" dirty="0">
              <a:ln>
                <a:noFill/>
              </a:ln>
              <a:solidFill>
                <a:srgbClr val="009900"/>
              </a:solidFill>
              <a:effectLst/>
              <a:uLnTx/>
              <a:uFillTx/>
              <a:latin typeface="Century Schoolbook" panose="02040604050505020304" pitchFamily="18" charset="0"/>
              <a:ea typeface="Palatino" pitchFamily="2" charset="77"/>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 Professors &amp; Public-Employee Speech Rights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a:t>
            </a: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Speaking Inside the Classroom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Schoolbook" panose="02040604050505020304" pitchFamily="18" charset="0"/>
                <a:ea typeface="Palatino" pitchFamily="2" charset="77"/>
                <a:cs typeface="+mn-cs"/>
              </a:rPr>
              <a:t>	 • Speaking Outside the Classroom</a:t>
            </a:r>
          </a:p>
          <a:p>
            <a:pPr marL="0" indent="0">
              <a:lnSpc>
                <a:spcPct val="15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192490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D7933-1065-FDA6-4D78-DE01349C9636}"/>
              </a:ext>
            </a:extLst>
          </p:cNvPr>
          <p:cNvSpPr>
            <a:spLocks noGrp="1"/>
          </p:cNvSpPr>
          <p:nvPr>
            <p:ph type="title"/>
          </p:nvPr>
        </p:nvSpPr>
        <p:spPr>
          <a:xfrm>
            <a:off x="1371599" y="294538"/>
            <a:ext cx="9895951" cy="1173654"/>
          </a:xfrm>
        </p:spPr>
        <p:txBody>
          <a:bodyPr>
            <a:normAutofit/>
          </a:bodyPr>
          <a:lstStyle/>
          <a:p>
            <a:r>
              <a:rPr lang="en-US" sz="3600" b="1" dirty="0">
                <a:solidFill>
                  <a:srgbClr val="FFFFFF"/>
                </a:solidFill>
                <a:latin typeface="Century Schoolbook" panose="02040604050505020304" pitchFamily="18" charset="0"/>
              </a:rPr>
              <a:t>Public-Employee Speech Rights:</a:t>
            </a:r>
            <a:br>
              <a:rPr lang="en-US" sz="3600" b="1" dirty="0">
                <a:solidFill>
                  <a:srgbClr val="FFFFFF"/>
                </a:solidFill>
                <a:latin typeface="Century Schoolbook" panose="02040604050505020304" pitchFamily="18" charset="0"/>
              </a:rPr>
            </a:br>
            <a:r>
              <a:rPr lang="en-US" sz="3600" b="1" i="1" dirty="0">
                <a:solidFill>
                  <a:srgbClr val="FFFFFF"/>
                </a:solidFill>
                <a:latin typeface="Century Schoolbook" panose="02040604050505020304" pitchFamily="18" charset="0"/>
              </a:rPr>
              <a:t>Pickering/Connick/Garcetti </a:t>
            </a:r>
            <a:r>
              <a:rPr lang="en-US" sz="3600" b="1" dirty="0">
                <a:solidFill>
                  <a:srgbClr val="FFFFFF"/>
                </a:solidFill>
                <a:latin typeface="Century Schoolbook" panose="02040604050505020304" pitchFamily="18" charset="0"/>
              </a:rPr>
              <a:t>Issues</a:t>
            </a:r>
          </a:p>
        </p:txBody>
      </p:sp>
      <p:sp>
        <p:nvSpPr>
          <p:cNvPr id="3" name="Content Placeholder 2">
            <a:extLst>
              <a:ext uri="{FF2B5EF4-FFF2-40B4-BE49-F238E27FC236}">
                <a16:creationId xmlns:a16="http://schemas.microsoft.com/office/drawing/2014/main" id="{13A1BC91-B335-73F9-03FF-8A4F2CCDC219}"/>
              </a:ext>
            </a:extLst>
          </p:cNvPr>
          <p:cNvSpPr>
            <a:spLocks noGrp="1"/>
          </p:cNvSpPr>
          <p:nvPr>
            <p:ph idx="1"/>
          </p:nvPr>
        </p:nvSpPr>
        <p:spPr>
          <a:xfrm>
            <a:off x="1371599" y="1762730"/>
            <a:ext cx="9724031" cy="4483523"/>
          </a:xfrm>
        </p:spPr>
        <p:txBody>
          <a:bodyPr anchor="t">
            <a:normAutofit fontScale="92500" lnSpcReduction="20000"/>
          </a:bodyPr>
          <a:lstStyle/>
          <a:p>
            <a:pPr marL="0" indent="0">
              <a:buNone/>
            </a:pPr>
            <a:endParaRPr lang="en-US" sz="1700" b="1" dirty="0">
              <a:latin typeface="Century Schoolbook" panose="02040604050505020304" pitchFamily="18" charset="0"/>
            </a:endParaRPr>
          </a:p>
          <a:p>
            <a:pPr marL="0" indent="0">
              <a:buNone/>
            </a:pPr>
            <a:r>
              <a:rPr lang="en-US" b="1" dirty="0">
                <a:latin typeface="Century Schoolbook" panose="02040604050505020304" pitchFamily="18" charset="0"/>
              </a:rPr>
              <a:t>1. </a:t>
            </a:r>
            <a:r>
              <a:rPr lang="en-US" b="1" dirty="0">
                <a:solidFill>
                  <a:srgbClr val="1C2CDF"/>
                </a:solidFill>
                <a:latin typeface="Century Schoolbook" panose="02040604050505020304" pitchFamily="18" charset="0"/>
              </a:rPr>
              <a:t>Speaking as a </a:t>
            </a:r>
            <a:r>
              <a:rPr lang="en-US" b="1" dirty="0">
                <a:latin typeface="Century Schoolbook" panose="02040604050505020304" pitchFamily="18" charset="0"/>
              </a:rPr>
              <a:t>. . .</a:t>
            </a:r>
          </a:p>
          <a:p>
            <a:pPr marL="0" indent="0">
              <a:buNone/>
            </a:pPr>
            <a:r>
              <a:rPr lang="en-US" b="1" dirty="0">
                <a:latin typeface="Century Schoolbook" panose="02040604050505020304" pitchFamily="18" charset="0"/>
              </a:rPr>
              <a:t>    Private Citizen </a:t>
            </a:r>
            <a:r>
              <a:rPr lang="en-US" b="1" i="1" dirty="0">
                <a:latin typeface="Century Schoolbook" panose="02040604050505020304" pitchFamily="18" charset="0"/>
              </a:rPr>
              <a:t>or</a:t>
            </a:r>
            <a:r>
              <a:rPr lang="en-US" b="1" dirty="0">
                <a:latin typeface="Century Schoolbook" panose="02040604050505020304" pitchFamily="18" charset="0"/>
              </a:rPr>
              <a:t> Pursuant to Job Duties?</a:t>
            </a:r>
            <a:r>
              <a:rPr lang="en-US" b="1" dirty="0">
                <a:solidFill>
                  <a:srgbClr val="1C2CDF"/>
                </a:solidFill>
                <a:latin typeface="Century Schoolbook" panose="02040604050505020304" pitchFamily="18" charset="0"/>
              </a:rPr>
              <a:t>*</a:t>
            </a:r>
          </a:p>
          <a:p>
            <a:pPr marL="0" indent="0">
              <a:buNone/>
            </a:pPr>
            <a:endParaRPr lang="en-US" b="1" dirty="0">
              <a:latin typeface="Century Schoolbook" panose="02040604050505020304" pitchFamily="18" charset="0"/>
            </a:endParaRPr>
          </a:p>
          <a:p>
            <a:pPr marL="0" indent="0">
              <a:buNone/>
            </a:pPr>
            <a:r>
              <a:rPr lang="en-US" b="1" dirty="0">
                <a:latin typeface="Century Schoolbook" panose="02040604050505020304" pitchFamily="18" charset="0"/>
              </a:rPr>
              <a:t>2. </a:t>
            </a:r>
            <a:r>
              <a:rPr lang="en-US" b="1" dirty="0">
                <a:solidFill>
                  <a:srgbClr val="1C2CDF"/>
                </a:solidFill>
                <a:latin typeface="Century Schoolbook" panose="02040604050505020304" pitchFamily="18" charset="0"/>
              </a:rPr>
              <a:t>Speaking about a matter of </a:t>
            </a:r>
            <a:r>
              <a:rPr lang="en-US" b="1" dirty="0">
                <a:latin typeface="Century Schoolbook" panose="02040604050505020304" pitchFamily="18" charset="0"/>
              </a:rPr>
              <a:t>. . .</a:t>
            </a:r>
          </a:p>
          <a:p>
            <a:pPr marL="0" indent="0">
              <a:buNone/>
            </a:pPr>
            <a:r>
              <a:rPr lang="en-US" b="1" dirty="0">
                <a:latin typeface="Century Schoolbook" panose="02040604050505020304" pitchFamily="18" charset="0"/>
              </a:rPr>
              <a:t>    Personal Interest </a:t>
            </a:r>
            <a:r>
              <a:rPr lang="en-US" b="1" i="1" dirty="0">
                <a:latin typeface="Century Schoolbook" panose="02040604050505020304" pitchFamily="18" charset="0"/>
              </a:rPr>
              <a:t>or</a:t>
            </a:r>
            <a:r>
              <a:rPr lang="en-US" b="1" dirty="0">
                <a:latin typeface="Century Schoolbook" panose="02040604050505020304" pitchFamily="18" charset="0"/>
              </a:rPr>
              <a:t> Public Concern?</a:t>
            </a:r>
          </a:p>
          <a:p>
            <a:pPr marL="0" indent="0">
              <a:buNone/>
            </a:pPr>
            <a:endParaRPr lang="en-US" b="1" dirty="0">
              <a:latin typeface="Century Schoolbook" panose="02040604050505020304" pitchFamily="18" charset="0"/>
            </a:endParaRPr>
          </a:p>
          <a:p>
            <a:pPr marL="0" indent="0">
              <a:buNone/>
            </a:pPr>
            <a:r>
              <a:rPr lang="en-US" b="1" dirty="0">
                <a:latin typeface="Century Schoolbook" panose="02040604050505020304" pitchFamily="18" charset="0"/>
              </a:rPr>
              <a:t>3. </a:t>
            </a:r>
            <a:r>
              <a:rPr lang="en-US" b="1" dirty="0">
                <a:solidFill>
                  <a:srgbClr val="1C2CDF"/>
                </a:solidFill>
                <a:latin typeface="Century Schoolbook" panose="02040604050505020304" pitchFamily="18" charset="0"/>
              </a:rPr>
              <a:t>Weigh Competing Interests </a:t>
            </a:r>
          </a:p>
          <a:p>
            <a:pPr marL="0" indent="0">
              <a:buNone/>
            </a:pPr>
            <a:r>
              <a:rPr lang="en-US" b="1" dirty="0">
                <a:solidFill>
                  <a:srgbClr val="1C2CDF"/>
                </a:solidFill>
                <a:latin typeface="Century Schoolbook" panose="02040604050505020304" pitchFamily="18" charset="0"/>
              </a:rPr>
              <a:t>    </a:t>
            </a:r>
            <a:r>
              <a:rPr lang="en-US" b="1" dirty="0">
                <a:latin typeface="Century Schoolbook" panose="02040604050505020304" pitchFamily="18" charset="0"/>
              </a:rPr>
              <a:t>[Depending on Answers to 1 &amp; 2]</a:t>
            </a:r>
          </a:p>
          <a:p>
            <a:pPr marL="0" indent="0">
              <a:buNone/>
            </a:pPr>
            <a:endParaRPr lang="en-US" b="1" dirty="0">
              <a:latin typeface="Century Schoolbook" panose="02040604050505020304" pitchFamily="18" charset="0"/>
            </a:endParaRPr>
          </a:p>
          <a:p>
            <a:pPr marL="0" indent="0">
              <a:buNone/>
            </a:pPr>
            <a:r>
              <a:rPr lang="en-US" b="1" dirty="0">
                <a:solidFill>
                  <a:srgbClr val="1C2CDF"/>
                </a:solidFill>
                <a:latin typeface="Century Schoolbook" panose="02040604050505020304" pitchFamily="18" charset="0"/>
              </a:rPr>
              <a:t>*Academic Freedom Exception/Carveout to No. 1? </a:t>
            </a:r>
          </a:p>
        </p:txBody>
      </p:sp>
    </p:spTree>
    <p:extLst>
      <p:ext uri="{BB962C8B-B14F-4D97-AF65-F5344CB8AC3E}">
        <p14:creationId xmlns:p14="http://schemas.microsoft.com/office/powerpoint/2010/main" val="299600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90904-E86B-6B66-FB47-87CEE4BFF0C5}"/>
              </a:ext>
            </a:extLst>
          </p:cNvPr>
          <p:cNvSpPr>
            <a:spLocks noGrp="1"/>
          </p:cNvSpPr>
          <p:nvPr>
            <p:ph type="title"/>
          </p:nvPr>
        </p:nvSpPr>
        <p:spPr>
          <a:xfrm>
            <a:off x="1371599" y="294538"/>
            <a:ext cx="9895951" cy="1033669"/>
          </a:xfrm>
        </p:spPr>
        <p:txBody>
          <a:bodyPr>
            <a:normAutofit/>
          </a:bodyPr>
          <a:lstStyle/>
          <a:p>
            <a:pPr algn="ctr"/>
            <a:r>
              <a:rPr lang="en-US" b="1" dirty="0">
                <a:solidFill>
                  <a:srgbClr val="FFFFFF"/>
                </a:solidFill>
                <a:latin typeface="Century Schoolbook" panose="02040604050505020304" pitchFamily="18" charset="0"/>
              </a:rPr>
              <a:t>Private Citizen / Public Concern</a:t>
            </a:r>
          </a:p>
        </p:txBody>
      </p:sp>
      <p:sp>
        <p:nvSpPr>
          <p:cNvPr id="3" name="Content Placeholder 2">
            <a:extLst>
              <a:ext uri="{FF2B5EF4-FFF2-40B4-BE49-F238E27FC236}">
                <a16:creationId xmlns:a16="http://schemas.microsoft.com/office/drawing/2014/main" id="{EEDD72D0-1043-A4F6-9999-065A678FD90F}"/>
              </a:ext>
            </a:extLst>
          </p:cNvPr>
          <p:cNvSpPr>
            <a:spLocks noGrp="1"/>
          </p:cNvSpPr>
          <p:nvPr>
            <p:ph idx="1"/>
          </p:nvPr>
        </p:nvSpPr>
        <p:spPr>
          <a:xfrm>
            <a:off x="1371599" y="1885279"/>
            <a:ext cx="9724031" cy="4116276"/>
          </a:xfrm>
        </p:spPr>
        <p:txBody>
          <a:bodyPr anchor="t">
            <a:normAutofit/>
          </a:bodyPr>
          <a:lstStyle/>
          <a:p>
            <a:pPr marL="0" indent="0">
              <a:buNone/>
            </a:pPr>
            <a:r>
              <a:rPr lang="en-US" sz="3200" b="1" dirty="0">
                <a:solidFill>
                  <a:srgbClr val="1C2CDF"/>
                </a:solidFill>
                <a:latin typeface="Century Schoolbook" panose="02040604050505020304" pitchFamily="18" charset="0"/>
              </a:rPr>
              <a:t>When A Public Employee Is Most Protected</a:t>
            </a:r>
            <a:endParaRPr lang="en-US" sz="1200" dirty="0"/>
          </a:p>
          <a:p>
            <a:pPr marL="0" indent="0">
              <a:lnSpc>
                <a:spcPct val="150000"/>
              </a:lnSpc>
              <a:buNone/>
            </a:pPr>
            <a:r>
              <a:rPr lang="en-US" b="1" dirty="0">
                <a:latin typeface="Century Schoolbook" panose="02040604050505020304" pitchFamily="18" charset="0"/>
              </a:rPr>
              <a:t>“So long as employees are speaking as </a:t>
            </a:r>
            <a:r>
              <a:rPr lang="en-US" b="1" i="1" dirty="0">
                <a:solidFill>
                  <a:srgbClr val="1C2CDF"/>
                </a:solidFill>
                <a:latin typeface="Century Schoolbook" panose="02040604050505020304" pitchFamily="18" charset="0"/>
              </a:rPr>
              <a:t>citizens</a:t>
            </a:r>
            <a:r>
              <a:rPr lang="en-US" b="1" dirty="0">
                <a:latin typeface="Century Schoolbook" panose="02040604050505020304" pitchFamily="18" charset="0"/>
              </a:rPr>
              <a:t> about matters of </a:t>
            </a:r>
            <a:r>
              <a:rPr lang="en-US" b="1" i="1" dirty="0">
                <a:solidFill>
                  <a:srgbClr val="1C2CDF"/>
                </a:solidFill>
                <a:latin typeface="Century Schoolbook" panose="02040604050505020304" pitchFamily="18" charset="0"/>
              </a:rPr>
              <a:t>public concern</a:t>
            </a:r>
            <a:r>
              <a:rPr lang="en-US" b="1" dirty="0">
                <a:latin typeface="Century Schoolbook" panose="02040604050505020304" pitchFamily="18" charset="0"/>
              </a:rPr>
              <a:t>, they must face only those speech restrictions that are </a:t>
            </a:r>
            <a:r>
              <a:rPr lang="en-US" b="1" i="1" dirty="0">
                <a:solidFill>
                  <a:srgbClr val="1C2CDF"/>
                </a:solidFill>
                <a:latin typeface="Century Schoolbook" panose="02040604050505020304" pitchFamily="18" charset="0"/>
              </a:rPr>
              <a:t>necessary</a:t>
            </a:r>
            <a:r>
              <a:rPr lang="en-US" b="1" dirty="0">
                <a:latin typeface="Century Schoolbook" panose="02040604050505020304" pitchFamily="18" charset="0"/>
              </a:rPr>
              <a:t> for their employers to operate </a:t>
            </a:r>
            <a:r>
              <a:rPr lang="en-US" b="1" i="1" dirty="0">
                <a:solidFill>
                  <a:srgbClr val="1C2CDF"/>
                </a:solidFill>
                <a:latin typeface="Century Schoolbook" panose="02040604050505020304" pitchFamily="18" charset="0"/>
              </a:rPr>
              <a:t>efficiently</a:t>
            </a:r>
            <a:r>
              <a:rPr lang="en-US" b="1" dirty="0">
                <a:latin typeface="Century Schoolbook" panose="02040604050505020304" pitchFamily="18" charset="0"/>
              </a:rPr>
              <a:t> and </a:t>
            </a:r>
            <a:r>
              <a:rPr lang="en-US" b="1" i="1" dirty="0">
                <a:solidFill>
                  <a:srgbClr val="1C2CDF"/>
                </a:solidFill>
                <a:latin typeface="Century Schoolbook" panose="02040604050505020304" pitchFamily="18" charset="0"/>
              </a:rPr>
              <a:t>effectively</a:t>
            </a:r>
            <a:r>
              <a:rPr lang="en-US" b="1" dirty="0">
                <a:latin typeface="Century Schoolbook" panose="02040604050505020304" pitchFamily="18" charset="0"/>
              </a:rPr>
              <a:t>.”               </a:t>
            </a:r>
            <a:r>
              <a:rPr lang="en-US" b="1" i="1" dirty="0">
                <a:latin typeface="Century Schoolbook" panose="02040604050505020304" pitchFamily="18" charset="0"/>
              </a:rPr>
              <a:t>Garcetti v. Ceballos</a:t>
            </a:r>
            <a:r>
              <a:rPr lang="en-US" b="1" dirty="0">
                <a:latin typeface="Century Schoolbook" panose="02040604050505020304" pitchFamily="18" charset="0"/>
              </a:rPr>
              <a:t> (2006)</a:t>
            </a:r>
            <a:endParaRPr lang="en-US" b="1" i="1" dirty="0">
              <a:latin typeface="Century Schoolbook" panose="02040604050505020304" pitchFamily="18" charset="0"/>
            </a:endParaRPr>
          </a:p>
        </p:txBody>
      </p:sp>
    </p:spTree>
    <p:extLst>
      <p:ext uri="{BB962C8B-B14F-4D97-AF65-F5344CB8AC3E}">
        <p14:creationId xmlns:p14="http://schemas.microsoft.com/office/powerpoint/2010/main" val="233022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FD0DB-1DA9-E060-21CF-DE1B53B332C2}"/>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latin typeface="Century Schoolbook" panose="02040604050505020304" pitchFamily="18" charset="0"/>
              </a:rPr>
              <a:t>Matters of Public Concern</a:t>
            </a:r>
          </a:p>
        </p:txBody>
      </p:sp>
      <p:sp>
        <p:nvSpPr>
          <p:cNvPr id="3" name="Content Placeholder 2">
            <a:extLst>
              <a:ext uri="{FF2B5EF4-FFF2-40B4-BE49-F238E27FC236}">
                <a16:creationId xmlns:a16="http://schemas.microsoft.com/office/drawing/2014/main" id="{03174A2A-A5A3-018C-A1EA-0905F4299C10}"/>
              </a:ext>
            </a:extLst>
          </p:cNvPr>
          <p:cNvSpPr>
            <a:spLocks noGrp="1"/>
          </p:cNvSpPr>
          <p:nvPr>
            <p:ph idx="1"/>
          </p:nvPr>
        </p:nvSpPr>
        <p:spPr>
          <a:xfrm>
            <a:off x="1371599" y="2086378"/>
            <a:ext cx="9724031" cy="4159876"/>
          </a:xfrm>
        </p:spPr>
        <p:txBody>
          <a:bodyPr anchor="t">
            <a:normAutofit/>
          </a:bodyPr>
          <a:lstStyle/>
          <a:p>
            <a:r>
              <a:rPr lang="en-US" sz="3200" b="1" i="0" u="none" strike="noStrike" dirty="0">
                <a:effectLst/>
                <a:latin typeface="Century Schoolbook" panose="02040604050505020304" pitchFamily="18" charset="0"/>
              </a:rPr>
              <a:t>Speech that can “be </a:t>
            </a:r>
            <a:r>
              <a:rPr lang="en-US" sz="3200" b="1" i="1" u="none" strike="noStrike" dirty="0">
                <a:solidFill>
                  <a:srgbClr val="1C2CDF"/>
                </a:solidFill>
                <a:effectLst/>
                <a:latin typeface="Century Schoolbook" panose="02040604050505020304" pitchFamily="18" charset="0"/>
              </a:rPr>
              <a:t>fairly considered</a:t>
            </a:r>
            <a:r>
              <a:rPr lang="en-US" sz="3200" b="1" i="0" u="none" strike="noStrike" dirty="0">
                <a:effectLst/>
                <a:latin typeface="Century Schoolbook" panose="02040604050505020304" pitchFamily="18" charset="0"/>
              </a:rPr>
              <a:t> as</a:t>
            </a:r>
          </a:p>
          <a:p>
            <a:pPr marL="0" indent="0">
              <a:buNone/>
            </a:pPr>
            <a:r>
              <a:rPr lang="en-US" sz="3200" b="1" dirty="0">
                <a:latin typeface="Century Schoolbook" panose="02040604050505020304" pitchFamily="18" charset="0"/>
              </a:rPr>
              <a:t> </a:t>
            </a:r>
            <a:r>
              <a:rPr lang="en-US" sz="3200" b="1" i="0" u="none" strike="noStrike" dirty="0">
                <a:effectLst/>
                <a:latin typeface="Century Schoolbook" panose="02040604050505020304" pitchFamily="18" charset="0"/>
              </a:rPr>
              <a:t> relating to </a:t>
            </a:r>
            <a:r>
              <a:rPr lang="en-US" sz="3200" b="1" i="1" u="none" strike="noStrike" dirty="0">
                <a:solidFill>
                  <a:srgbClr val="1C2CDF"/>
                </a:solidFill>
                <a:effectLst/>
                <a:latin typeface="Century Schoolbook" panose="02040604050505020304" pitchFamily="18" charset="0"/>
              </a:rPr>
              <a:t>any matter </a:t>
            </a:r>
            <a:r>
              <a:rPr lang="en-US" sz="3200" b="1" i="0" u="none" strike="noStrike" dirty="0">
                <a:effectLst/>
                <a:latin typeface="Century Schoolbook" panose="02040604050505020304" pitchFamily="18" charset="0"/>
              </a:rPr>
              <a:t>of political, social,</a:t>
            </a:r>
          </a:p>
          <a:p>
            <a:pPr marL="0" indent="0">
              <a:buNone/>
            </a:pPr>
            <a:r>
              <a:rPr lang="en-US" sz="3200" b="1" i="0" u="none" strike="noStrike" dirty="0">
                <a:effectLst/>
                <a:latin typeface="Century Schoolbook" panose="02040604050505020304" pitchFamily="18" charset="0"/>
              </a:rPr>
              <a:t>  or </a:t>
            </a:r>
            <a:r>
              <a:rPr lang="en-US" sz="3200" b="1" i="1" u="none" strike="noStrike" dirty="0">
                <a:solidFill>
                  <a:srgbClr val="1C2CDF"/>
                </a:solidFill>
                <a:effectLst/>
                <a:latin typeface="Century Schoolbook" panose="02040604050505020304" pitchFamily="18" charset="0"/>
              </a:rPr>
              <a:t>other concern </a:t>
            </a:r>
            <a:r>
              <a:rPr lang="en-US" sz="3200" b="1" i="0" u="none" strike="noStrike" dirty="0">
                <a:effectLst/>
                <a:latin typeface="Century Schoolbook" panose="02040604050505020304" pitchFamily="18" charset="0"/>
              </a:rPr>
              <a:t>to the community” </a:t>
            </a:r>
          </a:p>
          <a:p>
            <a:pPr marL="0" indent="0">
              <a:buNone/>
            </a:pPr>
            <a:r>
              <a:rPr lang="en-US" b="1" i="0" u="none" strike="noStrike" dirty="0">
                <a:effectLst/>
                <a:latin typeface="Century Schoolbook" panose="02040604050505020304" pitchFamily="18" charset="0"/>
              </a:rPr>
              <a:t>				OR</a:t>
            </a:r>
          </a:p>
          <a:p>
            <a:r>
              <a:rPr lang="en-US" sz="3200" b="1" dirty="0">
                <a:latin typeface="Century Schoolbook" panose="02040604050505020304" pitchFamily="18" charset="0"/>
              </a:rPr>
              <a:t>is “</a:t>
            </a:r>
            <a:r>
              <a:rPr lang="en-US" sz="3200" b="1" i="0" u="none" strike="noStrike" dirty="0">
                <a:effectLst/>
                <a:latin typeface="Century Schoolbook" panose="02040604050505020304" pitchFamily="18" charset="0"/>
              </a:rPr>
              <a:t>subject of </a:t>
            </a:r>
            <a:r>
              <a:rPr lang="en-US" sz="3200" b="1" i="1" u="none" strike="noStrike" dirty="0">
                <a:solidFill>
                  <a:srgbClr val="1C2CDF"/>
                </a:solidFill>
                <a:effectLst/>
                <a:latin typeface="Century Schoolbook" panose="02040604050505020304" pitchFamily="18" charset="0"/>
              </a:rPr>
              <a:t>legitimate news interest</a:t>
            </a:r>
            <a:r>
              <a:rPr lang="en-US" sz="3200" b="1" i="0" u="none" strike="noStrike" dirty="0">
                <a:effectLst/>
                <a:latin typeface="Century Schoolbook" panose="02040604050505020304" pitchFamily="18" charset="0"/>
              </a:rPr>
              <a:t>;</a:t>
            </a:r>
          </a:p>
          <a:p>
            <a:pPr marL="0" indent="0">
              <a:buNone/>
            </a:pPr>
            <a:r>
              <a:rPr lang="en-US" sz="3200" b="1" dirty="0">
                <a:latin typeface="Century Schoolbook" panose="02040604050505020304" pitchFamily="18" charset="0"/>
              </a:rPr>
              <a:t> </a:t>
            </a:r>
            <a:r>
              <a:rPr lang="en-US" sz="3200" b="1" i="0" u="none" strike="noStrike" dirty="0">
                <a:effectLst/>
                <a:latin typeface="Century Schoolbook" panose="02040604050505020304" pitchFamily="18" charset="0"/>
              </a:rPr>
              <a:t>that is, a subject of general interest and of</a:t>
            </a:r>
          </a:p>
          <a:p>
            <a:pPr marL="0" indent="0">
              <a:buNone/>
            </a:pPr>
            <a:r>
              <a:rPr lang="en-US" sz="3200" b="1" i="0" u="none" strike="noStrike" dirty="0">
                <a:effectLst/>
                <a:latin typeface="Century Schoolbook" panose="02040604050505020304" pitchFamily="18" charset="0"/>
              </a:rPr>
              <a:t> value and concern to the public.”</a:t>
            </a:r>
            <a:endParaRPr lang="en-US" sz="3200" b="1" dirty="0">
              <a:latin typeface="Century Schoolbook" panose="02040604050505020304" pitchFamily="18" charset="0"/>
            </a:endParaRPr>
          </a:p>
        </p:txBody>
      </p:sp>
    </p:spTree>
    <p:extLst>
      <p:ext uri="{BB962C8B-B14F-4D97-AF65-F5344CB8AC3E}">
        <p14:creationId xmlns:p14="http://schemas.microsoft.com/office/powerpoint/2010/main" val="39341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321F6-0FE0-2C48-A0C5-D34C86A462D2}"/>
              </a:ext>
            </a:extLst>
          </p:cNvPr>
          <p:cNvSpPr>
            <a:spLocks noGrp="1"/>
          </p:cNvSpPr>
          <p:nvPr>
            <p:ph type="title"/>
          </p:nvPr>
        </p:nvSpPr>
        <p:spPr>
          <a:xfrm>
            <a:off x="1371599" y="283335"/>
            <a:ext cx="9895951" cy="1307406"/>
          </a:xfrm>
        </p:spPr>
        <p:txBody>
          <a:bodyPr anchor="ctr">
            <a:noAutofit/>
          </a:bodyPr>
          <a:lstStyle/>
          <a:p>
            <a:br>
              <a:rPr lang="en-US" sz="2200" b="1" i="1" dirty="0">
                <a:solidFill>
                  <a:srgbClr val="FFFFFF"/>
                </a:solidFill>
                <a:latin typeface="Century Schoolbook" panose="02040604050505020304" pitchFamily="18" charset="0"/>
                <a:ea typeface="Palatino" pitchFamily="2" charset="77"/>
              </a:rPr>
            </a:br>
            <a:r>
              <a:rPr lang="en-US" sz="5300" b="1" i="1" dirty="0">
                <a:solidFill>
                  <a:srgbClr val="FFFFFF"/>
                </a:solidFill>
                <a:latin typeface="Century Schoolbook" panose="02040604050505020304" pitchFamily="18" charset="0"/>
                <a:ea typeface="Palatino" pitchFamily="2" charset="77"/>
              </a:rPr>
              <a:t>Garcetti v. Ceballos </a:t>
            </a:r>
            <a:r>
              <a:rPr lang="en-US" b="1" dirty="0">
                <a:solidFill>
                  <a:srgbClr val="FFFFFF"/>
                </a:solidFill>
                <a:latin typeface="Century Schoolbook" panose="02040604050505020304" pitchFamily="18" charset="0"/>
                <a:ea typeface="Palatino" pitchFamily="2" charset="77"/>
              </a:rPr>
              <a:t>(2006)</a:t>
            </a:r>
            <a:br>
              <a:rPr lang="en-US" b="1" dirty="0">
                <a:solidFill>
                  <a:srgbClr val="FFFFFF"/>
                </a:solidFill>
                <a:latin typeface="Century Schoolbook" panose="02040604050505020304" pitchFamily="18" charset="0"/>
                <a:ea typeface="Palatino" pitchFamily="2" charset="77"/>
              </a:rPr>
            </a:br>
            <a:endParaRPr lang="en-US" b="1" dirty="0">
              <a:solidFill>
                <a:srgbClr val="FFFFFF"/>
              </a:solidFill>
              <a:latin typeface="Century Schoolbook" panose="02040604050505020304" pitchFamily="18" charset="0"/>
              <a:ea typeface="Palatino" pitchFamily="2" charset="77"/>
            </a:endParaRPr>
          </a:p>
        </p:txBody>
      </p:sp>
      <p:sp>
        <p:nvSpPr>
          <p:cNvPr id="3" name="Content Placeholder 2">
            <a:extLst>
              <a:ext uri="{FF2B5EF4-FFF2-40B4-BE49-F238E27FC236}">
                <a16:creationId xmlns:a16="http://schemas.microsoft.com/office/drawing/2014/main" id="{BF0EDBCD-B0D2-2A4C-8DD2-431CC138F36D}"/>
              </a:ext>
            </a:extLst>
          </p:cNvPr>
          <p:cNvSpPr>
            <a:spLocks noGrp="1"/>
          </p:cNvSpPr>
          <p:nvPr>
            <p:ph idx="1"/>
          </p:nvPr>
        </p:nvSpPr>
        <p:spPr>
          <a:xfrm>
            <a:off x="1371599" y="1996678"/>
            <a:ext cx="9724031" cy="4185182"/>
          </a:xfrm>
        </p:spPr>
        <p:txBody>
          <a:bodyPr anchor="t">
            <a:normAutofit/>
          </a:bodyPr>
          <a:lstStyle/>
          <a:p>
            <a:pPr marL="0" indent="0" algn="ctr">
              <a:buNone/>
            </a:pPr>
            <a:r>
              <a:rPr lang="en-US" sz="4400" b="1" dirty="0">
                <a:solidFill>
                  <a:srgbClr val="C00000"/>
                </a:solidFill>
                <a:latin typeface="Century Schoolbook" panose="02040604050505020304" pitchFamily="18" charset="0"/>
                <a:ea typeface="Palatino" pitchFamily="2" charset="77"/>
              </a:rPr>
              <a:t>Bad News</a:t>
            </a:r>
            <a:endParaRPr lang="en-US" sz="4400" b="1" dirty="0">
              <a:latin typeface="Century Schoolbook" panose="02040604050505020304" pitchFamily="18" charset="0"/>
              <a:ea typeface="Palatino" pitchFamily="2" charset="77"/>
            </a:endParaRPr>
          </a:p>
          <a:p>
            <a:pPr marL="0" indent="0">
              <a:lnSpc>
                <a:spcPct val="150000"/>
              </a:lnSpc>
              <a:buNone/>
            </a:pPr>
            <a:r>
              <a:rPr lang="en-US" b="1" dirty="0">
                <a:latin typeface="Century Schoolbook" panose="02040604050505020304" pitchFamily="18" charset="0"/>
                <a:ea typeface="Palatino" pitchFamily="2" charset="77"/>
              </a:rPr>
              <a:t>“[W]hen public employees make statements pursuant to their </a:t>
            </a:r>
            <a:r>
              <a:rPr lang="en-US" b="1" i="1" dirty="0">
                <a:solidFill>
                  <a:srgbClr val="1C2CDF"/>
                </a:solidFill>
                <a:latin typeface="Century Schoolbook" panose="02040604050505020304" pitchFamily="18" charset="0"/>
                <a:ea typeface="Palatino" pitchFamily="2" charset="77"/>
              </a:rPr>
              <a:t>official duties</a:t>
            </a:r>
            <a:r>
              <a:rPr lang="en-US" b="1" dirty="0">
                <a:latin typeface="Century Schoolbook" panose="02040604050505020304" pitchFamily="18" charset="0"/>
                <a:ea typeface="Palatino" pitchFamily="2" charset="77"/>
              </a:rPr>
              <a:t>, the employees are </a:t>
            </a:r>
            <a:r>
              <a:rPr lang="en-US" b="1" i="1" dirty="0">
                <a:solidFill>
                  <a:srgbClr val="1C2CDF"/>
                </a:solidFill>
                <a:latin typeface="Century Schoolbook" panose="02040604050505020304" pitchFamily="18" charset="0"/>
                <a:ea typeface="Palatino" pitchFamily="2" charset="77"/>
              </a:rPr>
              <a:t>not</a:t>
            </a:r>
            <a:r>
              <a:rPr lang="en-US" b="1" dirty="0">
                <a:latin typeface="Century Schoolbook" panose="02040604050505020304" pitchFamily="18" charset="0"/>
                <a:ea typeface="Palatino" pitchFamily="2" charset="77"/>
              </a:rPr>
              <a:t> speaking as citizens for First Amendment purposes, and the Constitution does </a:t>
            </a:r>
            <a:r>
              <a:rPr lang="en-US" b="1" i="1" dirty="0">
                <a:solidFill>
                  <a:srgbClr val="1C2CDF"/>
                </a:solidFill>
                <a:latin typeface="Century Schoolbook" panose="02040604050505020304" pitchFamily="18" charset="0"/>
                <a:ea typeface="Palatino" pitchFamily="2" charset="77"/>
              </a:rPr>
              <a:t>not</a:t>
            </a:r>
            <a:r>
              <a:rPr lang="en-US" b="1" dirty="0">
                <a:latin typeface="Century Schoolbook" panose="02040604050505020304" pitchFamily="18" charset="0"/>
                <a:ea typeface="Palatino" pitchFamily="2" charset="77"/>
              </a:rPr>
              <a:t> insulate their communications from employer discipline.”</a:t>
            </a:r>
          </a:p>
          <a:p>
            <a:endParaRPr lang="en-US" sz="2000" dirty="0"/>
          </a:p>
        </p:txBody>
      </p:sp>
    </p:spTree>
    <p:extLst>
      <p:ext uri="{BB962C8B-B14F-4D97-AF65-F5344CB8AC3E}">
        <p14:creationId xmlns:p14="http://schemas.microsoft.com/office/powerpoint/2010/main" val="180061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8CBBDF-B7FE-2982-61EB-DDA72A58C18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0BF17C-D339-2A90-FEC4-AB58332BD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CE4310-5914-F0AC-E553-A0291C690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05F8B8-0671-FF24-5869-27C880004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BBF9FD-3F8E-BDD2-ADC2-37869160F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A8FCAF-6B49-469A-7431-D5EB44732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00EF9-4C9F-FB3A-6B57-0B360D4EC6E4}"/>
              </a:ext>
            </a:extLst>
          </p:cNvPr>
          <p:cNvSpPr>
            <a:spLocks noGrp="1"/>
          </p:cNvSpPr>
          <p:nvPr>
            <p:ph type="title"/>
          </p:nvPr>
        </p:nvSpPr>
        <p:spPr>
          <a:xfrm>
            <a:off x="1371599" y="399245"/>
            <a:ext cx="9895951" cy="1191496"/>
          </a:xfrm>
        </p:spPr>
        <p:txBody>
          <a:bodyPr anchor="ctr">
            <a:noAutofit/>
          </a:bodyPr>
          <a:lstStyle/>
          <a:p>
            <a:br>
              <a:rPr lang="en-US" sz="2200" b="1" i="1" dirty="0">
                <a:solidFill>
                  <a:srgbClr val="FFFFFF"/>
                </a:solidFill>
                <a:latin typeface="Century Schoolbook" panose="02040604050505020304" pitchFamily="18" charset="0"/>
                <a:ea typeface="Palatino" pitchFamily="2" charset="77"/>
              </a:rPr>
            </a:br>
            <a:r>
              <a:rPr lang="en-US" sz="5300" b="1" i="1" dirty="0">
                <a:solidFill>
                  <a:srgbClr val="FFFFFF"/>
                </a:solidFill>
                <a:latin typeface="Century Schoolbook" panose="02040604050505020304" pitchFamily="18" charset="0"/>
                <a:ea typeface="Palatino" pitchFamily="2" charset="77"/>
              </a:rPr>
              <a:t>Garcetti v. Ceballos </a:t>
            </a:r>
            <a:r>
              <a:rPr lang="en-US" b="1" dirty="0">
                <a:solidFill>
                  <a:srgbClr val="FFFFFF"/>
                </a:solidFill>
                <a:latin typeface="Century Schoolbook" panose="02040604050505020304" pitchFamily="18" charset="0"/>
                <a:ea typeface="Palatino" pitchFamily="2" charset="77"/>
              </a:rPr>
              <a:t>(2006)</a:t>
            </a:r>
            <a:br>
              <a:rPr lang="en-US" b="1" dirty="0">
                <a:solidFill>
                  <a:srgbClr val="FFFFFF"/>
                </a:solidFill>
                <a:latin typeface="Century Schoolbook" panose="02040604050505020304" pitchFamily="18" charset="0"/>
                <a:ea typeface="Palatino" pitchFamily="2" charset="77"/>
              </a:rPr>
            </a:br>
            <a:endParaRPr lang="en-US" b="1" dirty="0">
              <a:solidFill>
                <a:srgbClr val="FFFFFF"/>
              </a:solidFill>
              <a:latin typeface="Century Schoolbook" panose="02040604050505020304" pitchFamily="18" charset="0"/>
              <a:ea typeface="Palatino" pitchFamily="2" charset="77"/>
            </a:endParaRPr>
          </a:p>
        </p:txBody>
      </p:sp>
      <p:sp>
        <p:nvSpPr>
          <p:cNvPr id="3" name="Content Placeholder 2">
            <a:extLst>
              <a:ext uri="{FF2B5EF4-FFF2-40B4-BE49-F238E27FC236}">
                <a16:creationId xmlns:a16="http://schemas.microsoft.com/office/drawing/2014/main" id="{5E024ABA-C593-DA02-7F26-B226573F2FA7}"/>
              </a:ext>
            </a:extLst>
          </p:cNvPr>
          <p:cNvSpPr>
            <a:spLocks noGrp="1"/>
          </p:cNvSpPr>
          <p:nvPr>
            <p:ph idx="1"/>
          </p:nvPr>
        </p:nvSpPr>
        <p:spPr>
          <a:xfrm>
            <a:off x="1371599" y="1854559"/>
            <a:ext cx="9987567" cy="4507604"/>
          </a:xfrm>
        </p:spPr>
        <p:txBody>
          <a:bodyPr anchor="t">
            <a:normAutofit/>
          </a:bodyPr>
          <a:lstStyle/>
          <a:p>
            <a:pPr marL="0" indent="0" algn="ctr">
              <a:buNone/>
            </a:pPr>
            <a:r>
              <a:rPr lang="en-US" sz="4400" b="1" dirty="0">
                <a:solidFill>
                  <a:srgbClr val="00A13C"/>
                </a:solidFill>
                <a:latin typeface="Century Schoolbook" panose="02040604050505020304" pitchFamily="18" charset="0"/>
                <a:ea typeface="Palatino" pitchFamily="2" charset="77"/>
              </a:rPr>
              <a:t>Good News</a:t>
            </a:r>
          </a:p>
          <a:p>
            <a:pPr marL="0" indent="0">
              <a:lnSpc>
                <a:spcPct val="150000"/>
              </a:lnSpc>
              <a:buNone/>
            </a:pPr>
            <a:r>
              <a:rPr lang="en-US" b="1" dirty="0">
                <a:latin typeface="Century Schoolbook" panose="02040604050505020304" pitchFamily="18" charset="0"/>
              </a:rPr>
              <a:t>“There is some argument that expression related to </a:t>
            </a:r>
            <a:r>
              <a:rPr lang="en-US" b="1" i="1" dirty="0">
                <a:solidFill>
                  <a:srgbClr val="1C2CDF"/>
                </a:solidFill>
                <a:latin typeface="Century Schoolbook" panose="02040604050505020304" pitchFamily="18" charset="0"/>
              </a:rPr>
              <a:t>academic scholarship </a:t>
            </a:r>
            <a:r>
              <a:rPr lang="en-US" b="1" dirty="0">
                <a:latin typeface="Century Schoolbook" panose="02040604050505020304" pitchFamily="18" charset="0"/>
              </a:rPr>
              <a:t>OR </a:t>
            </a:r>
            <a:r>
              <a:rPr lang="en-US" b="1" i="1" dirty="0">
                <a:solidFill>
                  <a:srgbClr val="1C2CDF"/>
                </a:solidFill>
                <a:latin typeface="Century Schoolbook" panose="02040604050505020304" pitchFamily="18" charset="0"/>
              </a:rPr>
              <a:t>classroom instruction</a:t>
            </a:r>
            <a:r>
              <a:rPr lang="en-US" b="1" dirty="0">
                <a:latin typeface="Century Schoolbook" panose="02040604050505020304" pitchFamily="18" charset="0"/>
              </a:rPr>
              <a:t> implicates </a:t>
            </a:r>
            <a:r>
              <a:rPr lang="en-US" b="1" i="1" dirty="0">
                <a:solidFill>
                  <a:srgbClr val="1C2CDF"/>
                </a:solidFill>
                <a:latin typeface="Century Schoolbook" panose="02040604050505020304" pitchFamily="18" charset="0"/>
              </a:rPr>
              <a:t>additional constitutional interests</a:t>
            </a:r>
            <a:r>
              <a:rPr lang="en-US" b="1" dirty="0">
                <a:latin typeface="Century Schoolbook" panose="02040604050505020304" pitchFamily="18" charset="0"/>
              </a:rPr>
              <a:t> that are not fully accounted for by this Court’s customary employee-speech jurisprudence.”</a:t>
            </a:r>
          </a:p>
          <a:p>
            <a:pPr marL="0" indent="0">
              <a:buNone/>
            </a:pPr>
            <a:endParaRPr lang="en-US" sz="2000" dirty="0"/>
          </a:p>
        </p:txBody>
      </p:sp>
    </p:spTree>
    <p:extLst>
      <p:ext uri="{BB962C8B-B14F-4D97-AF65-F5344CB8AC3E}">
        <p14:creationId xmlns:p14="http://schemas.microsoft.com/office/powerpoint/2010/main" val="20443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25450-FE93-4F4D-A7DE-71C9E60AC3E0}"/>
              </a:ext>
            </a:extLst>
          </p:cNvPr>
          <p:cNvSpPr>
            <a:spLocks noGrp="1"/>
          </p:cNvSpPr>
          <p:nvPr>
            <p:ph type="title"/>
          </p:nvPr>
        </p:nvSpPr>
        <p:spPr>
          <a:xfrm>
            <a:off x="1371599" y="294538"/>
            <a:ext cx="9895951" cy="928955"/>
          </a:xfrm>
        </p:spPr>
        <p:txBody>
          <a:bodyPr anchor="b">
            <a:normAutofit fontScale="90000"/>
          </a:bodyPr>
          <a:lstStyle/>
          <a:p>
            <a:br>
              <a:rPr lang="en-US" b="1" dirty="0">
                <a:solidFill>
                  <a:srgbClr val="FFFFFF"/>
                </a:solidFill>
                <a:latin typeface="Century Schoolbook" panose="02040604050505020304" pitchFamily="18" charset="0"/>
                <a:ea typeface="Palatino" pitchFamily="2" charset="77"/>
              </a:rPr>
            </a:br>
            <a:r>
              <a:rPr lang="en-US" sz="6000" b="1" i="1" dirty="0">
                <a:solidFill>
                  <a:srgbClr val="FFFFFF"/>
                </a:solidFill>
                <a:latin typeface="Century Schoolbook" panose="02040604050505020304" pitchFamily="18" charset="0"/>
                <a:ea typeface="Palatino" pitchFamily="2" charset="77"/>
              </a:rPr>
              <a:t>Garcetti v. Ceballos </a:t>
            </a:r>
            <a:r>
              <a:rPr lang="en-US" b="1" dirty="0">
                <a:solidFill>
                  <a:srgbClr val="FFFFFF"/>
                </a:solidFill>
                <a:latin typeface="Century Schoolbook" panose="02040604050505020304" pitchFamily="18" charset="0"/>
                <a:ea typeface="Palatino" pitchFamily="2" charset="77"/>
              </a:rPr>
              <a:t>(2006)</a:t>
            </a:r>
            <a:endParaRPr lang="en-US" b="1" i="1" dirty="0">
              <a:solidFill>
                <a:srgbClr val="FFFFFF"/>
              </a:solidFill>
              <a:latin typeface="Century Schoolbook" panose="02040604050505020304" pitchFamily="18" charset="0"/>
            </a:endParaRPr>
          </a:p>
        </p:txBody>
      </p:sp>
      <p:sp>
        <p:nvSpPr>
          <p:cNvPr id="3" name="Content Placeholder 2">
            <a:extLst>
              <a:ext uri="{FF2B5EF4-FFF2-40B4-BE49-F238E27FC236}">
                <a16:creationId xmlns:a16="http://schemas.microsoft.com/office/drawing/2014/main" id="{FD7DB22B-0732-FC4C-BCAD-A8783EF5963C}"/>
              </a:ext>
            </a:extLst>
          </p:cNvPr>
          <p:cNvSpPr>
            <a:spLocks noGrp="1"/>
          </p:cNvSpPr>
          <p:nvPr>
            <p:ph idx="1"/>
          </p:nvPr>
        </p:nvSpPr>
        <p:spPr>
          <a:xfrm>
            <a:off x="1371599" y="1891970"/>
            <a:ext cx="9895951" cy="4302767"/>
          </a:xfrm>
        </p:spPr>
        <p:txBody>
          <a:bodyPr anchor="t">
            <a:normAutofit lnSpcReduction="10000"/>
          </a:bodyPr>
          <a:lstStyle/>
          <a:p>
            <a:pPr marL="0" indent="0">
              <a:lnSpc>
                <a:spcPct val="150000"/>
              </a:lnSpc>
              <a:buNone/>
            </a:pPr>
            <a:r>
              <a:rPr lang="en-US" sz="3900" b="1" dirty="0">
                <a:latin typeface="Century Schoolbook" panose="02040604050505020304" pitchFamily="18" charset="0"/>
              </a:rPr>
              <a:t>“We need </a:t>
            </a:r>
            <a:r>
              <a:rPr lang="en-US" sz="3900" b="1" i="1" dirty="0">
                <a:solidFill>
                  <a:srgbClr val="1C2CDF"/>
                </a:solidFill>
                <a:latin typeface="Century Schoolbook" panose="02040604050505020304" pitchFamily="18" charset="0"/>
              </a:rPr>
              <a:t>not</a:t>
            </a:r>
            <a:r>
              <a:rPr lang="en-US" sz="3900" b="1" dirty="0">
                <a:latin typeface="Century Schoolbook" panose="02040604050505020304" pitchFamily="18" charset="0"/>
              </a:rPr>
              <a:t> . . . decide whether the analysis we conduct today would apply in the same manner to a case involving speech related to </a:t>
            </a:r>
            <a:r>
              <a:rPr lang="en-US" sz="3900" b="1" i="1" dirty="0">
                <a:solidFill>
                  <a:srgbClr val="1C2CDF"/>
                </a:solidFill>
                <a:latin typeface="Century Schoolbook" panose="02040604050505020304" pitchFamily="18" charset="0"/>
              </a:rPr>
              <a:t>scholarship</a:t>
            </a:r>
            <a:r>
              <a:rPr lang="en-US" sz="3900" b="1" dirty="0">
                <a:latin typeface="Century Schoolbook" panose="02040604050505020304" pitchFamily="18" charset="0"/>
              </a:rPr>
              <a:t> OR </a:t>
            </a:r>
            <a:r>
              <a:rPr lang="en-US" sz="3900" b="1" i="1" dirty="0">
                <a:solidFill>
                  <a:srgbClr val="1C2CDF"/>
                </a:solidFill>
                <a:latin typeface="Century Schoolbook" panose="02040604050505020304" pitchFamily="18" charset="0"/>
              </a:rPr>
              <a:t>teaching</a:t>
            </a:r>
            <a:r>
              <a:rPr lang="en-US" sz="3900" b="1" dirty="0">
                <a:latin typeface="Century Schoolbook" panose="02040604050505020304" pitchFamily="18" charset="0"/>
              </a:rPr>
              <a:t>.”</a:t>
            </a:r>
            <a:r>
              <a:rPr lang="en-US" sz="3900" b="1" dirty="0">
                <a:effectLst/>
                <a:latin typeface="Century Schoolbook" panose="02040604050505020304" pitchFamily="18" charset="0"/>
              </a:rPr>
              <a:t> </a:t>
            </a:r>
          </a:p>
          <a:p>
            <a:pPr marL="0" indent="0">
              <a:buNone/>
            </a:pPr>
            <a:endParaRPr lang="en-US" sz="2000" b="1" dirty="0">
              <a:latin typeface="Century Schoolbook" panose="02040604050505020304" pitchFamily="18" charset="0"/>
            </a:endParaRPr>
          </a:p>
        </p:txBody>
      </p:sp>
    </p:spTree>
    <p:extLst>
      <p:ext uri="{BB962C8B-B14F-4D97-AF65-F5344CB8AC3E}">
        <p14:creationId xmlns:p14="http://schemas.microsoft.com/office/powerpoint/2010/main" val="279504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09BBA9-7F13-F171-94B0-0EDA4BFC7E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D34BD-C47F-0248-401B-7940EDE12B97}"/>
              </a:ext>
            </a:extLst>
          </p:cNvPr>
          <p:cNvSpPr>
            <a:spLocks noGrp="1"/>
          </p:cNvSpPr>
          <p:nvPr>
            <p:ph type="title"/>
          </p:nvPr>
        </p:nvSpPr>
        <p:spPr>
          <a:xfrm>
            <a:off x="1371599" y="294538"/>
            <a:ext cx="9895951" cy="1033669"/>
          </a:xfrm>
        </p:spPr>
        <p:txBody>
          <a:bodyPr>
            <a:normAutofit/>
          </a:bodyPr>
          <a:lstStyle/>
          <a:p>
            <a:pPr algn="ctr"/>
            <a:r>
              <a:rPr lang="en-US" b="1" dirty="0">
                <a:solidFill>
                  <a:srgbClr val="FFFFFF"/>
                </a:solidFill>
                <a:latin typeface="Century Schoolbook" panose="02040604050505020304" pitchFamily="18" charset="0"/>
              </a:rPr>
              <a:t>Lower Courts Post </a:t>
            </a:r>
            <a:r>
              <a:rPr lang="en-US" b="1" i="1" dirty="0">
                <a:solidFill>
                  <a:srgbClr val="FFFFFF"/>
                </a:solidFill>
                <a:latin typeface="Century Schoolbook" panose="02040604050505020304" pitchFamily="18" charset="0"/>
              </a:rPr>
              <a:t>Garcetti</a:t>
            </a:r>
          </a:p>
        </p:txBody>
      </p:sp>
      <p:sp>
        <p:nvSpPr>
          <p:cNvPr id="3" name="Content Placeholder 2">
            <a:extLst>
              <a:ext uri="{FF2B5EF4-FFF2-40B4-BE49-F238E27FC236}">
                <a16:creationId xmlns:a16="http://schemas.microsoft.com/office/drawing/2014/main" id="{68E8F2D7-E425-DC0A-7FEF-0255C990693B}"/>
              </a:ext>
            </a:extLst>
          </p:cNvPr>
          <p:cNvSpPr>
            <a:spLocks noGrp="1"/>
          </p:cNvSpPr>
          <p:nvPr>
            <p:ph idx="1"/>
          </p:nvPr>
        </p:nvSpPr>
        <p:spPr>
          <a:xfrm>
            <a:off x="1371599" y="1996224"/>
            <a:ext cx="9678474" cy="4404575"/>
          </a:xfrm>
        </p:spPr>
        <p:txBody>
          <a:bodyPr anchor="t">
            <a:normAutofit lnSpcReduction="10000"/>
          </a:bodyPr>
          <a:lstStyle/>
          <a:p>
            <a:pPr marL="0" indent="0">
              <a:lnSpc>
                <a:spcPct val="150000"/>
              </a:lnSpc>
              <a:buNone/>
            </a:pPr>
            <a:r>
              <a:rPr lang="en-US" b="1" dirty="0">
                <a:latin typeface="Century Schoolbook" panose="02040604050505020304" pitchFamily="18" charset="0"/>
              </a:rPr>
              <a:t>Five federal appellate courts hold that </a:t>
            </a:r>
            <a:r>
              <a:rPr lang="en-US" b="1" i="1" dirty="0">
                <a:latin typeface="Century Schoolbook" panose="02040604050505020304" pitchFamily="18" charset="0"/>
              </a:rPr>
              <a:t>Garcetti’s</a:t>
            </a:r>
            <a:r>
              <a:rPr lang="en-US" b="1" dirty="0">
                <a:latin typeface="Century Schoolbook" panose="02040604050505020304" pitchFamily="18" charset="0"/>
              </a:rPr>
              <a:t> rule does </a:t>
            </a:r>
            <a:r>
              <a:rPr lang="en-US" b="1" dirty="0">
                <a:solidFill>
                  <a:srgbClr val="C00000"/>
                </a:solidFill>
                <a:latin typeface="Century Schoolbook" panose="02040604050505020304" pitchFamily="18" charset="0"/>
              </a:rPr>
              <a:t>NOT</a:t>
            </a:r>
            <a:r>
              <a:rPr lang="en-US" b="1" dirty="0">
                <a:latin typeface="Century Schoolbook" panose="02040604050505020304" pitchFamily="18" charset="0"/>
              </a:rPr>
              <a:t> apply to </a:t>
            </a:r>
            <a:r>
              <a:rPr lang="en-US" b="1" i="1" dirty="0">
                <a:solidFill>
                  <a:srgbClr val="1C2CDF"/>
                </a:solidFill>
                <a:latin typeface="Century Schoolbook" panose="02040604050505020304" pitchFamily="18" charset="0"/>
              </a:rPr>
              <a:t>classroom teaching</a:t>
            </a:r>
            <a:r>
              <a:rPr lang="en-US" b="1" dirty="0">
                <a:latin typeface="Century Schoolbook" panose="02040604050505020304" pitchFamily="18" charset="0"/>
              </a:rPr>
              <a:t> and </a:t>
            </a:r>
            <a:r>
              <a:rPr lang="en-US" b="1" i="1" dirty="0">
                <a:solidFill>
                  <a:srgbClr val="1C2CDF"/>
                </a:solidFill>
                <a:latin typeface="Century Schoolbook" panose="02040604050505020304" pitchFamily="18" charset="0"/>
              </a:rPr>
              <a:t>academic writing</a:t>
            </a:r>
            <a:r>
              <a:rPr lang="en-US" b="1" dirty="0">
                <a:latin typeface="Century Schoolbook" panose="02040604050505020304" pitchFamily="18" charset="0"/>
              </a:rPr>
              <a:t> at public universities (2nd, 4th, 5th, 6th &amp; 9th Circuits).  Profs possess qualified First Amendment speech rights in these two contexts.  Amounts to an </a:t>
            </a:r>
            <a:r>
              <a:rPr lang="en-US" b="1" i="1" dirty="0">
                <a:solidFill>
                  <a:srgbClr val="1C2CDF"/>
                </a:solidFill>
                <a:latin typeface="Century Schoolbook" panose="02040604050505020304" pitchFamily="18" charset="0"/>
              </a:rPr>
              <a:t>academic freedom exception/carveout</a:t>
            </a:r>
            <a:r>
              <a:rPr lang="en-US" b="1" dirty="0">
                <a:latin typeface="Century Schoolbook" panose="02040604050505020304" pitchFamily="18" charset="0"/>
              </a:rPr>
              <a:t>.</a:t>
            </a:r>
          </a:p>
          <a:p>
            <a:pPr marL="0" indent="0">
              <a:buNone/>
            </a:pPr>
            <a:endParaRPr lang="en-US" sz="2000" dirty="0">
              <a:latin typeface="Century Schoolbook" panose="02040604050505020304" pitchFamily="18" charset="0"/>
            </a:endParaRPr>
          </a:p>
        </p:txBody>
      </p:sp>
    </p:spTree>
    <p:extLst>
      <p:ext uri="{BB962C8B-B14F-4D97-AF65-F5344CB8AC3E}">
        <p14:creationId xmlns:p14="http://schemas.microsoft.com/office/powerpoint/2010/main" val="26423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ED43F-D85E-A308-2164-0BD1B59DF9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D0B365-BA15-D63E-5089-2DE5BBE72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25FF2FB-FD37-9BC4-406F-8020A1C5D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2F4D489-61B0-A0FF-9FE6-7A78C1631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A0D0FC5-1228-2062-46C6-CE113B67E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ED82F47-EEB8-19C5-A41A-1E941152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5D812C-A47D-B8D8-0444-003D5345909D}"/>
              </a:ext>
            </a:extLst>
          </p:cNvPr>
          <p:cNvSpPr>
            <a:spLocks noGrp="1"/>
          </p:cNvSpPr>
          <p:nvPr>
            <p:ph type="title"/>
          </p:nvPr>
        </p:nvSpPr>
        <p:spPr>
          <a:xfrm>
            <a:off x="837127" y="294538"/>
            <a:ext cx="10652508" cy="1044865"/>
          </a:xfrm>
        </p:spPr>
        <p:txBody>
          <a:bodyPr>
            <a:normAutofit/>
          </a:bodyPr>
          <a:lstStyle/>
          <a:p>
            <a:r>
              <a:rPr lang="en-US" sz="6000" b="1" i="1" dirty="0">
                <a:solidFill>
                  <a:srgbClr val="FFFFFF"/>
                </a:solidFill>
                <a:latin typeface="Century Schoolbook" panose="02040604050505020304" pitchFamily="18" charset="0"/>
              </a:rPr>
              <a:t>Reges v. Cauce   </a:t>
            </a:r>
            <a:r>
              <a:rPr lang="en-US" sz="32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369156B8-120F-B699-F4A9-732857A69AB6}"/>
              </a:ext>
            </a:extLst>
          </p:cNvPr>
          <p:cNvSpPr>
            <a:spLocks noGrp="1"/>
          </p:cNvSpPr>
          <p:nvPr>
            <p:ph idx="1"/>
          </p:nvPr>
        </p:nvSpPr>
        <p:spPr>
          <a:xfrm>
            <a:off x="647700" y="1740311"/>
            <a:ext cx="10984667" cy="4823151"/>
          </a:xfrm>
        </p:spPr>
        <p:txBody>
          <a:bodyPr anchor="ctr">
            <a:normAutofit/>
          </a:bodyPr>
          <a:lstStyle/>
          <a:p>
            <a:pPr marL="0" indent="0" algn="ctr">
              <a:lnSpc>
                <a:spcPct val="150000"/>
              </a:lnSpc>
              <a:spcBef>
                <a:spcPts val="0"/>
              </a:spcBef>
              <a:buNone/>
            </a:pPr>
            <a:r>
              <a:rPr lang="en-US" sz="4800" b="1" dirty="0">
                <a:solidFill>
                  <a:srgbClr val="1C2CDF"/>
                </a:solidFill>
                <a:latin typeface="Century Schoolbook" panose="02040604050505020304" pitchFamily="18" charset="0"/>
              </a:rPr>
              <a:t>The Snarky, Syllabus-Included </a:t>
            </a:r>
          </a:p>
          <a:p>
            <a:pPr marL="0" indent="0" algn="ctr">
              <a:lnSpc>
                <a:spcPct val="150000"/>
              </a:lnSpc>
              <a:spcBef>
                <a:spcPts val="0"/>
              </a:spcBef>
              <a:buNone/>
            </a:pPr>
            <a:r>
              <a:rPr lang="en-US" sz="4800" b="1" dirty="0">
                <a:solidFill>
                  <a:srgbClr val="1C2CDF"/>
                </a:solidFill>
                <a:latin typeface="Century Schoolbook" panose="02040604050505020304" pitchFamily="18" charset="0"/>
              </a:rPr>
              <a:t>Land Acknowledgment </a:t>
            </a:r>
          </a:p>
          <a:p>
            <a:pPr marL="0" indent="0" algn="ctr">
              <a:lnSpc>
                <a:spcPct val="150000"/>
              </a:lnSpc>
              <a:spcBef>
                <a:spcPts val="0"/>
              </a:spcBef>
              <a:buNone/>
            </a:pPr>
            <a:r>
              <a:rPr lang="en-US" sz="4800" b="1" dirty="0">
                <a:solidFill>
                  <a:srgbClr val="1C2CDF"/>
                </a:solidFill>
                <a:latin typeface="Century Schoolbook" panose="02040604050505020304" pitchFamily="18" charset="0"/>
              </a:rPr>
              <a:t>Statement</a:t>
            </a:r>
          </a:p>
          <a:p>
            <a:pPr marL="0" indent="0" algn="ctr">
              <a:lnSpc>
                <a:spcPct val="100000"/>
              </a:lnSpc>
              <a:spcBef>
                <a:spcPts val="0"/>
              </a:spcBef>
              <a:buNone/>
            </a:pPr>
            <a:endParaRPr lang="en-US" sz="4000" b="1" dirty="0">
              <a:solidFill>
                <a:srgbClr val="1C2CDF"/>
              </a:solidFill>
              <a:latin typeface="Century Schoolbook" panose="02040604050505020304" pitchFamily="18" charset="0"/>
            </a:endParaRPr>
          </a:p>
        </p:txBody>
      </p:sp>
    </p:spTree>
    <p:extLst>
      <p:ext uri="{BB962C8B-B14F-4D97-AF65-F5344CB8AC3E}">
        <p14:creationId xmlns:p14="http://schemas.microsoft.com/office/powerpoint/2010/main" val="19261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A79EB2-0825-B6E8-D451-1781DE4D51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470181-257B-94D3-D7DD-597166199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A9B2E0-32BC-08D2-1277-31529AF81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0EEFCF7-CDE7-0DE6-B416-A3188E1C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4EB0911-8193-4F2A-D266-CB3613214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D4DD39-12D9-165B-AA00-995E96CDE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7A165B-2956-87E3-2F13-D7C5F54EE623}"/>
              </a:ext>
            </a:extLst>
          </p:cNvPr>
          <p:cNvSpPr>
            <a:spLocks noGrp="1"/>
          </p:cNvSpPr>
          <p:nvPr>
            <p:ph type="title"/>
          </p:nvPr>
        </p:nvSpPr>
        <p:spPr>
          <a:xfrm>
            <a:off x="1371599" y="294538"/>
            <a:ext cx="9895951" cy="1173654"/>
          </a:xfrm>
        </p:spPr>
        <p:txBody>
          <a:bodyPr>
            <a:normAutofit/>
          </a:bodyPr>
          <a:lstStyle/>
          <a:p>
            <a:r>
              <a:rPr lang="en-US" sz="3600" b="1" dirty="0">
                <a:solidFill>
                  <a:srgbClr val="FFFFFF"/>
                </a:solidFill>
                <a:latin typeface="Century Schoolbook" panose="02040604050505020304" pitchFamily="18" charset="0"/>
              </a:rPr>
              <a:t>Public-Employee Speech Rights:</a:t>
            </a:r>
            <a:br>
              <a:rPr lang="en-US" sz="3600" b="1" dirty="0">
                <a:solidFill>
                  <a:srgbClr val="FFFFFF"/>
                </a:solidFill>
                <a:latin typeface="Century Schoolbook" panose="02040604050505020304" pitchFamily="18" charset="0"/>
              </a:rPr>
            </a:br>
            <a:r>
              <a:rPr lang="en-US" sz="3600" b="1" i="1" dirty="0">
                <a:solidFill>
                  <a:srgbClr val="FFFFFF"/>
                </a:solidFill>
                <a:latin typeface="Century Schoolbook" panose="02040604050505020304" pitchFamily="18" charset="0"/>
              </a:rPr>
              <a:t>Pickering/Connick/Garcetti </a:t>
            </a:r>
            <a:r>
              <a:rPr lang="en-US" sz="3600" b="1" dirty="0">
                <a:solidFill>
                  <a:srgbClr val="FFFFFF"/>
                </a:solidFill>
                <a:latin typeface="Century Schoolbook" panose="02040604050505020304" pitchFamily="18" charset="0"/>
              </a:rPr>
              <a:t>Issues</a:t>
            </a:r>
          </a:p>
        </p:txBody>
      </p:sp>
      <p:sp>
        <p:nvSpPr>
          <p:cNvPr id="3" name="Content Placeholder 2">
            <a:extLst>
              <a:ext uri="{FF2B5EF4-FFF2-40B4-BE49-F238E27FC236}">
                <a16:creationId xmlns:a16="http://schemas.microsoft.com/office/drawing/2014/main" id="{992A54AE-93E6-7554-DFEB-86FB95CE0F99}"/>
              </a:ext>
            </a:extLst>
          </p:cNvPr>
          <p:cNvSpPr>
            <a:spLocks noGrp="1"/>
          </p:cNvSpPr>
          <p:nvPr>
            <p:ph idx="1"/>
          </p:nvPr>
        </p:nvSpPr>
        <p:spPr>
          <a:xfrm>
            <a:off x="1371599" y="1885279"/>
            <a:ext cx="9724031" cy="4412490"/>
          </a:xfrm>
        </p:spPr>
        <p:txBody>
          <a:bodyPr anchor="t">
            <a:normAutofit fontScale="92500" lnSpcReduction="20000"/>
          </a:bodyPr>
          <a:lstStyle/>
          <a:p>
            <a:pPr marL="0" indent="0">
              <a:buNone/>
            </a:pPr>
            <a:endParaRPr lang="en-US" sz="1700" b="1" dirty="0">
              <a:latin typeface="Century Schoolbook" panose="02040604050505020304" pitchFamily="18" charset="0"/>
            </a:endParaRPr>
          </a:p>
          <a:p>
            <a:pPr marL="0" indent="0">
              <a:buNone/>
            </a:pPr>
            <a:r>
              <a:rPr lang="en-US" b="1" strike="sngStrike" dirty="0">
                <a:latin typeface="Century Schoolbook" panose="02040604050505020304" pitchFamily="18" charset="0"/>
              </a:rPr>
              <a:t>1. </a:t>
            </a:r>
            <a:r>
              <a:rPr lang="en-US" b="1" strike="sngStrike" dirty="0">
                <a:solidFill>
                  <a:srgbClr val="1C2CDF"/>
                </a:solidFill>
                <a:latin typeface="Century Schoolbook" panose="02040604050505020304" pitchFamily="18" charset="0"/>
              </a:rPr>
              <a:t>Speaking as a </a:t>
            </a:r>
            <a:r>
              <a:rPr lang="en-US" b="1" strike="sngStrike" dirty="0">
                <a:latin typeface="Century Schoolbook" panose="02040604050505020304" pitchFamily="18" charset="0"/>
              </a:rPr>
              <a:t>. . .</a:t>
            </a:r>
          </a:p>
          <a:p>
            <a:pPr marL="0" indent="0">
              <a:buNone/>
            </a:pPr>
            <a:r>
              <a:rPr lang="en-US" b="1" dirty="0">
                <a:latin typeface="Century Schoolbook" panose="02040604050505020304" pitchFamily="18" charset="0"/>
              </a:rPr>
              <a:t>    </a:t>
            </a:r>
            <a:r>
              <a:rPr lang="en-US" b="1" strike="sngStrike" dirty="0">
                <a:latin typeface="Century Schoolbook" panose="02040604050505020304" pitchFamily="18" charset="0"/>
              </a:rPr>
              <a:t>Private Citizen </a:t>
            </a:r>
            <a:r>
              <a:rPr lang="en-US" b="1" i="1" strike="sngStrike" dirty="0">
                <a:latin typeface="Century Schoolbook" panose="02040604050505020304" pitchFamily="18" charset="0"/>
              </a:rPr>
              <a:t>or</a:t>
            </a:r>
            <a:r>
              <a:rPr lang="en-US" b="1" strike="sngStrike" dirty="0">
                <a:latin typeface="Century Schoolbook" panose="02040604050505020304" pitchFamily="18" charset="0"/>
              </a:rPr>
              <a:t> Pursuant to Job Duties?</a:t>
            </a:r>
            <a:r>
              <a:rPr lang="en-US" b="1" strike="sngStrike" dirty="0">
                <a:solidFill>
                  <a:srgbClr val="1C2CDF"/>
                </a:solidFill>
                <a:latin typeface="Century Schoolbook" panose="02040604050505020304" pitchFamily="18" charset="0"/>
              </a:rPr>
              <a:t>*</a:t>
            </a:r>
          </a:p>
          <a:p>
            <a:pPr marL="0" indent="0">
              <a:buNone/>
            </a:pPr>
            <a:endParaRPr lang="en-US" b="1" dirty="0">
              <a:latin typeface="Century Schoolbook" panose="02040604050505020304" pitchFamily="18" charset="0"/>
            </a:endParaRPr>
          </a:p>
          <a:p>
            <a:pPr marL="0" indent="0">
              <a:buNone/>
            </a:pPr>
            <a:r>
              <a:rPr lang="en-US" b="1" dirty="0">
                <a:latin typeface="Century Schoolbook" panose="02040604050505020304" pitchFamily="18" charset="0"/>
              </a:rPr>
              <a:t>2. </a:t>
            </a:r>
            <a:r>
              <a:rPr lang="en-US" b="1" dirty="0">
                <a:solidFill>
                  <a:srgbClr val="1C2CDF"/>
                </a:solidFill>
                <a:latin typeface="Century Schoolbook" panose="02040604050505020304" pitchFamily="18" charset="0"/>
              </a:rPr>
              <a:t>Speaking about a matter of</a:t>
            </a:r>
            <a:r>
              <a:rPr lang="en-US" b="1" dirty="0">
                <a:latin typeface="Century Schoolbook" panose="02040604050505020304" pitchFamily="18" charset="0"/>
              </a:rPr>
              <a:t> . . .</a:t>
            </a:r>
          </a:p>
          <a:p>
            <a:pPr marL="0" indent="0">
              <a:buNone/>
            </a:pPr>
            <a:r>
              <a:rPr lang="en-US" b="1" dirty="0">
                <a:latin typeface="Century Schoolbook" panose="02040604050505020304" pitchFamily="18" charset="0"/>
              </a:rPr>
              <a:t>    Personal Interest </a:t>
            </a:r>
            <a:r>
              <a:rPr lang="en-US" b="1" i="1" dirty="0">
                <a:latin typeface="Century Schoolbook" panose="02040604050505020304" pitchFamily="18" charset="0"/>
              </a:rPr>
              <a:t>or</a:t>
            </a:r>
            <a:r>
              <a:rPr lang="en-US" b="1" dirty="0">
                <a:latin typeface="Century Schoolbook" panose="02040604050505020304" pitchFamily="18" charset="0"/>
              </a:rPr>
              <a:t> Public Concern?</a:t>
            </a:r>
          </a:p>
          <a:p>
            <a:pPr marL="0" indent="0">
              <a:buNone/>
            </a:pPr>
            <a:endParaRPr lang="en-US" b="1" dirty="0">
              <a:latin typeface="Century Schoolbook" panose="02040604050505020304" pitchFamily="18" charset="0"/>
            </a:endParaRPr>
          </a:p>
          <a:p>
            <a:pPr marL="0" indent="0">
              <a:buNone/>
            </a:pPr>
            <a:r>
              <a:rPr lang="en-US" b="1" dirty="0">
                <a:latin typeface="Century Schoolbook" panose="02040604050505020304" pitchFamily="18" charset="0"/>
              </a:rPr>
              <a:t>3. </a:t>
            </a:r>
            <a:r>
              <a:rPr lang="en-US" b="1" dirty="0">
                <a:solidFill>
                  <a:srgbClr val="1C2CDF"/>
                </a:solidFill>
                <a:latin typeface="Century Schoolbook" panose="02040604050505020304" pitchFamily="18" charset="0"/>
              </a:rPr>
              <a:t>Weigh Competing Interests</a:t>
            </a:r>
            <a:r>
              <a:rPr lang="en-US" b="1" dirty="0">
                <a:latin typeface="Century Schoolbook" panose="02040604050505020304" pitchFamily="18" charset="0"/>
              </a:rPr>
              <a:t> </a:t>
            </a:r>
          </a:p>
          <a:p>
            <a:pPr marL="0" indent="0">
              <a:buNone/>
            </a:pPr>
            <a:r>
              <a:rPr lang="en-US" b="1" dirty="0">
                <a:latin typeface="Century Schoolbook" panose="02040604050505020304" pitchFamily="18" charset="0"/>
              </a:rPr>
              <a:t>    [Depending on Answers to 1 &amp; 2]</a:t>
            </a:r>
          </a:p>
          <a:p>
            <a:pPr marL="0" indent="0">
              <a:buNone/>
            </a:pPr>
            <a:endParaRPr lang="en-US" b="1" dirty="0">
              <a:latin typeface="Century Schoolbook" panose="02040604050505020304" pitchFamily="18" charset="0"/>
            </a:endParaRPr>
          </a:p>
          <a:p>
            <a:pPr marL="0" indent="0">
              <a:buNone/>
            </a:pPr>
            <a:r>
              <a:rPr lang="en-US" b="1" dirty="0">
                <a:solidFill>
                  <a:srgbClr val="1C2CDF"/>
                </a:solidFill>
                <a:latin typeface="Century Schoolbook" panose="02040604050505020304" pitchFamily="18" charset="0"/>
              </a:rPr>
              <a:t>*Academic Freedom Exception/Carveout to No. 1 </a:t>
            </a:r>
          </a:p>
        </p:txBody>
      </p:sp>
    </p:spTree>
    <p:extLst>
      <p:ext uri="{BB962C8B-B14F-4D97-AF65-F5344CB8AC3E}">
        <p14:creationId xmlns:p14="http://schemas.microsoft.com/office/powerpoint/2010/main" val="141799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466722" y="586855"/>
            <a:ext cx="3201366" cy="4584752"/>
          </a:xfrm>
        </p:spPr>
        <p:txBody>
          <a:bodyPr anchor="ctr">
            <a:normAutofit/>
          </a:bodyPr>
          <a:lstStyle/>
          <a:p>
            <a:pPr algn="ctr"/>
            <a:r>
              <a:rPr lang="en-US" sz="4800" b="1" i="1" dirty="0">
                <a:solidFill>
                  <a:srgbClr val="FFFFFF"/>
                </a:solidFill>
                <a:latin typeface="Century Schoolbook" panose="02040604050505020304" pitchFamily="18" charset="0"/>
              </a:rPr>
              <a:t>Reges v. Cauce </a:t>
            </a:r>
            <a:r>
              <a:rPr lang="en-US" sz="32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4356865" y="511388"/>
            <a:ext cx="3615776" cy="5684139"/>
          </a:xfrm>
        </p:spPr>
        <p:txBody>
          <a:bodyPr anchor="ctr">
            <a:normAutofit/>
          </a:bodyPr>
          <a:lstStyle/>
          <a:p>
            <a:pPr marL="0" indent="0">
              <a:buNone/>
            </a:pPr>
            <a:r>
              <a:rPr lang="en-US" sz="3200" b="1" dirty="0">
                <a:solidFill>
                  <a:srgbClr val="2A27DA"/>
                </a:solidFill>
                <a:latin typeface="Century Schoolbook" panose="02040604050505020304" pitchFamily="18" charset="0"/>
              </a:rPr>
              <a:t>Protagonist Professorial Plaintiff</a:t>
            </a:r>
          </a:p>
          <a:p>
            <a:pPr marL="0" indent="0">
              <a:buNone/>
            </a:pPr>
            <a:endParaRPr lang="en-US" b="1" dirty="0">
              <a:latin typeface="Century Schoolbook" panose="02040604050505020304" pitchFamily="18" charset="0"/>
            </a:endParaRPr>
          </a:p>
          <a:p>
            <a:pPr marL="0" indent="0">
              <a:buNone/>
            </a:pPr>
            <a:r>
              <a:rPr lang="en-US" sz="3600" b="1" dirty="0">
                <a:solidFill>
                  <a:srgbClr val="2A27DA"/>
                </a:solidFill>
                <a:latin typeface="Century Schoolbook" panose="02040604050505020304" pitchFamily="18" charset="0"/>
              </a:rPr>
              <a:t>Stuart Reges</a:t>
            </a:r>
          </a:p>
          <a:p>
            <a:pPr marL="0" indent="0">
              <a:buNone/>
            </a:pPr>
            <a:endParaRPr lang="en-US" sz="2000" b="1" dirty="0">
              <a:latin typeface="Century Schoolbook" panose="02040604050505020304" pitchFamily="18" charset="0"/>
            </a:endParaRPr>
          </a:p>
          <a:p>
            <a:pPr marL="0" indent="0">
              <a:buNone/>
            </a:pPr>
            <a:r>
              <a:rPr lang="en-US" sz="2000" b="1" dirty="0">
                <a:latin typeface="Century Schoolbook" panose="02040604050505020304" pitchFamily="18" charset="0"/>
              </a:rPr>
              <a:t>Teaching Professor</a:t>
            </a:r>
          </a:p>
          <a:p>
            <a:pPr marL="0" indent="0">
              <a:buNone/>
            </a:pPr>
            <a:r>
              <a:rPr lang="en-US" sz="2000" b="1" dirty="0">
                <a:latin typeface="Century Schoolbook" panose="02040604050505020304" pitchFamily="18" charset="0"/>
              </a:rPr>
              <a:t>Paul G. Allen School of Computer Science &amp; Engineering</a:t>
            </a:r>
          </a:p>
          <a:p>
            <a:pPr marL="0" indent="0">
              <a:buNone/>
            </a:pPr>
            <a:r>
              <a:rPr lang="en-US" sz="2000" b="1" dirty="0">
                <a:latin typeface="Century Schoolbook" panose="02040604050505020304" pitchFamily="18" charset="0"/>
              </a:rPr>
              <a:t>University of Washington</a:t>
            </a:r>
          </a:p>
          <a:p>
            <a:pPr marL="0" indent="0">
              <a:buNone/>
            </a:pPr>
            <a:endParaRPr lang="en-US" sz="2000" b="1" dirty="0">
              <a:latin typeface="Century Schoolbook" panose="02040604050505020304" pitchFamily="18" charset="0"/>
            </a:endParaRPr>
          </a:p>
        </p:txBody>
      </p:sp>
      <p:pic>
        <p:nvPicPr>
          <p:cNvPr id="5" name="Picture 4" descr="A close-up of a person smiling&#10;&#10;Description automatically generated">
            <a:extLst>
              <a:ext uri="{FF2B5EF4-FFF2-40B4-BE49-F238E27FC236}">
                <a16:creationId xmlns:a16="http://schemas.microsoft.com/office/drawing/2014/main" id="{BE0AEEFC-5BF4-7602-ADE8-1F2434D7045A}"/>
              </a:ext>
            </a:extLst>
          </p:cNvPr>
          <p:cNvPicPr>
            <a:picLocks noChangeAspect="1"/>
          </p:cNvPicPr>
          <p:nvPr/>
        </p:nvPicPr>
        <p:blipFill>
          <a:blip r:embed="rId2"/>
          <a:stretch>
            <a:fillRect/>
          </a:stretch>
        </p:blipFill>
        <p:spPr>
          <a:xfrm>
            <a:off x="8109502" y="1175079"/>
            <a:ext cx="3615776" cy="4519720"/>
          </a:xfrm>
          <a:prstGeom prst="rect">
            <a:avLst/>
          </a:prstGeom>
          <a:ln w="12700">
            <a:solidFill>
              <a:schemeClr val="tx1"/>
            </a:solidFill>
          </a:ln>
        </p:spPr>
      </p:pic>
    </p:spTree>
    <p:extLst>
      <p:ext uri="{BB962C8B-B14F-4D97-AF65-F5344CB8AC3E}">
        <p14:creationId xmlns:p14="http://schemas.microsoft.com/office/powerpoint/2010/main" val="180105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841935" cy="4823152"/>
          </a:xfrm>
        </p:spPr>
        <p:txBody>
          <a:bodyPr anchor="t">
            <a:normAutofit/>
          </a:bodyPr>
          <a:lstStyle/>
          <a:p>
            <a:pPr marL="0" indent="0" algn="ctr">
              <a:lnSpc>
                <a:spcPct val="100000"/>
              </a:lnSpc>
              <a:buNone/>
            </a:pPr>
            <a:endParaRPr lang="en-US" b="1" dirty="0">
              <a:solidFill>
                <a:srgbClr val="2A27DA"/>
              </a:solidFill>
              <a:latin typeface="Century Schoolbook" panose="02040604050505020304" pitchFamily="18" charset="0"/>
            </a:endParaRPr>
          </a:p>
          <a:p>
            <a:pPr marL="0" indent="0" algn="ctr">
              <a:lnSpc>
                <a:spcPct val="100000"/>
              </a:lnSpc>
              <a:buNone/>
            </a:pPr>
            <a:r>
              <a:rPr lang="en-US" sz="4800" b="1" dirty="0">
                <a:solidFill>
                  <a:srgbClr val="2A27DA"/>
                </a:solidFill>
                <a:latin typeface="Century Schoolbook" panose="02040604050505020304" pitchFamily="18" charset="0"/>
              </a:rPr>
              <a:t>Object of Plaintiff’s Ire</a:t>
            </a:r>
          </a:p>
          <a:p>
            <a:pPr marL="0" indent="0" algn="ctr">
              <a:lnSpc>
                <a:spcPct val="100000"/>
              </a:lnSpc>
              <a:buNone/>
            </a:pPr>
            <a:endParaRPr lang="en-US" sz="2000" b="1" dirty="0">
              <a:solidFill>
                <a:srgbClr val="2A27DA"/>
              </a:solidFill>
              <a:latin typeface="Century Schoolbook" panose="02040604050505020304" pitchFamily="18" charset="0"/>
            </a:endParaRPr>
          </a:p>
          <a:p>
            <a:pPr marL="0" indent="0" algn="ctr">
              <a:lnSpc>
                <a:spcPct val="150000"/>
              </a:lnSpc>
              <a:buNone/>
            </a:pPr>
            <a:r>
              <a:rPr lang="en-US" sz="3200" b="1" dirty="0">
                <a:latin typeface="Century Schoolbook" panose="02040604050505020304" pitchFamily="18" charset="0"/>
              </a:rPr>
              <a:t>UW Allen School’s Suggested Syllabus</a:t>
            </a:r>
          </a:p>
          <a:p>
            <a:pPr marL="0" indent="0" algn="ctr">
              <a:lnSpc>
                <a:spcPct val="150000"/>
              </a:lnSpc>
              <a:buNone/>
            </a:pPr>
            <a:r>
              <a:rPr lang="en-US" sz="3200" b="1" dirty="0">
                <a:latin typeface="Century Schoolbook" panose="02040604050505020304" pitchFamily="18" charset="0"/>
              </a:rPr>
              <a:t>“Indigenous Land Acknowledgment Statement” </a:t>
            </a:r>
          </a:p>
          <a:p>
            <a:pPr marL="0" indent="0">
              <a:lnSpc>
                <a:spcPct val="100000"/>
              </a:lnSpc>
              <a:buNone/>
            </a:pPr>
            <a:r>
              <a:rPr lang="en-US" sz="2400" b="1" dirty="0">
                <a:solidFill>
                  <a:srgbClr val="2A27DA"/>
                </a:solidFill>
                <a:latin typeface="Century Schoolbook" panose="02040604050505020304" pitchFamily="18" charset="0"/>
              </a:rPr>
              <a:t> </a:t>
            </a:r>
          </a:p>
        </p:txBody>
      </p:sp>
    </p:spTree>
    <p:extLst>
      <p:ext uri="{BB962C8B-B14F-4D97-AF65-F5344CB8AC3E}">
        <p14:creationId xmlns:p14="http://schemas.microsoft.com/office/powerpoint/2010/main" val="3458724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597432"/>
            <a:ext cx="10841935" cy="5060945"/>
          </a:xfrm>
        </p:spPr>
        <p:txBody>
          <a:bodyPr anchor="t">
            <a:normAutofit/>
          </a:bodyPr>
          <a:lstStyle/>
          <a:p>
            <a:pPr marL="0" indent="0" algn="ctr">
              <a:lnSpc>
                <a:spcPct val="100000"/>
              </a:lnSpc>
              <a:buNone/>
            </a:pPr>
            <a:r>
              <a:rPr lang="en-US" sz="3200" b="1" dirty="0">
                <a:solidFill>
                  <a:srgbClr val="2A27DA"/>
                </a:solidFill>
                <a:latin typeface="Century Schoolbook" panose="02040604050505020304" pitchFamily="18" charset="0"/>
              </a:rPr>
              <a:t>Suggested (“Best Practices”) Syllabus</a:t>
            </a:r>
          </a:p>
          <a:p>
            <a:pPr marL="0" indent="0" algn="ctr">
              <a:lnSpc>
                <a:spcPct val="100000"/>
              </a:lnSpc>
              <a:spcBef>
                <a:spcPts val="400"/>
              </a:spcBef>
              <a:buNone/>
            </a:pPr>
            <a:r>
              <a:rPr lang="en-US" sz="3200" b="1" dirty="0">
                <a:solidFill>
                  <a:srgbClr val="2A27DA"/>
                </a:solidFill>
                <a:latin typeface="Century Schoolbook" panose="02040604050505020304" pitchFamily="18" charset="0"/>
              </a:rPr>
              <a:t>“Indigenous Land Acknowledgment Statement”</a:t>
            </a:r>
          </a:p>
          <a:p>
            <a:pPr marL="0" indent="0" algn="ctr">
              <a:lnSpc>
                <a:spcPct val="100000"/>
              </a:lnSpc>
              <a:spcBef>
                <a:spcPts val="0"/>
              </a:spcBef>
              <a:buNone/>
            </a:pPr>
            <a:endParaRPr lang="en-US" sz="1200" b="1" dirty="0">
              <a:solidFill>
                <a:srgbClr val="2A27DA"/>
              </a:solidFill>
              <a:latin typeface="Century Schoolbook" panose="02040604050505020304" pitchFamily="18" charset="0"/>
            </a:endParaRPr>
          </a:p>
          <a:p>
            <a:pPr marL="0" indent="0">
              <a:lnSpc>
                <a:spcPct val="150000"/>
              </a:lnSpc>
              <a:spcBef>
                <a:spcPts val="400"/>
              </a:spcBef>
              <a:buNone/>
            </a:pPr>
            <a:r>
              <a:rPr lang="en-US" sz="3200" b="1" dirty="0">
                <a:latin typeface="Century Schoolbook" panose="02040604050505020304" pitchFamily="18" charset="0"/>
              </a:rPr>
              <a:t>“The University of Washington acknowledges the Coast Salish peoples of this land, the land which touches the shared waters of all tribes and bands within the Suquamish, Tulalip and Muckleshoot nations.”</a:t>
            </a:r>
          </a:p>
        </p:txBody>
      </p:sp>
    </p:spTree>
    <p:extLst>
      <p:ext uri="{BB962C8B-B14F-4D97-AF65-F5344CB8AC3E}">
        <p14:creationId xmlns:p14="http://schemas.microsoft.com/office/powerpoint/2010/main" val="162592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1072075" cy="4823151"/>
          </a:xfrm>
        </p:spPr>
        <p:txBody>
          <a:bodyPr anchor="t">
            <a:normAutofit lnSpcReduction="10000"/>
          </a:bodyPr>
          <a:lstStyle/>
          <a:p>
            <a:pPr marL="0" indent="0" algn="ctr">
              <a:lnSpc>
                <a:spcPct val="100000"/>
              </a:lnSpc>
              <a:spcBef>
                <a:spcPts val="0"/>
              </a:spcBef>
              <a:buNone/>
            </a:pPr>
            <a:r>
              <a:rPr lang="en-US" sz="3200" b="1" dirty="0">
                <a:solidFill>
                  <a:srgbClr val="2A27DA"/>
                </a:solidFill>
                <a:latin typeface="Century Schoolbook" panose="02040604050505020304" pitchFamily="18" charset="0"/>
              </a:rPr>
              <a:t>Statement Reges Includes in His Syllabus</a:t>
            </a:r>
          </a:p>
          <a:p>
            <a:pPr marL="0" indent="0" algn="ctr">
              <a:lnSpc>
                <a:spcPct val="100000"/>
              </a:lnSpc>
              <a:spcBef>
                <a:spcPts val="0"/>
              </a:spcBef>
              <a:buNone/>
            </a:pPr>
            <a:r>
              <a:rPr lang="en-US" sz="3200" b="1" dirty="0">
                <a:solidFill>
                  <a:srgbClr val="2A27DA"/>
                </a:solidFill>
                <a:latin typeface="Century Schoolbook" panose="02040604050505020304" pitchFamily="18" charset="0"/>
              </a:rPr>
              <a:t>(a required course for some majors)</a:t>
            </a:r>
            <a:endParaRPr lang="en-US" sz="1800" b="1" dirty="0">
              <a:solidFill>
                <a:srgbClr val="2A27DA"/>
              </a:solidFill>
              <a:latin typeface="Century Schoolbook" panose="02040604050505020304" pitchFamily="18" charset="0"/>
            </a:endParaRPr>
          </a:p>
          <a:p>
            <a:pPr marL="0" indent="0">
              <a:lnSpc>
                <a:spcPct val="100000"/>
              </a:lnSpc>
              <a:spcBef>
                <a:spcPts val="0"/>
              </a:spcBef>
              <a:buNone/>
            </a:pPr>
            <a:endParaRPr lang="en-US" sz="1800" b="1" dirty="0">
              <a:solidFill>
                <a:srgbClr val="2A27DA"/>
              </a:solidFill>
              <a:latin typeface="Century Schoolbook" panose="02040604050505020304" pitchFamily="18" charset="0"/>
            </a:endParaRPr>
          </a:p>
          <a:p>
            <a:pPr marL="0" indent="0">
              <a:lnSpc>
                <a:spcPct val="150000"/>
              </a:lnSpc>
              <a:spcBef>
                <a:spcPts val="0"/>
              </a:spcBef>
              <a:buNone/>
            </a:pPr>
            <a:r>
              <a:rPr lang="en-US" sz="3200" b="1" dirty="0">
                <a:latin typeface="Century Schoolbook" panose="02040604050505020304" pitchFamily="18" charset="0"/>
              </a:rPr>
              <a:t>“I acknowledge that by the labor theory of property the Coast Salish people can claim historical ownership of almost none of the land currently occupied by the University of Washington.”</a:t>
            </a:r>
          </a:p>
          <a:p>
            <a:pPr marL="0" indent="0">
              <a:lnSpc>
                <a:spcPct val="100000"/>
              </a:lnSpc>
              <a:spcBef>
                <a:spcPts val="0"/>
              </a:spcBef>
              <a:buNone/>
            </a:pPr>
            <a:endParaRPr lang="en-US" sz="18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94906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823151"/>
          </a:xfrm>
        </p:spPr>
        <p:txBody>
          <a:bodyPr anchor="t">
            <a:normAutofit fontScale="92500"/>
          </a:bodyPr>
          <a:lstStyle/>
          <a:p>
            <a:pPr marL="0" indent="0" algn="ctr">
              <a:lnSpc>
                <a:spcPct val="100000"/>
              </a:lnSpc>
              <a:spcBef>
                <a:spcPts val="0"/>
              </a:spcBef>
              <a:buNone/>
            </a:pPr>
            <a:r>
              <a:rPr lang="en-US" sz="4800" b="1" dirty="0">
                <a:solidFill>
                  <a:srgbClr val="2A27DA"/>
                </a:solidFill>
                <a:latin typeface="Century Schoolbook" panose="02040604050505020304" pitchFamily="18" charset="0"/>
              </a:rPr>
              <a:t>Reaction to Syllabus Statement</a:t>
            </a:r>
          </a:p>
          <a:p>
            <a:pPr marL="0" indent="0">
              <a:lnSpc>
                <a:spcPct val="100000"/>
              </a:lnSpc>
              <a:spcBef>
                <a:spcPts val="0"/>
              </a:spcBef>
              <a:buNone/>
            </a:pPr>
            <a:endParaRPr lang="en-US" sz="1800" b="1" dirty="0">
              <a:latin typeface="Century Schoolbook" panose="02040604050505020304" pitchFamily="18" charset="0"/>
            </a:endParaRPr>
          </a:p>
          <a:p>
            <a:pPr marL="0" indent="0">
              <a:lnSpc>
                <a:spcPct val="150000"/>
              </a:lnSpc>
              <a:spcBef>
                <a:spcPts val="0"/>
              </a:spcBef>
              <a:buNone/>
            </a:pPr>
            <a:r>
              <a:rPr lang="en-US" sz="3000" b="1" dirty="0">
                <a:latin typeface="Century Schoolbook" panose="02040604050505020304" pitchFamily="18" charset="0"/>
              </a:rPr>
              <a:t>“Students, faculty, staff, and teaching assistants contacted UW administrators. . . The Allen School’s recruiter for diversity and access . . . expressed concern to Defendant </a:t>
            </a:r>
            <a:r>
              <a:rPr lang="en-US" sz="3000" b="1" dirty="0" err="1">
                <a:latin typeface="Century Schoolbook" panose="02040604050505020304" pitchFamily="18" charset="0"/>
              </a:rPr>
              <a:t>Balazinska</a:t>
            </a:r>
            <a:r>
              <a:rPr lang="en-US" sz="3000" b="1" dirty="0">
                <a:latin typeface="Century Schoolbook" panose="02040604050505020304" pitchFamily="18" charset="0"/>
              </a:rPr>
              <a:t>* that Plaintiff’s statement undermined their function within the Allen School.”</a:t>
            </a:r>
            <a:endParaRPr lang="en-US" sz="2400" b="1" dirty="0">
              <a:latin typeface="Century Schoolbook" panose="02040604050505020304" pitchFamily="18" charset="0"/>
            </a:endParaRPr>
          </a:p>
          <a:p>
            <a:pPr marL="0" indent="0">
              <a:lnSpc>
                <a:spcPct val="150000"/>
              </a:lnSpc>
              <a:spcBef>
                <a:spcPts val="0"/>
              </a:spcBef>
              <a:buNone/>
            </a:pPr>
            <a:r>
              <a:rPr lang="en-US" sz="2600" b="1" dirty="0">
                <a:latin typeface="Century Schoolbook" panose="02040604050505020304" pitchFamily="18" charset="0"/>
              </a:rPr>
              <a:t>      * Director of the Allen School </a:t>
            </a:r>
            <a:endParaRPr lang="en-US" sz="2600" b="1" dirty="0">
              <a:solidFill>
                <a:srgbClr val="2A27DA"/>
              </a:solidFill>
              <a:latin typeface="Century Schoolbook" panose="02040604050505020304" pitchFamily="18" charset="0"/>
            </a:endParaRPr>
          </a:p>
          <a:p>
            <a:pPr marL="0" indent="0">
              <a:lnSpc>
                <a:spcPct val="150000"/>
              </a:lnSpc>
              <a:spcBef>
                <a:spcPts val="0"/>
              </a:spcBef>
              <a:buNone/>
            </a:pPr>
            <a:endParaRPr lang="en-US" sz="1800" b="1" dirty="0">
              <a:solidFill>
                <a:srgbClr val="2A27DA"/>
              </a:solidFill>
              <a:latin typeface="Century Schoolbook" panose="02040604050505020304" pitchFamily="18" charset="0"/>
            </a:endParaRPr>
          </a:p>
          <a:p>
            <a:pPr marL="0" indent="0">
              <a:lnSpc>
                <a:spcPct val="150000"/>
              </a:lnSpc>
              <a:spcBef>
                <a:spcPts val="0"/>
              </a:spcBef>
              <a:buNone/>
            </a:pPr>
            <a:endParaRPr lang="en-US" sz="18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335129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930312"/>
          </a:xfrm>
        </p:spPr>
        <p:txBody>
          <a:bodyPr anchor="t">
            <a:normAutofit/>
          </a:bodyPr>
          <a:lstStyle/>
          <a:p>
            <a:pPr marL="0" indent="0" algn="ctr">
              <a:lnSpc>
                <a:spcPct val="100000"/>
              </a:lnSpc>
              <a:spcBef>
                <a:spcPts val="0"/>
              </a:spcBef>
              <a:buNone/>
            </a:pPr>
            <a:r>
              <a:rPr lang="en-US" sz="4800" b="1" dirty="0">
                <a:solidFill>
                  <a:srgbClr val="2A27DA"/>
                </a:solidFill>
                <a:latin typeface="Century Schoolbook" panose="02040604050505020304" pitchFamily="18" charset="0"/>
              </a:rPr>
              <a:t>Reaction to Syllabus Statement</a:t>
            </a:r>
          </a:p>
          <a:p>
            <a:pPr marL="0" indent="0" algn="ctr">
              <a:lnSpc>
                <a:spcPct val="100000"/>
              </a:lnSpc>
              <a:spcBef>
                <a:spcPts val="0"/>
              </a:spcBef>
              <a:buNone/>
            </a:pPr>
            <a:endParaRPr lang="en-US" sz="2000" b="1" dirty="0">
              <a:solidFill>
                <a:srgbClr val="2A27DA"/>
              </a:solidFill>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“Multiple Native American students expressed feelings of being targeted by the statement, and one felt compelled to drop out of UW.” </a:t>
            </a:r>
          </a:p>
        </p:txBody>
      </p:sp>
    </p:spTree>
    <p:extLst>
      <p:ext uri="{BB962C8B-B14F-4D97-AF65-F5344CB8AC3E}">
        <p14:creationId xmlns:p14="http://schemas.microsoft.com/office/powerpoint/2010/main" val="5718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930312"/>
          </a:xfrm>
        </p:spPr>
        <p:txBody>
          <a:bodyPr anchor="t">
            <a:normAutofit/>
          </a:bodyPr>
          <a:lstStyle/>
          <a:p>
            <a:pPr marL="0" indent="0" algn="ctr">
              <a:lnSpc>
                <a:spcPct val="100000"/>
              </a:lnSpc>
              <a:spcBef>
                <a:spcPts val="0"/>
              </a:spcBef>
              <a:buNone/>
            </a:pPr>
            <a:r>
              <a:rPr lang="en-US" sz="4800" b="1" dirty="0">
                <a:solidFill>
                  <a:srgbClr val="2A27DA"/>
                </a:solidFill>
                <a:latin typeface="Century Schoolbook" panose="02040604050505020304" pitchFamily="18" charset="0"/>
              </a:rPr>
              <a:t>Reaction to Syllabus Statement</a:t>
            </a:r>
            <a:endParaRPr lang="en-US" sz="14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2000" b="1" dirty="0">
              <a:solidFill>
                <a:srgbClr val="2A27DA"/>
              </a:solidFill>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Union representing Allen School TAs files a complaint, alleging statement violates an antidiscrimination provision in the CBA. </a:t>
            </a: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232377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930312"/>
          </a:xfrm>
        </p:spPr>
        <p:txBody>
          <a:bodyPr anchor="t">
            <a:normAutofit/>
          </a:bodyPr>
          <a:lstStyle/>
          <a:p>
            <a:pPr marL="0" indent="0" algn="ctr">
              <a:lnSpc>
                <a:spcPct val="100000"/>
              </a:lnSpc>
              <a:spcBef>
                <a:spcPts val="0"/>
              </a:spcBef>
              <a:buNone/>
            </a:pPr>
            <a:r>
              <a:rPr lang="en-US" sz="4400" b="1" dirty="0">
                <a:solidFill>
                  <a:srgbClr val="2A27DA"/>
                </a:solidFill>
                <a:latin typeface="Century Schoolbook" panose="02040604050505020304" pitchFamily="18" charset="0"/>
              </a:rPr>
              <a:t>Response from Administration</a:t>
            </a:r>
            <a:endParaRPr lang="en-US" sz="14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600" b="1" dirty="0">
              <a:solidFill>
                <a:srgbClr val="2A27DA"/>
              </a:solidFill>
              <a:latin typeface="Century Schoolbook" panose="02040604050505020304" pitchFamily="18" charset="0"/>
            </a:endParaRPr>
          </a:p>
          <a:p>
            <a:pPr marL="0" indent="0">
              <a:lnSpc>
                <a:spcPct val="100000"/>
              </a:lnSpc>
              <a:spcBef>
                <a:spcPts val="0"/>
              </a:spcBef>
              <a:buNone/>
            </a:pPr>
            <a:r>
              <a:rPr lang="en-US" b="1" dirty="0">
                <a:latin typeface="Century Schoolbook" panose="02040604050505020304" pitchFamily="18" charset="0"/>
              </a:rPr>
              <a:t>• Created alternative section with a different instructor</a:t>
            </a:r>
          </a:p>
          <a:p>
            <a:pPr marL="0" indent="0">
              <a:lnSpc>
                <a:spcPct val="100000"/>
              </a:lnSpc>
              <a:spcBef>
                <a:spcPts val="0"/>
              </a:spcBef>
              <a:buNone/>
            </a:pPr>
            <a:endParaRPr lang="en-US" sz="1800" b="1" dirty="0">
              <a:latin typeface="Century Schoolbook" panose="02040604050505020304" pitchFamily="18" charset="0"/>
            </a:endParaRPr>
          </a:p>
          <a:p>
            <a:pPr marL="0" indent="0">
              <a:lnSpc>
                <a:spcPct val="100000"/>
              </a:lnSpc>
              <a:spcBef>
                <a:spcPts val="0"/>
              </a:spcBef>
              <a:buNone/>
            </a:pPr>
            <a:r>
              <a:rPr lang="en-US" b="1" dirty="0">
                <a:latin typeface="Century Schoolbook" panose="02040604050505020304" pitchFamily="18" charset="0"/>
              </a:rPr>
              <a:t>• About 170 of about 500 students transfer to it (the alternative section meets at 8:00 a.m.)</a:t>
            </a:r>
          </a:p>
          <a:p>
            <a:pPr marL="0" indent="0">
              <a:lnSpc>
                <a:spcPct val="100000"/>
              </a:lnSpc>
              <a:spcBef>
                <a:spcPts val="0"/>
              </a:spcBef>
              <a:buNone/>
            </a:pPr>
            <a:endParaRPr lang="en-US" sz="1800" b="1" dirty="0">
              <a:latin typeface="Century Schoolbook" panose="02040604050505020304" pitchFamily="18" charset="0"/>
            </a:endParaRPr>
          </a:p>
          <a:p>
            <a:pPr marL="0" indent="0">
              <a:lnSpc>
                <a:spcPct val="100000"/>
              </a:lnSpc>
              <a:spcBef>
                <a:spcPts val="0"/>
              </a:spcBef>
              <a:buNone/>
            </a:pPr>
            <a:r>
              <a:rPr lang="en-US" b="1" dirty="0">
                <a:latin typeface="Century Schoolbook" panose="02040604050505020304" pitchFamily="18" charset="0"/>
              </a:rPr>
              <a:t>• After formal investigation, Reges warned that if he includes his statement again, it will be treated as an intentional violation of UW faculty code.</a:t>
            </a:r>
          </a:p>
          <a:p>
            <a:pPr marL="0" indent="0">
              <a:lnSpc>
                <a:spcPct val="100000"/>
              </a:lnSpc>
              <a:spcBef>
                <a:spcPts val="0"/>
              </a:spcBef>
              <a:buNone/>
            </a:pPr>
            <a:endParaRPr lang="en-US" sz="1800" b="1" dirty="0">
              <a:latin typeface="Century Schoolbook" panose="02040604050505020304" pitchFamily="18" charset="0"/>
            </a:endParaRPr>
          </a:p>
          <a:p>
            <a:pPr marL="0" indent="0">
              <a:lnSpc>
                <a:spcPct val="100000"/>
              </a:lnSpc>
              <a:spcBef>
                <a:spcPts val="0"/>
              </a:spcBef>
              <a:buNone/>
            </a:pPr>
            <a:r>
              <a:rPr lang="en-US" b="1" dirty="0">
                <a:latin typeface="Century Schoolbook" panose="02040604050505020304" pitchFamily="18" charset="0"/>
              </a:rPr>
              <a:t>•Reges intends to include it again</a:t>
            </a: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1360482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984667" cy="4823151"/>
          </a:xfrm>
        </p:spPr>
        <p:txBody>
          <a:bodyPr anchor="t">
            <a:normAutofit fontScale="85000" lnSpcReduction="20000"/>
          </a:bodyPr>
          <a:lstStyle/>
          <a:p>
            <a:pPr marL="0" indent="0" algn="ctr">
              <a:lnSpc>
                <a:spcPct val="100000"/>
              </a:lnSpc>
              <a:spcBef>
                <a:spcPts val="0"/>
              </a:spcBef>
              <a:buNone/>
            </a:pPr>
            <a:r>
              <a:rPr lang="en-US" sz="4400" b="1" dirty="0">
                <a:solidFill>
                  <a:srgbClr val="2A27DA"/>
                </a:solidFill>
                <a:latin typeface="Century Schoolbook" panose="02040604050505020304" pitchFamily="18" charset="0"/>
              </a:rPr>
              <a:t>Reges Files Lawsuit </a:t>
            </a:r>
          </a:p>
          <a:p>
            <a:pPr marL="0" indent="0" algn="ctr">
              <a:lnSpc>
                <a:spcPct val="100000"/>
              </a:lnSpc>
              <a:spcBef>
                <a:spcPts val="0"/>
              </a:spcBef>
              <a:buNone/>
            </a:pPr>
            <a:r>
              <a:rPr lang="en-US" sz="4400" b="1" dirty="0">
                <a:solidFill>
                  <a:srgbClr val="2A27DA"/>
                </a:solidFill>
                <a:latin typeface="Century Schoolbook" panose="02040604050505020304" pitchFamily="18" charset="0"/>
              </a:rPr>
              <a:t>(FIRE represents)</a:t>
            </a:r>
            <a:endParaRPr lang="en-US" sz="18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400" b="1" dirty="0">
              <a:solidFill>
                <a:srgbClr val="2A27DA"/>
              </a:solidFill>
              <a:latin typeface="Century Schoolbook" panose="02040604050505020304" pitchFamily="18"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A13C"/>
                </a:solidFill>
                <a:effectLst/>
                <a:uLnTx/>
                <a:uFillTx/>
                <a:latin typeface="Century Schoolbook" panose="02040604050505020304" pitchFamily="18" charset="0"/>
                <a:ea typeface="+mn-ea"/>
                <a:cs typeface="+mn-cs"/>
              </a:rPr>
              <a:t>First Amendment Retaliation Claim</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99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1) </a:t>
            </a:r>
            <a:r>
              <a:rPr lang="en-US" b="1" dirty="0">
                <a:solidFill>
                  <a:prstClr val="black"/>
                </a:solidFill>
                <a:latin typeface="Century Schoolbook" panose="02040604050505020304" pitchFamily="18" charset="0"/>
              </a:rPr>
              <a:t>E</a:t>
            </a:r>
            <a:r>
              <a:rPr kumimoji="0" lang="en-US" sz="2800" b="1"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ngaged</a:t>
            </a:r>
            <a:r>
              <a:rPr lang="en-US" b="1" dirty="0">
                <a:solidFill>
                  <a:prstClr val="black"/>
                </a:solidFill>
                <a:latin typeface="Century Schoolbook" panose="02040604050505020304" pitchFamily="18" charset="0"/>
              </a:rPr>
              <a:t> </a:t>
            </a:r>
            <a:r>
              <a:rPr kumimoji="0" 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in protected speech</a:t>
            </a:r>
          </a:p>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2) </a:t>
            </a:r>
            <a:r>
              <a:rPr lang="en-US" b="1" dirty="0">
                <a:solidFill>
                  <a:prstClr val="black"/>
                </a:solidFill>
                <a:latin typeface="Century Schoolbook" panose="02040604050505020304" pitchFamily="18" charset="0"/>
              </a:rPr>
              <a:t>S</a:t>
            </a:r>
            <a:r>
              <a:rPr kumimoji="0" lang="en-US" sz="2800" b="1"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uffered</a:t>
            </a:r>
            <a:r>
              <a:rPr kumimoji="0" 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adverse employment action</a:t>
            </a:r>
          </a:p>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3) Protected speech was a substantial or motivating factor for the    adverse employment action</a:t>
            </a:r>
          </a:p>
          <a:p>
            <a:pPr marL="0" indent="0" algn="ctr">
              <a:lnSpc>
                <a:spcPct val="100000"/>
              </a:lnSpc>
              <a:spcBef>
                <a:spcPts val="0"/>
              </a:spcBef>
              <a:buNone/>
            </a:pPr>
            <a:r>
              <a:rPr lang="en-US" sz="4400" b="1" dirty="0">
                <a:solidFill>
                  <a:srgbClr val="2A27DA"/>
                </a:solidFill>
                <a:latin typeface="Century Schoolbook" panose="02040604050505020304" pitchFamily="18" charset="0"/>
              </a:rPr>
              <a:t> </a:t>
            </a:r>
            <a:endParaRPr lang="en-US" sz="14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6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128844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D9268C-6237-9238-EDE4-B43C5AFA9A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10B2C2-B776-E3EF-0450-F31F336A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0E71862-6EFC-6E8F-B03C-904DF98A3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F933F09-22DB-2F31-45A9-01A640C98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83713C-ED93-9257-D466-72B4071FA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D8EA7F7-A3E5-60FA-8235-7227DB756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D4187C-44C1-0A45-DC40-3109D90A48A0}"/>
              </a:ext>
            </a:extLst>
          </p:cNvPr>
          <p:cNvSpPr>
            <a:spLocks noGrp="1"/>
          </p:cNvSpPr>
          <p:nvPr>
            <p:ph type="title"/>
          </p:nvPr>
        </p:nvSpPr>
        <p:spPr>
          <a:xfrm>
            <a:off x="837127" y="294538"/>
            <a:ext cx="10652508" cy="1044865"/>
          </a:xfrm>
        </p:spPr>
        <p:txBody>
          <a:bodyPr>
            <a:normAutofit/>
          </a:bodyPr>
          <a:lstStyle/>
          <a:p>
            <a:r>
              <a:rPr lang="en-US" sz="6000" b="1" i="1" dirty="0">
                <a:solidFill>
                  <a:srgbClr val="FFFFFF"/>
                </a:solidFill>
                <a:latin typeface="Century Schoolbook" panose="02040604050505020304" pitchFamily="18" charset="0"/>
              </a:rPr>
              <a:t>Reges v. Cauce   </a:t>
            </a:r>
            <a:r>
              <a:rPr lang="en-US" sz="32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234BD0A9-8EB6-4E69-AA29-4882E5132218}"/>
              </a:ext>
            </a:extLst>
          </p:cNvPr>
          <p:cNvSpPr>
            <a:spLocks noGrp="1"/>
          </p:cNvSpPr>
          <p:nvPr>
            <p:ph idx="1"/>
          </p:nvPr>
        </p:nvSpPr>
        <p:spPr>
          <a:xfrm>
            <a:off x="647700" y="1740311"/>
            <a:ext cx="10984667" cy="4823151"/>
          </a:xfrm>
        </p:spPr>
        <p:txBody>
          <a:bodyPr anchor="t">
            <a:normAutofit/>
          </a:bodyPr>
          <a:lstStyle/>
          <a:p>
            <a:pPr marL="0" indent="0">
              <a:lnSpc>
                <a:spcPct val="150000"/>
              </a:lnSpc>
              <a:spcBef>
                <a:spcPts val="0"/>
              </a:spcBef>
              <a:buNone/>
            </a:pPr>
            <a:r>
              <a:rPr lang="en-US" sz="4000" b="1" dirty="0">
                <a:latin typeface="Century Schoolbook" panose="02040604050505020304" pitchFamily="18" charset="0"/>
              </a:rPr>
              <a:t>“I acknowledge that by the labor theory of property the Coast Salish people can claim historical ownership of almost none of the land currently occupied by the University of Washington.”</a:t>
            </a:r>
          </a:p>
          <a:p>
            <a:pPr marL="0" indent="0">
              <a:lnSpc>
                <a:spcPct val="100000"/>
              </a:lnSpc>
              <a:spcBef>
                <a:spcPts val="0"/>
              </a:spcBef>
              <a:buNone/>
            </a:pPr>
            <a:endParaRPr lang="en-US" sz="18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643969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FB8A0-A344-1618-2E80-CECEAECB2AA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B457AD-9C5B-43F9-987C-693A7B4F5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02A2BF4-3B3C-E352-FBB1-2726AB962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909693F-9AF9-B34C-1C58-59EF6ECB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436CD5F-99D3-E6D1-99FA-D334DD45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7B6A29F-B27A-36C3-1C74-830ABFC72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40F3B7-5547-67A8-C213-F381DC54CE87}"/>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D7820234-F040-1876-2D4A-7D3AB6BDA617}"/>
              </a:ext>
            </a:extLst>
          </p:cNvPr>
          <p:cNvSpPr>
            <a:spLocks noGrp="1"/>
          </p:cNvSpPr>
          <p:nvPr>
            <p:ph idx="1"/>
          </p:nvPr>
        </p:nvSpPr>
        <p:spPr>
          <a:xfrm>
            <a:off x="647700" y="1740311"/>
            <a:ext cx="10984667" cy="4465617"/>
          </a:xfrm>
        </p:spPr>
        <p:txBody>
          <a:bodyPr anchor="ctr">
            <a:normAutofit/>
          </a:bodyPr>
          <a:lstStyle/>
          <a:p>
            <a:pPr marL="0" indent="0" algn="ctr">
              <a:lnSpc>
                <a:spcPct val="150000"/>
              </a:lnSpc>
              <a:spcBef>
                <a:spcPts val="0"/>
              </a:spcBef>
              <a:buNone/>
            </a:pPr>
            <a:r>
              <a:rPr lang="en-US" sz="5400" b="1" dirty="0">
                <a:solidFill>
                  <a:srgbClr val="2A27DA"/>
                </a:solidFill>
                <a:latin typeface="Century Schoolbook" panose="02040604050505020304" pitchFamily="18" charset="0"/>
              </a:rPr>
              <a:t>Does Reges Prevail Against</a:t>
            </a:r>
          </a:p>
          <a:p>
            <a:pPr marL="0" indent="0" algn="ctr">
              <a:lnSpc>
                <a:spcPct val="150000"/>
              </a:lnSpc>
              <a:spcBef>
                <a:spcPts val="0"/>
              </a:spcBef>
              <a:buNone/>
            </a:pPr>
            <a:r>
              <a:rPr lang="en-US" sz="5400" b="1" dirty="0">
                <a:solidFill>
                  <a:srgbClr val="2A27DA"/>
                </a:solidFill>
                <a:latin typeface="Century Schoolbook" panose="02040604050505020304" pitchFamily="18" charset="0"/>
              </a:rPr>
              <a:t>UW’s Motion for SJ on </a:t>
            </a:r>
          </a:p>
          <a:p>
            <a:pPr marL="0" indent="0" algn="ctr">
              <a:lnSpc>
                <a:spcPct val="150000"/>
              </a:lnSpc>
              <a:spcBef>
                <a:spcPts val="0"/>
              </a:spcBef>
              <a:buNone/>
            </a:pPr>
            <a:r>
              <a:rPr lang="en-US" sz="5400" b="1" dirty="0">
                <a:solidFill>
                  <a:srgbClr val="2A27DA"/>
                </a:solidFill>
                <a:latin typeface="Century Schoolbook" panose="02040604050505020304" pitchFamily="18" charset="0"/>
              </a:rPr>
              <a:t>the Retaliation Claim?</a:t>
            </a:r>
          </a:p>
          <a:p>
            <a:pPr marL="0" indent="0" algn="ctr">
              <a:lnSpc>
                <a:spcPct val="100000"/>
              </a:lnSpc>
              <a:spcBef>
                <a:spcPts val="0"/>
              </a:spcBef>
              <a:buNone/>
            </a:pPr>
            <a:endParaRPr lang="en-US" sz="16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3165554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BEB0DF-3E1E-4579-1163-D2B03B54AA2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F28FF2-4DC8-6C47-28EB-D637997DB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8EBA009-23E4-AB71-9929-3C83306AA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E966617-8C9B-0A31-82BF-358C2FF3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DBF1336-C717-7701-08D6-098E94C9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585B79C-E514-51B6-0F74-4D37EEFD9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BF1A7-5727-5A9E-98C2-ADA9B9B8C31D}"/>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B4829B29-34E4-F250-AE3F-73DA8FFB202B}"/>
              </a:ext>
            </a:extLst>
          </p:cNvPr>
          <p:cNvSpPr>
            <a:spLocks noGrp="1"/>
          </p:cNvSpPr>
          <p:nvPr>
            <p:ph idx="1"/>
          </p:nvPr>
        </p:nvSpPr>
        <p:spPr>
          <a:xfrm>
            <a:off x="647700" y="1740311"/>
            <a:ext cx="10984667" cy="4465617"/>
          </a:xfrm>
        </p:spPr>
        <p:txBody>
          <a:bodyPr anchor="t">
            <a:normAutofit fontScale="92500" lnSpcReduction="10000"/>
          </a:bodyPr>
          <a:lstStyle/>
          <a:p>
            <a:pPr marL="0" indent="0" algn="ctr">
              <a:lnSpc>
                <a:spcPct val="100000"/>
              </a:lnSpc>
              <a:spcBef>
                <a:spcPts val="0"/>
              </a:spcBef>
              <a:buNone/>
            </a:pPr>
            <a:r>
              <a:rPr lang="en-US" sz="6600" b="1" dirty="0">
                <a:solidFill>
                  <a:srgbClr val="C00000"/>
                </a:solidFill>
                <a:latin typeface="Century Schoolbook" panose="02040604050505020304" pitchFamily="18" charset="0"/>
              </a:rPr>
              <a:t>No: Reges Loses</a:t>
            </a:r>
            <a:endParaRPr lang="en-US" sz="3600" b="1" dirty="0">
              <a:latin typeface="Century Schoolbook" panose="02040604050505020304" pitchFamily="18" charset="0"/>
            </a:endParaRPr>
          </a:p>
          <a:p>
            <a:pPr marL="0" indent="0">
              <a:lnSpc>
                <a:spcPct val="100000"/>
              </a:lnSpc>
              <a:spcBef>
                <a:spcPts val="0"/>
              </a:spcBef>
              <a:buNone/>
            </a:pPr>
            <a:r>
              <a:rPr lang="en-US" sz="3900" b="1" dirty="0">
                <a:latin typeface="Century Schoolbook" panose="02040604050505020304" pitchFamily="18" charset="0"/>
              </a:rPr>
              <a:t>• Syllabus Statement Involves a Matter of</a:t>
            </a:r>
          </a:p>
          <a:p>
            <a:pPr marL="0" indent="0">
              <a:lnSpc>
                <a:spcPct val="100000"/>
              </a:lnSpc>
              <a:spcBef>
                <a:spcPts val="0"/>
              </a:spcBef>
              <a:buNone/>
            </a:pPr>
            <a:r>
              <a:rPr lang="en-US" sz="3900" b="1" dirty="0">
                <a:latin typeface="Century Schoolbook" panose="02040604050505020304" pitchFamily="18" charset="0"/>
              </a:rPr>
              <a:t>   Public Concern . . . </a:t>
            </a:r>
            <a:r>
              <a:rPr lang="en-US" sz="3900" b="1" dirty="0">
                <a:solidFill>
                  <a:srgbClr val="C00000"/>
                </a:solidFill>
                <a:latin typeface="Century Schoolbook" panose="02040604050505020304" pitchFamily="18" charset="0"/>
              </a:rPr>
              <a:t>BUT</a:t>
            </a:r>
            <a:r>
              <a:rPr lang="en-US" sz="3900" b="1" dirty="0">
                <a:latin typeface="Century Schoolbook" panose="02040604050505020304" pitchFamily="18" charset="0"/>
              </a:rPr>
              <a:t> . . . </a:t>
            </a:r>
          </a:p>
          <a:p>
            <a:pPr marL="0" indent="0">
              <a:lnSpc>
                <a:spcPct val="100000"/>
              </a:lnSpc>
              <a:spcBef>
                <a:spcPts val="0"/>
              </a:spcBef>
              <a:buNone/>
            </a:pPr>
            <a:endParaRPr lang="en-US" sz="3900" b="1" dirty="0">
              <a:latin typeface="Century Schoolbook" panose="02040604050505020304" pitchFamily="18" charset="0"/>
            </a:endParaRPr>
          </a:p>
          <a:p>
            <a:pPr marL="0" indent="0">
              <a:lnSpc>
                <a:spcPct val="100000"/>
              </a:lnSpc>
              <a:spcBef>
                <a:spcPts val="0"/>
              </a:spcBef>
              <a:buNone/>
            </a:pPr>
            <a:r>
              <a:rPr lang="en-US" sz="3900" b="1" dirty="0">
                <a:latin typeface="Century Schoolbook" panose="02040604050505020304" pitchFamily="18" charset="0"/>
              </a:rPr>
              <a:t>• Balance of Interests Tips in UW’s Favor</a:t>
            </a:r>
          </a:p>
          <a:p>
            <a:pPr marL="0" indent="0">
              <a:lnSpc>
                <a:spcPct val="100000"/>
              </a:lnSpc>
              <a:spcBef>
                <a:spcPts val="0"/>
              </a:spcBef>
              <a:buNone/>
            </a:pPr>
            <a:r>
              <a:rPr lang="en-US" sz="3900" b="1" dirty="0">
                <a:latin typeface="Century Schoolbook" panose="02040604050505020304" pitchFamily="18" charset="0"/>
              </a:rPr>
              <a:t>   (UW had burden of proving) . . . Thus Reges </a:t>
            </a:r>
          </a:p>
          <a:p>
            <a:pPr marL="0" indent="0">
              <a:lnSpc>
                <a:spcPct val="100000"/>
              </a:lnSpc>
              <a:spcBef>
                <a:spcPts val="0"/>
              </a:spcBef>
              <a:buNone/>
            </a:pPr>
            <a:endParaRPr lang="en-US" sz="3900" b="1" dirty="0">
              <a:latin typeface="Century Schoolbook" panose="02040604050505020304" pitchFamily="18" charset="0"/>
            </a:endParaRPr>
          </a:p>
          <a:p>
            <a:pPr marL="0" indent="0">
              <a:lnSpc>
                <a:spcPct val="100000"/>
              </a:lnSpc>
              <a:spcBef>
                <a:spcPts val="0"/>
              </a:spcBef>
              <a:buNone/>
            </a:pPr>
            <a:r>
              <a:rPr lang="en-US" sz="3900" b="1" dirty="0">
                <a:latin typeface="Century Schoolbook" panose="02040604050505020304" pitchFamily="18" charset="0"/>
              </a:rPr>
              <a:t>• Did </a:t>
            </a:r>
            <a:r>
              <a:rPr lang="en-US" sz="3900" b="1" dirty="0">
                <a:solidFill>
                  <a:srgbClr val="C00000"/>
                </a:solidFill>
                <a:latin typeface="Century Schoolbook" panose="02040604050505020304" pitchFamily="18" charset="0"/>
              </a:rPr>
              <a:t>NOT</a:t>
            </a:r>
            <a:r>
              <a:rPr lang="en-US" sz="3900" b="1" dirty="0">
                <a:latin typeface="Century Schoolbook" panose="02040604050505020304" pitchFamily="18" charset="0"/>
              </a:rPr>
              <a:t> engage in protected speech.</a:t>
            </a:r>
          </a:p>
          <a:p>
            <a:pPr marL="0" indent="0">
              <a:lnSpc>
                <a:spcPct val="100000"/>
              </a:lnSpc>
              <a:spcBef>
                <a:spcPts val="0"/>
              </a:spcBef>
              <a:buNone/>
            </a:pPr>
            <a:endParaRPr lang="en-US" sz="3600" b="1" dirty="0">
              <a:latin typeface="Century Schoolbook" panose="02040604050505020304" pitchFamily="18" charset="0"/>
            </a:endParaRPr>
          </a:p>
          <a:p>
            <a:pPr marL="0" indent="0">
              <a:lnSpc>
                <a:spcPct val="100000"/>
              </a:lnSpc>
              <a:spcBef>
                <a:spcPts val="0"/>
              </a:spcBef>
              <a:buNone/>
            </a:pPr>
            <a:endParaRPr lang="en-US" sz="3600" b="1" dirty="0">
              <a:latin typeface="Century Schoolbook" panose="02040604050505020304" pitchFamily="18" charset="0"/>
            </a:endParaRPr>
          </a:p>
          <a:p>
            <a:pPr marL="0" indent="0">
              <a:lnSpc>
                <a:spcPct val="100000"/>
              </a:lnSpc>
              <a:spcBef>
                <a:spcPts val="0"/>
              </a:spcBef>
              <a:buNone/>
            </a:pPr>
            <a:endParaRPr lang="en-US" sz="3600" b="1" dirty="0">
              <a:latin typeface="Century Schoolbook" panose="02040604050505020304" pitchFamily="18" charset="0"/>
            </a:endParaRPr>
          </a:p>
          <a:p>
            <a:pPr marL="0" indent="0">
              <a:lnSpc>
                <a:spcPct val="100000"/>
              </a:lnSpc>
              <a:spcBef>
                <a:spcPts val="0"/>
              </a:spcBef>
              <a:buNone/>
            </a:pPr>
            <a:endParaRPr lang="en-US" sz="16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138852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891970"/>
            <a:ext cx="11074608" cy="4671492"/>
          </a:xfrm>
        </p:spPr>
        <p:txBody>
          <a:bodyPr anchor="t">
            <a:normAutofit fontScale="92500"/>
          </a:bodyPr>
          <a:lstStyle/>
          <a:p>
            <a:pPr marL="0" indent="0" algn="ctr">
              <a:lnSpc>
                <a:spcPct val="100000"/>
              </a:lnSpc>
              <a:buNone/>
            </a:pPr>
            <a:r>
              <a:rPr lang="en-US" sz="5800" b="1" dirty="0">
                <a:solidFill>
                  <a:srgbClr val="C00000"/>
                </a:solidFill>
                <a:latin typeface="Century Schoolbook" panose="02040604050505020304" pitchFamily="18" charset="0"/>
              </a:rPr>
              <a:t>Balancing Analysis</a:t>
            </a:r>
          </a:p>
          <a:p>
            <a:pPr marL="0" indent="0" algn="ctr">
              <a:lnSpc>
                <a:spcPct val="100000"/>
              </a:lnSpc>
              <a:buNone/>
            </a:pPr>
            <a:endParaRPr lang="en-US" sz="1400" b="1" dirty="0">
              <a:solidFill>
                <a:srgbClr val="2A27DA"/>
              </a:solidFill>
              <a:latin typeface="Century Schoolbook" panose="02040604050505020304" pitchFamily="18" charset="0"/>
            </a:endParaRPr>
          </a:p>
          <a:p>
            <a:pPr marL="0" indent="0">
              <a:lnSpc>
                <a:spcPct val="150000"/>
              </a:lnSpc>
              <a:spcBef>
                <a:spcPts val="0"/>
              </a:spcBef>
              <a:buNone/>
            </a:pPr>
            <a:r>
              <a:rPr lang="en-US" sz="3900" b="1" dirty="0">
                <a:latin typeface="Century Schoolbook" panose="02040604050505020304" pitchFamily="18" charset="0"/>
              </a:rPr>
              <a:t>“While </a:t>
            </a:r>
            <a:r>
              <a:rPr lang="en-US" sz="3900" b="1" i="1" dirty="0">
                <a:solidFill>
                  <a:srgbClr val="1C2CDF"/>
                </a:solidFill>
                <a:latin typeface="Century Schoolbook" panose="02040604050505020304" pitchFamily="18" charset="0"/>
              </a:rPr>
              <a:t>offense</a:t>
            </a:r>
            <a:r>
              <a:rPr lang="en-US" sz="3900" b="1" dirty="0">
                <a:latin typeface="Century Schoolbook" panose="02040604050505020304" pitchFamily="18" charset="0"/>
              </a:rPr>
              <a:t> alone does not amount to a legitimate interest to justify limiting speech, mitigating </a:t>
            </a:r>
            <a:r>
              <a:rPr lang="en-US" sz="3900" b="1" i="1" dirty="0">
                <a:solidFill>
                  <a:srgbClr val="1C2CDF"/>
                </a:solidFill>
                <a:latin typeface="Century Schoolbook" panose="02040604050505020304" pitchFamily="18" charset="0"/>
              </a:rPr>
              <a:t>interference</a:t>
            </a:r>
            <a:r>
              <a:rPr lang="en-US" sz="3900" b="1" dirty="0">
                <a:latin typeface="Century Schoolbook" panose="02040604050505020304" pitchFamily="18" charset="0"/>
              </a:rPr>
              <a:t> with students’ </a:t>
            </a:r>
            <a:r>
              <a:rPr lang="en-US" sz="3900" b="1" i="1" dirty="0">
                <a:solidFill>
                  <a:srgbClr val="1C2CDF"/>
                </a:solidFill>
                <a:latin typeface="Century Schoolbook" panose="02040604050505020304" pitchFamily="18" charset="0"/>
              </a:rPr>
              <a:t>studies</a:t>
            </a:r>
            <a:r>
              <a:rPr lang="en-US" sz="3900" b="1" dirty="0">
                <a:latin typeface="Century Schoolbook" panose="02040604050505020304" pitchFamily="18" charset="0"/>
              </a:rPr>
              <a:t> and </a:t>
            </a:r>
            <a:r>
              <a:rPr lang="en-US" sz="3900" b="1" i="1" dirty="0">
                <a:solidFill>
                  <a:srgbClr val="1C2CDF"/>
                </a:solidFill>
                <a:latin typeface="Century Schoolbook" panose="02040604050505020304" pitchFamily="18" charset="0"/>
              </a:rPr>
              <a:t>ability to learn</a:t>
            </a:r>
            <a:r>
              <a:rPr lang="en-US" sz="3900" b="1" dirty="0">
                <a:latin typeface="Century Schoolbook" panose="02040604050505020304" pitchFamily="18" charset="0"/>
              </a:rPr>
              <a:t> can be such an interest.”</a:t>
            </a:r>
          </a:p>
          <a:p>
            <a:pPr marL="0" indent="0">
              <a:lnSpc>
                <a:spcPct val="100000"/>
              </a:lnSpc>
              <a:spcBef>
                <a:spcPts val="0"/>
              </a:spcBef>
              <a:buNone/>
            </a:pPr>
            <a:endParaRPr lang="en-US" sz="32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1060725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891970"/>
            <a:ext cx="11074608" cy="4671492"/>
          </a:xfrm>
        </p:spPr>
        <p:txBody>
          <a:bodyPr anchor="t">
            <a:normAutofit/>
          </a:bodyPr>
          <a:lstStyle/>
          <a:p>
            <a:pPr marL="0" indent="0" algn="ctr">
              <a:lnSpc>
                <a:spcPct val="100000"/>
              </a:lnSpc>
              <a:buNone/>
            </a:pPr>
            <a:r>
              <a:rPr lang="en-US" sz="5400" b="1" dirty="0">
                <a:solidFill>
                  <a:srgbClr val="C00000"/>
                </a:solidFill>
                <a:latin typeface="Century Schoolbook" panose="02040604050505020304" pitchFamily="18" charset="0"/>
              </a:rPr>
              <a:t>Balancing Analysis</a:t>
            </a:r>
          </a:p>
          <a:p>
            <a:pPr marL="0" indent="0" algn="ctr">
              <a:lnSpc>
                <a:spcPct val="100000"/>
              </a:lnSpc>
              <a:buNone/>
            </a:pPr>
            <a:endParaRPr lang="en-US" sz="1400" b="1" dirty="0">
              <a:solidFill>
                <a:srgbClr val="2A27DA"/>
              </a:solidFill>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a:t>
            </a:r>
            <a:r>
              <a:rPr lang="en-US" sz="3600" b="1" dirty="0">
                <a:solidFill>
                  <a:srgbClr val="002060"/>
                </a:solidFill>
                <a:latin typeface="Century Schoolbook" panose="02040604050505020304" pitchFamily="18" charset="0"/>
              </a:rPr>
              <a:t>Promoting </a:t>
            </a:r>
            <a:r>
              <a:rPr lang="en-US" sz="3600" b="1" i="1" dirty="0">
                <a:solidFill>
                  <a:srgbClr val="1C2CDF"/>
                </a:solidFill>
                <a:latin typeface="Century Schoolbook" panose="02040604050505020304" pitchFamily="18" charset="0"/>
              </a:rPr>
              <a:t>workplace efficiency</a:t>
            </a:r>
            <a:r>
              <a:rPr lang="en-US" sz="3600" b="1" dirty="0">
                <a:solidFill>
                  <a:srgbClr val="002060"/>
                </a:solidFill>
                <a:latin typeface="Century Schoolbook" panose="02040604050505020304" pitchFamily="18" charset="0"/>
              </a:rPr>
              <a:t> and avoiding </a:t>
            </a:r>
            <a:r>
              <a:rPr lang="en-US" sz="3600" b="1" i="1" dirty="0">
                <a:solidFill>
                  <a:srgbClr val="1C2CDF"/>
                </a:solidFill>
                <a:latin typeface="Century Schoolbook" panose="02040604050505020304" pitchFamily="18" charset="0"/>
              </a:rPr>
              <a:t>workplace disruption </a:t>
            </a:r>
            <a:r>
              <a:rPr lang="en-US" sz="3600" b="1" dirty="0">
                <a:solidFill>
                  <a:srgbClr val="002060"/>
                </a:solidFill>
                <a:latin typeface="Century Schoolbook" panose="02040604050505020304" pitchFamily="18" charset="0"/>
              </a:rPr>
              <a:t>is a valid government interest that can justify speech restrictions</a:t>
            </a:r>
            <a:r>
              <a:rPr lang="en-US" sz="3600" b="1" dirty="0">
                <a:latin typeface="Century Schoolbook" panose="02040604050505020304" pitchFamily="18" charset="0"/>
              </a:rPr>
              <a:t>.” </a:t>
            </a:r>
          </a:p>
        </p:txBody>
      </p:sp>
    </p:spTree>
    <p:extLst>
      <p:ext uri="{BB962C8B-B14F-4D97-AF65-F5344CB8AC3E}">
        <p14:creationId xmlns:p14="http://schemas.microsoft.com/office/powerpoint/2010/main" val="3224150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2038662"/>
            <a:ext cx="11074608" cy="4524800"/>
          </a:xfrm>
        </p:spPr>
        <p:txBody>
          <a:bodyPr anchor="t">
            <a:normAutofit lnSpcReduction="10000"/>
          </a:bodyPr>
          <a:lstStyle/>
          <a:p>
            <a:pPr marL="0" indent="0" algn="ctr">
              <a:lnSpc>
                <a:spcPct val="100000"/>
              </a:lnSpc>
              <a:buNone/>
            </a:pPr>
            <a:r>
              <a:rPr lang="en-US" sz="5400" b="1" dirty="0">
                <a:solidFill>
                  <a:srgbClr val="C00000"/>
                </a:solidFill>
                <a:latin typeface="Century Schoolbook" panose="02040604050505020304" pitchFamily="18" charset="0"/>
              </a:rPr>
              <a:t>Disruptions to:</a:t>
            </a:r>
          </a:p>
          <a:p>
            <a:pPr marL="0" indent="0" algn="ctr">
              <a:lnSpc>
                <a:spcPct val="100000"/>
              </a:lnSpc>
              <a:buNone/>
            </a:pPr>
            <a:endParaRPr lang="en-US" sz="1800" b="1" dirty="0">
              <a:solidFill>
                <a:srgbClr val="C00000"/>
              </a:solidFill>
              <a:latin typeface="Century Schoolbook" panose="02040604050505020304" pitchFamily="18" charset="0"/>
            </a:endParaRPr>
          </a:p>
          <a:p>
            <a:pPr marL="0" indent="0">
              <a:lnSpc>
                <a:spcPct val="150000"/>
              </a:lnSpc>
              <a:buNone/>
            </a:pPr>
            <a:r>
              <a:rPr lang="en-US" sz="3600" b="1" dirty="0">
                <a:latin typeface="Century Schoolbook" panose="02040604050505020304" pitchFamily="18" charset="0"/>
              </a:rPr>
              <a:t>1. </a:t>
            </a:r>
            <a:r>
              <a:rPr lang="en-US" sz="3600" b="1" i="1" dirty="0">
                <a:solidFill>
                  <a:srgbClr val="2A27DA"/>
                </a:solidFill>
                <a:latin typeface="Century Schoolbook" panose="02040604050505020304" pitchFamily="18" charset="0"/>
              </a:rPr>
              <a:t>Staff Functions</a:t>
            </a:r>
            <a:r>
              <a:rPr lang="en-US" sz="3600" b="1" dirty="0">
                <a:latin typeface="Century Schoolbook" panose="02040604050505020304" pitchFamily="18" charset="0"/>
              </a:rPr>
              <a:t>: Recruiter for Diversity and Access; harmed in recruiting “native students” (a longtime goal to increase recruitment at UW and Allen School).</a:t>
            </a:r>
          </a:p>
          <a:p>
            <a:pPr marL="0" indent="0">
              <a:lnSpc>
                <a:spcPct val="100000"/>
              </a:lnSpc>
              <a:buNone/>
            </a:pPr>
            <a:endParaRPr lang="en-US" sz="1600" b="1" dirty="0">
              <a:latin typeface="Century Schoolbook" panose="02040604050505020304" pitchFamily="18" charset="0"/>
            </a:endParaRPr>
          </a:p>
          <a:p>
            <a:pPr marL="0" indent="0">
              <a:lnSpc>
                <a:spcPct val="100000"/>
              </a:lnSpc>
              <a:buNone/>
            </a:pPr>
            <a:endParaRPr lang="en-US" sz="14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107349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622745"/>
            <a:ext cx="11074608" cy="4940717"/>
          </a:xfrm>
        </p:spPr>
        <p:txBody>
          <a:bodyPr anchor="t">
            <a:normAutofit lnSpcReduction="10000"/>
          </a:bodyPr>
          <a:lstStyle/>
          <a:p>
            <a:pPr marL="0" indent="0" algn="ctr">
              <a:lnSpc>
                <a:spcPct val="100000"/>
              </a:lnSpc>
              <a:buNone/>
            </a:pPr>
            <a:r>
              <a:rPr lang="en-US" sz="5400" b="1" dirty="0">
                <a:solidFill>
                  <a:srgbClr val="C00000"/>
                </a:solidFill>
                <a:latin typeface="Century Schoolbook" panose="02040604050505020304" pitchFamily="18" charset="0"/>
              </a:rPr>
              <a:t>Disruptions to:</a:t>
            </a:r>
          </a:p>
          <a:p>
            <a:pPr marL="0" indent="0">
              <a:lnSpc>
                <a:spcPct val="150000"/>
              </a:lnSpc>
              <a:spcAft>
                <a:spcPts val="600"/>
              </a:spcAft>
              <a:buNone/>
            </a:pPr>
            <a:r>
              <a:rPr lang="en-US" sz="3600" b="1" dirty="0">
                <a:latin typeface="Century Schoolbook" panose="02040604050505020304" pitchFamily="18" charset="0"/>
              </a:rPr>
              <a:t>2. </a:t>
            </a:r>
            <a:r>
              <a:rPr lang="en-US" sz="3600" b="1" i="1" dirty="0">
                <a:solidFill>
                  <a:srgbClr val="2A27DA"/>
                </a:solidFill>
                <a:latin typeface="Century Schoolbook" panose="02040604050505020304" pitchFamily="18" charset="0"/>
              </a:rPr>
              <a:t>Teaching Assistants</a:t>
            </a:r>
            <a:r>
              <a:rPr lang="en-US" sz="3600" b="1" dirty="0">
                <a:latin typeface="Century Schoolbook" panose="02040604050505020304" pitchFamily="18" charset="0"/>
              </a:rPr>
              <a:t>: Union expressed TAs’ concern they didn’t feel comfortable mentioning their own views on topics related to land acknowledgments and DEI, fearing retaliation by Reges. </a:t>
            </a:r>
            <a:endParaRPr lang="en-US" sz="1600" b="1" dirty="0">
              <a:latin typeface="Century Schoolbook" panose="02040604050505020304" pitchFamily="18" charset="0"/>
            </a:endParaRPr>
          </a:p>
          <a:p>
            <a:pPr marL="0" indent="0">
              <a:lnSpc>
                <a:spcPct val="100000"/>
              </a:lnSpc>
              <a:buNone/>
            </a:pPr>
            <a:endParaRPr lang="en-US" sz="14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535002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622745"/>
            <a:ext cx="11074608" cy="4940717"/>
          </a:xfrm>
        </p:spPr>
        <p:txBody>
          <a:bodyPr anchor="t">
            <a:normAutofit/>
          </a:bodyPr>
          <a:lstStyle/>
          <a:p>
            <a:pPr marL="0" indent="0" algn="ctr">
              <a:lnSpc>
                <a:spcPct val="100000"/>
              </a:lnSpc>
              <a:buNone/>
            </a:pPr>
            <a:r>
              <a:rPr lang="en-US" sz="4800" b="1" dirty="0">
                <a:solidFill>
                  <a:srgbClr val="C00000"/>
                </a:solidFill>
                <a:latin typeface="Century Schoolbook" panose="02040604050505020304" pitchFamily="18" charset="0"/>
              </a:rPr>
              <a:t>Disruptions to:</a:t>
            </a:r>
          </a:p>
          <a:p>
            <a:pPr marL="0" indent="0">
              <a:lnSpc>
                <a:spcPct val="100000"/>
              </a:lnSpc>
              <a:spcBef>
                <a:spcPts val="1600"/>
              </a:spcBef>
              <a:buNone/>
            </a:pPr>
            <a:r>
              <a:rPr lang="en-US" sz="3600" b="1" dirty="0">
                <a:latin typeface="Century Schoolbook" panose="02040604050505020304" pitchFamily="18" charset="0"/>
              </a:rPr>
              <a:t>3. </a:t>
            </a:r>
            <a:r>
              <a:rPr lang="en-US" sz="3600" b="1" i="1" dirty="0">
                <a:solidFill>
                  <a:srgbClr val="2A27DA"/>
                </a:solidFill>
                <a:latin typeface="Century Schoolbook" panose="02040604050505020304" pitchFamily="18" charset="0"/>
              </a:rPr>
              <a:t>Students &amp; UW Community</a:t>
            </a:r>
            <a:r>
              <a:rPr lang="en-US" sz="3600" b="1" dirty="0">
                <a:latin typeface="Century Schoolbook" panose="02040604050505020304" pitchFamily="18" charset="0"/>
              </a:rPr>
              <a:t>: Complaints from students; 170 of 500 switched to an 8:00 a.m. section; administrators received reports of students, including Native students, feeling unwelcome, intimidated, despised, and targeted, with one dropping out.</a:t>
            </a:r>
            <a:endParaRPr lang="en-US" sz="1600" b="1" dirty="0">
              <a:latin typeface="Century Schoolbook" panose="02040604050505020304" pitchFamily="18" charset="0"/>
            </a:endParaRPr>
          </a:p>
          <a:p>
            <a:pPr marL="0" indent="0">
              <a:lnSpc>
                <a:spcPct val="100000"/>
              </a:lnSpc>
              <a:buNone/>
            </a:pPr>
            <a:endParaRPr lang="en-US" sz="1400"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1505203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2038662"/>
            <a:ext cx="11074608" cy="4524800"/>
          </a:xfrm>
        </p:spPr>
        <p:txBody>
          <a:bodyPr anchor="t">
            <a:normAutofit/>
          </a:bodyPr>
          <a:lstStyle/>
          <a:p>
            <a:pPr marL="0" indent="0" algn="ctr">
              <a:lnSpc>
                <a:spcPct val="100000"/>
              </a:lnSpc>
              <a:buNone/>
            </a:pPr>
            <a:r>
              <a:rPr lang="en-US" sz="4400" b="1" dirty="0">
                <a:solidFill>
                  <a:srgbClr val="2A27DA"/>
                </a:solidFill>
                <a:latin typeface="Century Schoolbook" panose="02040604050505020304" pitchFamily="18" charset="0"/>
              </a:rPr>
              <a:t>Time, Place &amp; Manner of Speech</a:t>
            </a:r>
          </a:p>
          <a:p>
            <a:pPr marL="0" indent="0">
              <a:lnSpc>
                <a:spcPct val="100000"/>
              </a:lnSpc>
              <a:buNone/>
            </a:pPr>
            <a:endParaRPr lang="en-US" sz="1800" b="1" dirty="0">
              <a:latin typeface="Century Schoolbook" panose="02040604050505020304" pitchFamily="18" charset="0"/>
            </a:endParaRPr>
          </a:p>
          <a:p>
            <a:pPr marL="0" indent="0">
              <a:lnSpc>
                <a:spcPct val="100000"/>
              </a:lnSpc>
              <a:buNone/>
            </a:pPr>
            <a:r>
              <a:rPr lang="en-US" sz="3200" b="1" dirty="0">
                <a:latin typeface="Century Schoolbook" panose="02040604050505020304" pitchFamily="18" charset="0"/>
              </a:rPr>
              <a:t>• Syllabus for an introductory class; mandatory for some majors.</a:t>
            </a:r>
          </a:p>
          <a:p>
            <a:pPr marL="0" indent="0">
              <a:lnSpc>
                <a:spcPct val="100000"/>
              </a:lnSpc>
              <a:buNone/>
            </a:pPr>
            <a:endParaRPr lang="en-US" sz="3200" b="1" dirty="0">
              <a:latin typeface="Century Schoolbook" panose="02040604050505020304" pitchFamily="18" charset="0"/>
            </a:endParaRPr>
          </a:p>
          <a:p>
            <a:pPr marL="0" indent="0">
              <a:lnSpc>
                <a:spcPct val="100000"/>
              </a:lnSpc>
              <a:buNone/>
            </a:pPr>
            <a:r>
              <a:rPr lang="en-US" sz="3200" b="1" dirty="0">
                <a:latin typeface="Century Schoolbook" panose="02040604050505020304" pitchFamily="18" charset="0"/>
              </a:rPr>
              <a:t>• UW allowed him to post his statement next to his office door and in his email signature block. </a:t>
            </a:r>
          </a:p>
        </p:txBody>
      </p:sp>
    </p:spTree>
    <p:extLst>
      <p:ext uri="{BB962C8B-B14F-4D97-AF65-F5344CB8AC3E}">
        <p14:creationId xmlns:p14="http://schemas.microsoft.com/office/powerpoint/2010/main" val="288703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622745"/>
            <a:ext cx="11175106" cy="4940717"/>
          </a:xfrm>
        </p:spPr>
        <p:txBody>
          <a:bodyPr anchor="t">
            <a:normAutofit lnSpcReduction="10000"/>
          </a:bodyPr>
          <a:lstStyle/>
          <a:p>
            <a:pPr marL="0" indent="0" algn="ctr">
              <a:lnSpc>
                <a:spcPct val="100000"/>
              </a:lnSpc>
              <a:buNone/>
            </a:pPr>
            <a:r>
              <a:rPr lang="en-US" sz="4800" b="1" dirty="0">
                <a:solidFill>
                  <a:srgbClr val="C00000"/>
                </a:solidFill>
                <a:latin typeface="Century Schoolbook" panose="02040604050505020304" pitchFamily="18" charset="0"/>
              </a:rPr>
              <a:t>Conclusion</a:t>
            </a:r>
          </a:p>
          <a:p>
            <a:pPr marL="0" indent="0">
              <a:lnSpc>
                <a:spcPct val="150000"/>
              </a:lnSpc>
              <a:buNone/>
            </a:pPr>
            <a:r>
              <a:rPr lang="en-US" sz="3200" b="1" dirty="0">
                <a:latin typeface="Century Schoolbook" panose="02040604050505020304" pitchFamily="18" charset="0"/>
              </a:rPr>
              <a:t>Evidence “indicates that the statement interfered with the performance of Plaintiff’s duties as an instructor. Because promoting </a:t>
            </a:r>
            <a:r>
              <a:rPr lang="en-US" sz="3200" b="1" i="1" dirty="0">
                <a:solidFill>
                  <a:srgbClr val="1C2CDF"/>
                </a:solidFill>
                <a:latin typeface="Century Schoolbook" panose="02040604050505020304" pitchFamily="18" charset="0"/>
              </a:rPr>
              <a:t>workplace efficiency</a:t>
            </a:r>
            <a:r>
              <a:rPr lang="en-US" sz="3200" b="1" dirty="0">
                <a:latin typeface="Century Schoolbook" panose="02040604050505020304" pitchFamily="18" charset="0"/>
              </a:rPr>
              <a:t> and avoiding </a:t>
            </a:r>
            <a:r>
              <a:rPr lang="en-US" sz="3200" b="1" i="1" dirty="0">
                <a:solidFill>
                  <a:srgbClr val="1C2CDF"/>
                </a:solidFill>
                <a:latin typeface="Century Schoolbook" panose="02040604050505020304" pitchFamily="18" charset="0"/>
              </a:rPr>
              <a:t>workplace disruption</a:t>
            </a:r>
            <a:r>
              <a:rPr lang="en-US" sz="3200" b="1" dirty="0">
                <a:latin typeface="Century Schoolbook" panose="02040604050505020304" pitchFamily="18" charset="0"/>
              </a:rPr>
              <a:t> is a valid government interest that can justify speech restrictions . . . the Court concludes . . .  </a:t>
            </a:r>
          </a:p>
        </p:txBody>
      </p:sp>
    </p:spTree>
    <p:extLst>
      <p:ext uri="{BB962C8B-B14F-4D97-AF65-F5344CB8AC3E}">
        <p14:creationId xmlns:p14="http://schemas.microsoft.com/office/powerpoint/2010/main" val="632535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60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(W.D. Wash.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484026"/>
            <a:ext cx="11074608" cy="5079436"/>
          </a:xfrm>
        </p:spPr>
        <p:txBody>
          <a:bodyPr anchor="t">
            <a:normAutofit fontScale="92500" lnSpcReduction="10000"/>
          </a:bodyPr>
          <a:lstStyle/>
          <a:p>
            <a:pPr marL="0" indent="0" algn="ctr">
              <a:lnSpc>
                <a:spcPct val="100000"/>
              </a:lnSpc>
              <a:buNone/>
            </a:pPr>
            <a:r>
              <a:rPr lang="en-US" sz="5400" b="1" dirty="0">
                <a:solidFill>
                  <a:srgbClr val="C00000"/>
                </a:solidFill>
                <a:latin typeface="Century Schoolbook" panose="02040604050505020304" pitchFamily="18" charset="0"/>
              </a:rPr>
              <a:t>Conclusion</a:t>
            </a:r>
          </a:p>
          <a:p>
            <a:pPr marL="0" indent="0">
              <a:lnSpc>
                <a:spcPct val="150000"/>
              </a:lnSpc>
              <a:buNone/>
            </a:pPr>
            <a:r>
              <a:rPr lang="en-US" sz="3200" b="1" dirty="0">
                <a:latin typeface="Century Schoolbook" panose="02040604050505020304" pitchFamily="18" charset="0"/>
              </a:rPr>
              <a:t>Defendants’ interests in mitigating disruption outweigh Plaintiff’s interest here.” </a:t>
            </a:r>
          </a:p>
          <a:p>
            <a:pPr marL="0" indent="0">
              <a:lnSpc>
                <a:spcPct val="100000"/>
              </a:lnSpc>
              <a:buNone/>
            </a:pPr>
            <a:endParaRPr lang="en-US" sz="1600" b="1" dirty="0">
              <a:latin typeface="Century Schoolbook" panose="02040604050505020304" pitchFamily="18" charset="0"/>
            </a:endParaRPr>
          </a:p>
          <a:p>
            <a:pPr marL="0" indent="0">
              <a:lnSpc>
                <a:spcPct val="120000"/>
              </a:lnSpc>
              <a:buNone/>
            </a:pPr>
            <a:r>
              <a:rPr lang="en-US" sz="3200" b="1" dirty="0">
                <a:latin typeface="Century Schoolbook" panose="02040604050505020304" pitchFamily="18" charset="0"/>
              </a:rPr>
              <a:t>• Grants UW’s SJ motion against </a:t>
            </a:r>
            <a:r>
              <a:rPr lang="en-US" sz="3200" b="1" dirty="0" err="1">
                <a:latin typeface="Century Schoolbook" panose="02040604050505020304" pitchFamily="18" charset="0"/>
              </a:rPr>
              <a:t>Reges’s</a:t>
            </a:r>
            <a:r>
              <a:rPr lang="en-US" sz="3200" b="1" dirty="0">
                <a:latin typeface="Century Schoolbook" panose="02040604050505020304" pitchFamily="18" charset="0"/>
              </a:rPr>
              <a:t> First Amendment retaliation claim. </a:t>
            </a:r>
          </a:p>
          <a:p>
            <a:pPr marL="0" indent="0">
              <a:lnSpc>
                <a:spcPct val="120000"/>
              </a:lnSpc>
              <a:buNone/>
            </a:pPr>
            <a:endParaRPr lang="en-US" sz="1600" b="1" dirty="0">
              <a:latin typeface="Century Schoolbook" panose="02040604050505020304" pitchFamily="18" charset="0"/>
            </a:endParaRPr>
          </a:p>
          <a:p>
            <a:pPr marL="0" indent="0">
              <a:lnSpc>
                <a:spcPct val="100000"/>
              </a:lnSpc>
              <a:buNone/>
            </a:pPr>
            <a:r>
              <a:rPr lang="en-US" sz="3200" b="1" dirty="0">
                <a:latin typeface="Century Schoolbook" panose="02040604050505020304" pitchFamily="18" charset="0"/>
              </a:rPr>
              <a:t>• On appeal to the Ninth Circuit; heard oral arguments on May 15, 2025. </a:t>
            </a:r>
          </a:p>
        </p:txBody>
      </p:sp>
    </p:spTree>
    <p:extLst>
      <p:ext uri="{BB962C8B-B14F-4D97-AF65-F5344CB8AC3E}">
        <p14:creationId xmlns:p14="http://schemas.microsoft.com/office/powerpoint/2010/main" val="306200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914400" y="294538"/>
            <a:ext cx="10818250" cy="1033669"/>
          </a:xfrm>
        </p:spPr>
        <p:txBody>
          <a:bodyPr>
            <a:normAutofit fontScale="90000"/>
          </a:bodyPr>
          <a:lstStyle/>
          <a:p>
            <a:r>
              <a:rPr lang="en-US" sz="4900" b="1" i="1" dirty="0">
                <a:solidFill>
                  <a:srgbClr val="FFFFFF"/>
                </a:solidFill>
                <a:latin typeface="Century Schoolbook" panose="02040604050505020304" pitchFamily="18" charset="0"/>
              </a:rPr>
              <a:t>Gruber v. Tennessee Tech. </a:t>
            </a:r>
            <a:r>
              <a:rPr lang="en-US" sz="3600" b="1" dirty="0">
                <a:solidFill>
                  <a:srgbClr val="FFFFFF"/>
                </a:solidFill>
                <a:latin typeface="Century Schoolbook" panose="02040604050505020304" pitchFamily="18" charset="0"/>
              </a:rPr>
              <a:t>(6th Cir. 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009650" y="1777291"/>
            <a:ext cx="10085980" cy="4211385"/>
          </a:xfrm>
        </p:spPr>
        <p:txBody>
          <a:bodyPr anchor="ctr">
            <a:normAutofit/>
          </a:bodyPr>
          <a:lstStyle/>
          <a:p>
            <a:pPr marL="0" indent="0" algn="ctr">
              <a:lnSpc>
                <a:spcPct val="150000"/>
              </a:lnSpc>
              <a:buNone/>
            </a:pPr>
            <a:r>
              <a:rPr lang="en-US" sz="5400" b="1" dirty="0">
                <a:solidFill>
                  <a:srgbClr val="1C2CDF"/>
                </a:solidFill>
                <a:latin typeface="Century Schoolbook" panose="02040604050505020304" pitchFamily="18" charset="0"/>
              </a:rPr>
              <a:t>The Racist-Branding, </a:t>
            </a:r>
          </a:p>
          <a:p>
            <a:pPr marL="0" indent="0" algn="ctr">
              <a:lnSpc>
                <a:spcPct val="150000"/>
              </a:lnSpc>
              <a:buNone/>
            </a:pPr>
            <a:r>
              <a:rPr lang="en-US" sz="5400" b="1" dirty="0">
                <a:solidFill>
                  <a:srgbClr val="1C2CDF"/>
                </a:solidFill>
                <a:latin typeface="Century Schoolbook" panose="02040604050505020304" pitchFamily="18" charset="0"/>
              </a:rPr>
              <a:t>On-Campus Posted Flyers</a:t>
            </a:r>
          </a:p>
        </p:txBody>
      </p:sp>
    </p:spTree>
    <p:extLst>
      <p:ext uri="{BB962C8B-B14F-4D97-AF65-F5344CB8AC3E}">
        <p14:creationId xmlns:p14="http://schemas.microsoft.com/office/powerpoint/2010/main" val="425733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97E783-3D4F-FBFB-3D16-19B677087A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727B7A-CA27-3CDE-65D2-2D3E8AA3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582D68-89CF-5988-C6D1-14CAAB3BC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C257F7C-D25C-FB90-8404-286E8950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9445634-6390-8218-EFAE-FDCB716A0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673C605-1F9F-1710-A79A-889274AA8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2EE43D-0BC9-19CD-08D1-B2134BAD767B}"/>
              </a:ext>
            </a:extLst>
          </p:cNvPr>
          <p:cNvSpPr>
            <a:spLocks noGrp="1"/>
          </p:cNvSpPr>
          <p:nvPr>
            <p:ph type="title"/>
          </p:nvPr>
        </p:nvSpPr>
        <p:spPr>
          <a:xfrm>
            <a:off x="1371599" y="294538"/>
            <a:ext cx="10118036" cy="1033669"/>
          </a:xfrm>
        </p:spPr>
        <p:txBody>
          <a:bodyPr>
            <a:normAutofit/>
          </a:bodyPr>
          <a:lstStyle/>
          <a:p>
            <a:r>
              <a:rPr lang="en-US" sz="3600" b="1" i="1" dirty="0">
                <a:solidFill>
                  <a:srgbClr val="FFFFFF"/>
                </a:solidFill>
                <a:latin typeface="Century Schoolbook" panose="02040604050505020304" pitchFamily="18" charset="0"/>
              </a:rPr>
              <a:t>Reges v. Cauce </a:t>
            </a:r>
            <a:r>
              <a:rPr lang="en-US" sz="3100" b="1" dirty="0">
                <a:solidFill>
                  <a:srgbClr val="FFFFFF"/>
                </a:solidFill>
                <a:latin typeface="Century Schoolbook" panose="02040604050505020304" pitchFamily="18" charset="0"/>
              </a:rPr>
              <a:t>(Oral Argument in 9th Circuit)</a:t>
            </a:r>
          </a:p>
        </p:txBody>
      </p:sp>
      <p:pic>
        <p:nvPicPr>
          <p:cNvPr id="5" name="Content Placeholder 4" descr="A screenshot of a video call&#10;&#10;AI-generated content may be incorrect.">
            <a:extLst>
              <a:ext uri="{FF2B5EF4-FFF2-40B4-BE49-F238E27FC236}">
                <a16:creationId xmlns:a16="http://schemas.microsoft.com/office/drawing/2014/main" id="{442ACA14-4FC0-D9A4-8895-5222295507CF}"/>
              </a:ext>
            </a:extLst>
          </p:cNvPr>
          <p:cNvPicPr>
            <a:picLocks noGrp="1" noChangeAspect="1"/>
          </p:cNvPicPr>
          <p:nvPr>
            <p:ph idx="1"/>
          </p:nvPr>
        </p:nvPicPr>
        <p:blipFill>
          <a:blip r:embed="rId2"/>
          <a:stretch>
            <a:fillRect/>
          </a:stretch>
        </p:blipFill>
        <p:spPr>
          <a:xfrm>
            <a:off x="1943100" y="1886016"/>
            <a:ext cx="8106363" cy="4677446"/>
          </a:xfrm>
        </p:spPr>
      </p:pic>
    </p:spTree>
    <p:extLst>
      <p:ext uri="{BB962C8B-B14F-4D97-AF65-F5344CB8AC3E}">
        <p14:creationId xmlns:p14="http://schemas.microsoft.com/office/powerpoint/2010/main" val="536299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BF5F6-233F-58E9-D809-77A7FECA04B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2E3895-1DD1-4C8F-CC1F-87D85E1B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2368071-827C-3A64-DC14-02A7A6997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1DB88F-AEFA-AC75-FAB4-FBC3B3B3B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CC9B9BC-285E-A812-691B-30F9BE68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CA1402-4E48-B2C3-C687-DD32AA599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B31348-A7B0-8CC5-07F6-EC88D9E8FDCA}"/>
              </a:ext>
            </a:extLst>
          </p:cNvPr>
          <p:cNvSpPr>
            <a:spLocks noGrp="1"/>
          </p:cNvSpPr>
          <p:nvPr>
            <p:ph type="title"/>
          </p:nvPr>
        </p:nvSpPr>
        <p:spPr>
          <a:xfrm>
            <a:off x="1371599" y="294538"/>
            <a:ext cx="10118036" cy="1033669"/>
          </a:xfrm>
        </p:spPr>
        <p:txBody>
          <a:bodyPr>
            <a:normAutofit/>
          </a:bodyPr>
          <a:lstStyle/>
          <a:p>
            <a:r>
              <a:rPr lang="en-US" sz="3600" b="1" dirty="0">
                <a:solidFill>
                  <a:srgbClr val="FFFFFF"/>
                </a:solidFill>
                <a:latin typeface="Century Schoolbook" panose="02040604050505020304" pitchFamily="18" charset="0"/>
              </a:rPr>
              <a:t>From “Courthouse News Service” Article</a:t>
            </a:r>
          </a:p>
        </p:txBody>
      </p:sp>
      <p:pic>
        <p:nvPicPr>
          <p:cNvPr id="9" name="Content Placeholder 8" descr="A text on a page&#10;&#10;AI-generated content may be incorrect.">
            <a:extLst>
              <a:ext uri="{FF2B5EF4-FFF2-40B4-BE49-F238E27FC236}">
                <a16:creationId xmlns:a16="http://schemas.microsoft.com/office/drawing/2014/main" id="{236DF7F4-6328-5D3B-8A90-15FF21F9951A}"/>
              </a:ext>
            </a:extLst>
          </p:cNvPr>
          <p:cNvPicPr>
            <a:picLocks noGrp="1" noChangeAspect="1"/>
          </p:cNvPicPr>
          <p:nvPr>
            <p:ph idx="1"/>
          </p:nvPr>
        </p:nvPicPr>
        <p:blipFill>
          <a:blip r:embed="rId2"/>
          <a:stretch>
            <a:fillRect/>
          </a:stretch>
        </p:blipFill>
        <p:spPr>
          <a:xfrm>
            <a:off x="1111250" y="1622745"/>
            <a:ext cx="9969500" cy="4733449"/>
          </a:xfrm>
        </p:spPr>
      </p:pic>
    </p:spTree>
    <p:extLst>
      <p:ext uri="{BB962C8B-B14F-4D97-AF65-F5344CB8AC3E}">
        <p14:creationId xmlns:p14="http://schemas.microsoft.com/office/powerpoint/2010/main" val="326989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CAAECB-6989-4216-E893-D2723F11BF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0332C-12B4-805E-F309-63E638F5F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FC4A951-C5C8-6E46-C2CD-87C944F45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7E06E5F-2141-180E-1F81-CFDAAD7A0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D07837-EA20-1E36-E6D8-2786D27FB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D13C5C0-5E8A-A5A8-7251-766F5E535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6A1320-52A6-3759-A281-6D97A8D1A40D}"/>
              </a:ext>
            </a:extLst>
          </p:cNvPr>
          <p:cNvSpPr>
            <a:spLocks noGrp="1"/>
          </p:cNvSpPr>
          <p:nvPr>
            <p:ph type="title"/>
          </p:nvPr>
        </p:nvSpPr>
        <p:spPr>
          <a:xfrm>
            <a:off x="1048215" y="294539"/>
            <a:ext cx="10336476" cy="1033669"/>
          </a:xfrm>
        </p:spPr>
        <p:txBody>
          <a:bodyPr>
            <a:normAutofit/>
          </a:bodyPr>
          <a:lstStyle/>
          <a:p>
            <a:r>
              <a:rPr lang="en-US" sz="3600" b="1" dirty="0">
                <a:solidFill>
                  <a:srgbClr val="FFFFFF"/>
                </a:solidFill>
                <a:latin typeface="Century Schoolbook" panose="02040604050505020304" pitchFamily="18" charset="0"/>
              </a:rPr>
              <a:t>From “Courthouse News Service” Article</a:t>
            </a:r>
          </a:p>
        </p:txBody>
      </p:sp>
      <p:pic>
        <p:nvPicPr>
          <p:cNvPr id="6" name="Content Placeholder 5" descr="A close-up of a paper&#10;&#10;AI-generated content may be incorrect.">
            <a:extLst>
              <a:ext uri="{FF2B5EF4-FFF2-40B4-BE49-F238E27FC236}">
                <a16:creationId xmlns:a16="http://schemas.microsoft.com/office/drawing/2014/main" id="{DC778839-7FEB-0916-B6AA-DAAF489493AE}"/>
              </a:ext>
            </a:extLst>
          </p:cNvPr>
          <p:cNvPicPr>
            <a:picLocks noGrp="1" noChangeAspect="1"/>
          </p:cNvPicPr>
          <p:nvPr>
            <p:ph idx="1"/>
          </p:nvPr>
        </p:nvPicPr>
        <p:blipFill>
          <a:blip r:embed="rId2"/>
          <a:stretch>
            <a:fillRect/>
          </a:stretch>
        </p:blipFill>
        <p:spPr>
          <a:xfrm>
            <a:off x="1561171" y="1825624"/>
            <a:ext cx="9077092" cy="4737837"/>
          </a:xfrm>
        </p:spPr>
      </p:pic>
    </p:spTree>
    <p:extLst>
      <p:ext uri="{BB962C8B-B14F-4D97-AF65-F5344CB8AC3E}">
        <p14:creationId xmlns:p14="http://schemas.microsoft.com/office/powerpoint/2010/main" val="743428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64D28-C337-EE62-BF1B-CDA7366CF3B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A7AD5-D1BB-B571-6B85-D0AAA70EC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E3E8B6-A84C-80B0-12B5-C20E50314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4955C26-825F-672A-E460-55D3D6F46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E1D3BFB-20F1-5E9F-1A2A-9CCCBC6AC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BDA55B-9D9B-4776-D52E-D2638887D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8F48B-5007-9230-4AAE-1F9AF672A053}"/>
              </a:ext>
            </a:extLst>
          </p:cNvPr>
          <p:cNvSpPr>
            <a:spLocks noGrp="1"/>
          </p:cNvSpPr>
          <p:nvPr>
            <p:ph type="title"/>
          </p:nvPr>
        </p:nvSpPr>
        <p:spPr>
          <a:xfrm>
            <a:off x="1048215" y="294539"/>
            <a:ext cx="10336476" cy="1033669"/>
          </a:xfrm>
        </p:spPr>
        <p:txBody>
          <a:bodyPr>
            <a:normAutofit/>
          </a:bodyPr>
          <a:lstStyle/>
          <a:p>
            <a:r>
              <a:rPr lang="en-US" sz="5400" b="1" i="1" dirty="0">
                <a:solidFill>
                  <a:srgbClr val="FFFFFF"/>
                </a:solidFill>
                <a:latin typeface="Century Schoolbook" panose="02040604050505020304" pitchFamily="18" charset="0"/>
              </a:rPr>
              <a:t>Reges v. Cauce</a:t>
            </a:r>
          </a:p>
        </p:txBody>
      </p:sp>
      <p:sp>
        <p:nvSpPr>
          <p:cNvPr id="4" name="Content Placeholder 3">
            <a:extLst>
              <a:ext uri="{FF2B5EF4-FFF2-40B4-BE49-F238E27FC236}">
                <a16:creationId xmlns:a16="http://schemas.microsoft.com/office/drawing/2014/main" id="{F1D61594-F5BE-9D23-72BB-09938D9DFB9F}"/>
              </a:ext>
            </a:extLst>
          </p:cNvPr>
          <p:cNvSpPr>
            <a:spLocks noGrp="1"/>
          </p:cNvSpPr>
          <p:nvPr>
            <p:ph idx="1"/>
          </p:nvPr>
        </p:nvSpPr>
        <p:spPr/>
        <p:txBody>
          <a:bodyPr>
            <a:normAutofit/>
          </a:bodyPr>
          <a:lstStyle/>
          <a:p>
            <a:pPr marL="0" indent="0">
              <a:lnSpc>
                <a:spcPct val="110000"/>
              </a:lnSpc>
              <a:buNone/>
            </a:pPr>
            <a:r>
              <a:rPr lang="en-US" sz="3200" dirty="0">
                <a:latin typeface="Century Schoolbook" panose="02040604050505020304" pitchFamily="18" charset="0"/>
              </a:rPr>
              <a:t>• </a:t>
            </a:r>
            <a:r>
              <a:rPr lang="en-US" sz="3200" b="1" dirty="0">
                <a:solidFill>
                  <a:srgbClr val="1C2CDF"/>
                </a:solidFill>
                <a:latin typeface="Century Schoolbook" panose="02040604050505020304" pitchFamily="18" charset="0"/>
              </a:rPr>
              <a:t>Current Status</a:t>
            </a:r>
            <a:r>
              <a:rPr lang="en-US" sz="3200" dirty="0">
                <a:latin typeface="Century Schoolbook" panose="02040604050505020304" pitchFamily="18" charset="0"/>
              </a:rPr>
              <a:t>: The U.S. Court of Appeals for the Ninth Circuit had </a:t>
            </a:r>
            <a:r>
              <a:rPr lang="en-US" sz="3200" b="1" u="sng" dirty="0">
                <a:latin typeface="Century Schoolbook" panose="02040604050505020304" pitchFamily="18" charset="0"/>
              </a:rPr>
              <a:t>not</a:t>
            </a:r>
            <a:r>
              <a:rPr lang="en-US" sz="3200" dirty="0">
                <a:latin typeface="Century Schoolbook" panose="02040604050505020304" pitchFamily="18" charset="0"/>
              </a:rPr>
              <a:t> issued a decision in the case as of September 4, 2025.</a:t>
            </a:r>
          </a:p>
          <a:p>
            <a:pPr marL="0" indent="0">
              <a:lnSpc>
                <a:spcPct val="110000"/>
              </a:lnSpc>
              <a:buNone/>
            </a:pPr>
            <a:endParaRPr lang="en-US" sz="3200" dirty="0">
              <a:latin typeface="Century Schoolbook" panose="02040604050505020304" pitchFamily="18" charset="0"/>
            </a:endParaRPr>
          </a:p>
          <a:p>
            <a:pPr marL="0" indent="0">
              <a:lnSpc>
                <a:spcPct val="110000"/>
              </a:lnSpc>
              <a:buNone/>
            </a:pPr>
            <a:r>
              <a:rPr lang="en-US" sz="3200" dirty="0">
                <a:latin typeface="Century Schoolbook" panose="02040604050505020304" pitchFamily="18" charset="0"/>
              </a:rPr>
              <a:t>• </a:t>
            </a:r>
            <a:r>
              <a:rPr lang="en-US" sz="3200" b="1" dirty="0">
                <a:solidFill>
                  <a:srgbClr val="1C2CDF"/>
                </a:solidFill>
                <a:latin typeface="Century Schoolbook" panose="02040604050505020304" pitchFamily="18" charset="0"/>
              </a:rPr>
              <a:t>Prediction</a:t>
            </a:r>
            <a:r>
              <a:rPr lang="en-US" sz="3200" dirty="0">
                <a:latin typeface="Century Schoolbook" panose="02040604050505020304" pitchFamily="18" charset="0"/>
              </a:rPr>
              <a:t>: The Ninth Circuit will reverse in favor of Reges by a 2-1 decision; UW will then ask for a rehearing </a:t>
            </a:r>
            <a:r>
              <a:rPr lang="en-US" sz="3200" dirty="0" err="1">
                <a:latin typeface="Century Schoolbook" panose="02040604050505020304" pitchFamily="18" charset="0"/>
              </a:rPr>
              <a:t>en</a:t>
            </a:r>
            <a:r>
              <a:rPr lang="en-US" sz="3200" dirty="0">
                <a:latin typeface="Century Schoolbook" panose="02040604050505020304" pitchFamily="18" charset="0"/>
              </a:rPr>
              <a:t> banc that will be granted.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7927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466722" y="586855"/>
            <a:ext cx="3201366" cy="3387497"/>
          </a:xfrm>
        </p:spPr>
        <p:txBody>
          <a:bodyPr anchor="b">
            <a:normAutofit/>
          </a:bodyPr>
          <a:lstStyle/>
          <a:p>
            <a:pPr algn="r"/>
            <a:r>
              <a:rPr lang="en-US" sz="4000" b="1" i="1">
                <a:solidFill>
                  <a:srgbClr val="FFFFFF"/>
                </a:solidFill>
                <a:latin typeface="Century Schoolbook" panose="02040604050505020304" pitchFamily="18" charset="0"/>
              </a:rPr>
              <a:t>Gruber v. Tennessee Tech. </a:t>
            </a:r>
            <a:r>
              <a:rPr lang="en-US" sz="4000" b="1">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4581727" y="649480"/>
            <a:ext cx="3025303" cy="5546047"/>
          </a:xfrm>
        </p:spPr>
        <p:txBody>
          <a:bodyPr anchor="t">
            <a:normAutofit lnSpcReduction="10000"/>
          </a:bodyPr>
          <a:lstStyle/>
          <a:p>
            <a:pPr marL="0" indent="0">
              <a:buNone/>
            </a:pPr>
            <a:r>
              <a:rPr lang="en-US" b="1" dirty="0">
                <a:solidFill>
                  <a:srgbClr val="1C2CDF"/>
                </a:solidFill>
                <a:latin typeface="Century Schoolbook" panose="02040604050505020304" pitchFamily="18" charset="0"/>
              </a:rPr>
              <a:t>Protagonist Professorial Plaintiffs</a:t>
            </a:r>
          </a:p>
          <a:p>
            <a:pPr marL="0" indent="0">
              <a:buNone/>
            </a:pPr>
            <a:endParaRPr lang="en-US" sz="2000" b="1" dirty="0">
              <a:latin typeface="Century Schoolbook" panose="02040604050505020304" pitchFamily="18" charset="0"/>
            </a:endParaRPr>
          </a:p>
          <a:p>
            <a:pPr marL="0" indent="0">
              <a:buNone/>
            </a:pPr>
            <a:endParaRPr lang="en-US" sz="2000" b="1" dirty="0">
              <a:latin typeface="Century Schoolbook" panose="02040604050505020304" pitchFamily="18" charset="0"/>
            </a:endParaRPr>
          </a:p>
          <a:p>
            <a:pPr marL="0" indent="0">
              <a:buNone/>
            </a:pPr>
            <a:endParaRPr lang="en-US" sz="2000" b="1" dirty="0">
              <a:latin typeface="Century Schoolbook" panose="02040604050505020304" pitchFamily="18" charset="0"/>
            </a:endParaRPr>
          </a:p>
          <a:p>
            <a:pPr marL="0" indent="0">
              <a:buNone/>
            </a:pPr>
            <a:r>
              <a:rPr lang="en-US" sz="2400" b="1" dirty="0">
                <a:solidFill>
                  <a:srgbClr val="1C2CDF"/>
                </a:solidFill>
                <a:latin typeface="Century Schoolbook" panose="02040604050505020304" pitchFamily="18" charset="0"/>
              </a:rPr>
              <a:t>Julia Gruber &amp; Andrew Smith</a:t>
            </a:r>
          </a:p>
          <a:p>
            <a:pPr marL="0" indent="0">
              <a:buNone/>
            </a:pPr>
            <a:endParaRPr lang="en-US" sz="2400" b="1" dirty="0">
              <a:solidFill>
                <a:srgbClr val="1C2CDF"/>
              </a:solidFill>
              <a:latin typeface="Century Schoolbook" panose="02040604050505020304" pitchFamily="18" charset="0"/>
            </a:endParaRPr>
          </a:p>
          <a:p>
            <a:pPr marL="0" indent="0">
              <a:buNone/>
            </a:pPr>
            <a:endParaRPr lang="en-US" sz="2400" b="1" dirty="0">
              <a:solidFill>
                <a:srgbClr val="1C2CDF"/>
              </a:solidFill>
              <a:latin typeface="Century Schoolbook" panose="02040604050505020304" pitchFamily="18" charset="0"/>
            </a:endParaRPr>
          </a:p>
          <a:p>
            <a:pPr marL="0" indent="0">
              <a:buNone/>
            </a:pPr>
            <a:r>
              <a:rPr lang="en-US" sz="2400" b="1" dirty="0">
                <a:latin typeface="Century Schoolbook" panose="02040604050505020304" pitchFamily="18" charset="0"/>
              </a:rPr>
              <a:t>Professors,</a:t>
            </a:r>
          </a:p>
          <a:p>
            <a:pPr marL="0" indent="0">
              <a:buNone/>
            </a:pPr>
            <a:r>
              <a:rPr lang="en-US" sz="2400" b="1" dirty="0">
                <a:latin typeface="Century Schoolbook" panose="02040604050505020304" pitchFamily="18" charset="0"/>
              </a:rPr>
              <a:t>Tennessee Technological University (TTU)</a:t>
            </a:r>
          </a:p>
        </p:txBody>
      </p:sp>
      <p:pic>
        <p:nvPicPr>
          <p:cNvPr id="5" name="Picture 4" descr="A person smiling at the camera&#10;&#10;Description automatically generated">
            <a:extLst>
              <a:ext uri="{FF2B5EF4-FFF2-40B4-BE49-F238E27FC236}">
                <a16:creationId xmlns:a16="http://schemas.microsoft.com/office/drawing/2014/main" id="{4289ECCF-8672-B62F-86CA-09C5E422E6CC}"/>
              </a:ext>
            </a:extLst>
          </p:cNvPr>
          <p:cNvPicPr>
            <a:picLocks noChangeAspect="1"/>
          </p:cNvPicPr>
          <p:nvPr/>
        </p:nvPicPr>
        <p:blipFill>
          <a:blip r:embed="rId2"/>
          <a:stretch>
            <a:fillRect/>
          </a:stretch>
        </p:blipFill>
        <p:spPr>
          <a:xfrm>
            <a:off x="7328079" y="1519707"/>
            <a:ext cx="4397199" cy="3193961"/>
          </a:xfrm>
          <a:prstGeom prst="rect">
            <a:avLst/>
          </a:prstGeom>
        </p:spPr>
      </p:pic>
    </p:spTree>
    <p:extLst>
      <p:ext uri="{BB962C8B-B14F-4D97-AF65-F5344CB8AC3E}">
        <p14:creationId xmlns:p14="http://schemas.microsoft.com/office/powerpoint/2010/main" val="3776218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371599" y="1622744"/>
            <a:ext cx="9724031" cy="4568505"/>
          </a:xfrm>
        </p:spPr>
        <p:txBody>
          <a:bodyPr anchor="t">
            <a:normAutofit/>
          </a:bodyPr>
          <a:lstStyle/>
          <a:p>
            <a:pPr marL="0" indent="0" algn="ctr">
              <a:lnSpc>
                <a:spcPct val="100000"/>
              </a:lnSpc>
              <a:buNone/>
            </a:pPr>
            <a:r>
              <a:rPr lang="en-US" sz="4000" b="1" dirty="0">
                <a:solidFill>
                  <a:srgbClr val="2A27DA"/>
                </a:solidFill>
                <a:latin typeface="Century Schoolbook" panose="02040604050505020304" pitchFamily="18" charset="0"/>
              </a:rPr>
              <a:t>Target of Plaintiffs’ Ire</a:t>
            </a:r>
          </a:p>
          <a:p>
            <a:pPr marL="0" indent="0" algn="ctr">
              <a:lnSpc>
                <a:spcPct val="100000"/>
              </a:lnSpc>
              <a:buNone/>
            </a:pPr>
            <a:r>
              <a:rPr lang="en-US" sz="3200" b="1" dirty="0">
                <a:latin typeface="Century Schoolbook" panose="02040604050505020304" pitchFamily="18" charset="0"/>
              </a:rPr>
              <a:t>Professor Andrew “AJ” </a:t>
            </a:r>
            <a:r>
              <a:rPr lang="en-US" sz="3200" b="1" dirty="0" err="1">
                <a:latin typeface="Century Schoolbook" panose="02040604050505020304" pitchFamily="18" charset="0"/>
              </a:rPr>
              <a:t>Donadio</a:t>
            </a:r>
            <a:endParaRPr lang="en-US" sz="3200" b="1" dirty="0">
              <a:latin typeface="Century Schoolbook" panose="02040604050505020304" pitchFamily="18" charset="0"/>
            </a:endParaRPr>
          </a:p>
        </p:txBody>
      </p:sp>
      <p:pic>
        <p:nvPicPr>
          <p:cNvPr id="9" name="Picture 8" descr="A person in a suit&#10;&#10;Description automatically generated">
            <a:extLst>
              <a:ext uri="{FF2B5EF4-FFF2-40B4-BE49-F238E27FC236}">
                <a16:creationId xmlns:a16="http://schemas.microsoft.com/office/drawing/2014/main" id="{89E27078-6812-A89C-E1F2-2A5CD40EFB83}"/>
              </a:ext>
            </a:extLst>
          </p:cNvPr>
          <p:cNvPicPr>
            <a:picLocks noChangeAspect="1"/>
          </p:cNvPicPr>
          <p:nvPr/>
        </p:nvPicPr>
        <p:blipFill>
          <a:blip r:embed="rId2"/>
          <a:stretch>
            <a:fillRect/>
          </a:stretch>
        </p:blipFill>
        <p:spPr>
          <a:xfrm>
            <a:off x="4438650" y="2971800"/>
            <a:ext cx="2876550" cy="3219450"/>
          </a:xfrm>
          <a:prstGeom prst="rect">
            <a:avLst/>
          </a:prstGeom>
          <a:ln w="19050">
            <a:solidFill>
              <a:schemeClr val="tx1"/>
            </a:solidFill>
          </a:ln>
        </p:spPr>
      </p:pic>
    </p:spTree>
    <p:extLst>
      <p:ext uri="{BB962C8B-B14F-4D97-AF65-F5344CB8AC3E}">
        <p14:creationId xmlns:p14="http://schemas.microsoft.com/office/powerpoint/2010/main" val="4032845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371599" y="1622745"/>
            <a:ext cx="9724031" cy="4378810"/>
          </a:xfrm>
        </p:spPr>
        <p:txBody>
          <a:bodyPr anchor="t">
            <a:normAutofit/>
          </a:bodyPr>
          <a:lstStyle/>
          <a:p>
            <a:pPr marL="0" indent="0" algn="ctr">
              <a:lnSpc>
                <a:spcPct val="100000"/>
              </a:lnSpc>
              <a:buNone/>
            </a:pPr>
            <a:r>
              <a:rPr lang="en-US" sz="3600" b="1" dirty="0">
                <a:solidFill>
                  <a:srgbClr val="2A27DA"/>
                </a:solidFill>
                <a:latin typeface="Century Schoolbook" panose="02040604050505020304" pitchFamily="18" charset="0"/>
              </a:rPr>
              <a:t>What Did Gruber &amp; Smith Do?</a:t>
            </a:r>
          </a:p>
          <a:p>
            <a:pPr marL="0" indent="0" algn="ctr">
              <a:lnSpc>
                <a:spcPct val="100000"/>
              </a:lnSpc>
              <a:spcBef>
                <a:spcPts val="0"/>
              </a:spcBef>
              <a:buNone/>
            </a:pPr>
            <a:endParaRPr lang="en-US" sz="1400" b="1" dirty="0">
              <a:solidFill>
                <a:srgbClr val="2A27DA"/>
              </a:solidFill>
              <a:latin typeface="Century Schoolbook" panose="02040604050505020304" pitchFamily="18" charset="0"/>
            </a:endParaRPr>
          </a:p>
          <a:p>
            <a:pPr marL="0" indent="0">
              <a:lnSpc>
                <a:spcPct val="100000"/>
              </a:lnSpc>
              <a:buNone/>
            </a:pPr>
            <a:r>
              <a:rPr lang="en-US" sz="3200" b="1" dirty="0">
                <a:latin typeface="Century Schoolbook" panose="02040604050505020304" pitchFamily="18" charset="0"/>
              </a:rPr>
              <a:t>• Distributed flyers on campus</a:t>
            </a:r>
          </a:p>
          <a:p>
            <a:pPr marL="0" indent="0">
              <a:lnSpc>
                <a:spcPct val="100000"/>
              </a:lnSpc>
              <a:buNone/>
            </a:pPr>
            <a:endParaRPr lang="en-US" sz="1400" b="1" dirty="0">
              <a:latin typeface="Century Schoolbook" panose="02040604050505020304" pitchFamily="18" charset="0"/>
            </a:endParaRPr>
          </a:p>
          <a:p>
            <a:pPr marL="0" indent="0">
              <a:lnSpc>
                <a:spcPct val="100000"/>
              </a:lnSpc>
              <a:buNone/>
            </a:pPr>
            <a:r>
              <a:rPr lang="en-US" sz="3200" b="1" dirty="0">
                <a:latin typeface="Century Schoolbook" panose="02040604050505020304" pitchFamily="18" charset="0"/>
              </a:rPr>
              <a:t>• Label </a:t>
            </a:r>
            <a:r>
              <a:rPr lang="en-US" sz="3200" b="1" dirty="0" err="1">
                <a:latin typeface="Century Schoolbook" panose="02040604050505020304" pitchFamily="18" charset="0"/>
              </a:rPr>
              <a:t>Donadio</a:t>
            </a:r>
            <a:r>
              <a:rPr lang="en-US" sz="3200" b="1" dirty="0">
                <a:latin typeface="Century Schoolbook" panose="02040604050505020304" pitchFamily="18" charset="0"/>
              </a:rPr>
              <a:t> a “racist college professor”</a:t>
            </a:r>
          </a:p>
          <a:p>
            <a:pPr marL="0" indent="0">
              <a:lnSpc>
                <a:spcPct val="100000"/>
              </a:lnSpc>
              <a:buNone/>
            </a:pPr>
            <a:endParaRPr lang="en-US" sz="1400" b="1" dirty="0">
              <a:latin typeface="Century Schoolbook" panose="02040604050505020304" pitchFamily="18" charset="0"/>
            </a:endParaRPr>
          </a:p>
          <a:p>
            <a:pPr marL="0" indent="0">
              <a:lnSpc>
                <a:spcPct val="100000"/>
              </a:lnSpc>
              <a:spcBef>
                <a:spcPts val="400"/>
              </a:spcBef>
              <a:buNone/>
            </a:pPr>
            <a:r>
              <a:rPr lang="en-US" sz="3200" b="1" dirty="0">
                <a:latin typeface="Century Schoolbook" panose="02040604050505020304" pitchFamily="18" charset="0"/>
              </a:rPr>
              <a:t>• Label Turning Point USA a “hate group”</a:t>
            </a:r>
          </a:p>
          <a:p>
            <a:pPr marL="0" indent="0">
              <a:lnSpc>
                <a:spcPct val="100000"/>
              </a:lnSpc>
              <a:spcBef>
                <a:spcPts val="400"/>
              </a:spcBef>
              <a:buNone/>
            </a:pPr>
            <a:r>
              <a:rPr lang="en-US" sz="3200" b="1" dirty="0">
                <a:latin typeface="Century Schoolbook" panose="02040604050505020304" pitchFamily="18" charset="0"/>
              </a:rPr>
              <a:t>   for “racist students” (</a:t>
            </a:r>
            <a:r>
              <a:rPr lang="en-US" sz="3200" b="1" dirty="0" err="1">
                <a:latin typeface="Century Schoolbook" panose="02040604050505020304" pitchFamily="18" charset="0"/>
              </a:rPr>
              <a:t>Donadio</a:t>
            </a:r>
            <a:r>
              <a:rPr lang="en-US" sz="3200" b="1" dirty="0">
                <a:latin typeface="Century Schoolbook" panose="02040604050505020304" pitchFamily="18" charset="0"/>
              </a:rPr>
              <a:t> is advisor)</a:t>
            </a:r>
          </a:p>
        </p:txBody>
      </p:sp>
    </p:spTree>
    <p:extLst>
      <p:ext uri="{BB962C8B-B14F-4D97-AF65-F5344CB8AC3E}">
        <p14:creationId xmlns:p14="http://schemas.microsoft.com/office/powerpoint/2010/main" val="3374952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660040" y="1143000"/>
            <a:ext cx="3061953" cy="4696012"/>
          </a:xfrm>
        </p:spPr>
        <p:txBody>
          <a:bodyPr vert="horz" lIns="91440" tIns="45720" rIns="91440" bIns="45720" rtlCol="0" anchor="ctr">
            <a:normAutofit/>
          </a:bodyPr>
          <a:lstStyle/>
          <a:p>
            <a:pPr>
              <a:spcBef>
                <a:spcPts val="600"/>
              </a:spcBef>
            </a:pPr>
            <a:r>
              <a:rPr lang="en-US" sz="4000" b="1" i="1" kern="1200" dirty="0">
                <a:solidFill>
                  <a:srgbClr val="FFFFFF"/>
                </a:solidFill>
                <a:latin typeface="Century Schoolbook" panose="02040604050505020304" pitchFamily="18" charset="0"/>
              </a:rPr>
              <a:t>Gruber v. Tennessee Tech. </a:t>
            </a:r>
            <a:br>
              <a:rPr lang="en-US" sz="4000" b="1" i="1" kern="1200" dirty="0">
                <a:solidFill>
                  <a:srgbClr val="FFFFFF"/>
                </a:solidFill>
                <a:latin typeface="Century Schoolbook" panose="02040604050505020304" pitchFamily="18" charset="0"/>
              </a:rPr>
            </a:br>
            <a:r>
              <a:rPr lang="en-US" sz="3200" kern="1200" dirty="0">
                <a:solidFill>
                  <a:srgbClr val="FFFFFF"/>
                </a:solidFill>
                <a:latin typeface="Century Schoolbook" panose="02040604050505020304" pitchFamily="18" charset="0"/>
              </a:rPr>
              <a:t>(6th Cir. 2024)</a:t>
            </a:r>
          </a:p>
        </p:txBody>
      </p:sp>
      <p:pic>
        <p:nvPicPr>
          <p:cNvPr id="5" name="Content Placeholder 4" descr="A poster of a person with a sword&#10;&#10;Description automatically generated">
            <a:extLst>
              <a:ext uri="{FF2B5EF4-FFF2-40B4-BE49-F238E27FC236}">
                <a16:creationId xmlns:a16="http://schemas.microsoft.com/office/drawing/2014/main" id="{658BBC95-79DB-9B05-B110-40B03E469482}"/>
              </a:ext>
            </a:extLst>
          </p:cNvPr>
          <p:cNvPicPr>
            <a:picLocks noGrp="1" noChangeAspect="1"/>
          </p:cNvPicPr>
          <p:nvPr>
            <p:ph idx="1"/>
          </p:nvPr>
        </p:nvPicPr>
        <p:blipFill>
          <a:blip r:embed="rId2"/>
          <a:stretch>
            <a:fillRect/>
          </a:stretch>
        </p:blipFill>
        <p:spPr>
          <a:xfrm>
            <a:off x="5893958" y="467208"/>
            <a:ext cx="4442688" cy="5923584"/>
          </a:xfrm>
          <a:prstGeom prst="rect">
            <a:avLst/>
          </a:prstGeom>
          <a:ln w="19050">
            <a:solidFill>
              <a:schemeClr val="tx1"/>
            </a:solidFill>
          </a:ln>
        </p:spPr>
      </p:pic>
    </p:spTree>
    <p:extLst>
      <p:ext uri="{BB962C8B-B14F-4D97-AF65-F5344CB8AC3E}">
        <p14:creationId xmlns:p14="http://schemas.microsoft.com/office/powerpoint/2010/main" val="3620977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009651" y="1622744"/>
            <a:ext cx="10085980" cy="4644705"/>
          </a:xfrm>
        </p:spPr>
        <p:txBody>
          <a:bodyPr anchor="t">
            <a:normAutofit/>
          </a:bodyPr>
          <a:lstStyle/>
          <a:p>
            <a:pPr marL="0" indent="0">
              <a:lnSpc>
                <a:spcPct val="110000"/>
              </a:lnSpc>
              <a:buNone/>
            </a:pPr>
            <a:r>
              <a:rPr lang="en-US" sz="3600" b="1" dirty="0">
                <a:solidFill>
                  <a:srgbClr val="000000"/>
                </a:solidFill>
                <a:effectLst/>
                <a:latin typeface="Century Schoolbook" panose="02040604050505020304" pitchFamily="18" charset="0"/>
                <a:ea typeface="Arial" panose="020B0604020202020204" pitchFamily="34" charset="0"/>
              </a:rPr>
              <a:t>“This racist college professor thought it would be a great idea to help start a Tennessee Tech chapter for this national hate group, where racist students can unite to harass, threaten, intimidate, and terrorize persons of color, feminists, liberals, and the like, </a:t>
            </a: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3197022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009650" y="1891970"/>
            <a:ext cx="10325099" cy="4375479"/>
          </a:xfrm>
        </p:spPr>
        <p:txBody>
          <a:bodyPr anchor="t">
            <a:normAutofit/>
          </a:bodyPr>
          <a:lstStyle/>
          <a:p>
            <a:pPr marL="0" indent="0">
              <a:lnSpc>
                <a:spcPct val="110000"/>
              </a:lnSpc>
              <a:buNone/>
            </a:pPr>
            <a:r>
              <a:rPr lang="en-US" sz="3600" b="1" dirty="0">
                <a:solidFill>
                  <a:srgbClr val="000000"/>
                </a:solidFill>
                <a:effectLst/>
                <a:latin typeface="Century Schoolbook" panose="02040604050505020304" pitchFamily="18" charset="0"/>
                <a:ea typeface="Arial" panose="020B0604020202020204" pitchFamily="34" charset="0"/>
              </a:rPr>
              <a:t>especially their teachers.  Their organization created a national </a:t>
            </a:r>
            <a:r>
              <a:rPr lang="en-US" sz="3600" b="1" dirty="0">
                <a:solidFill>
                  <a:srgbClr val="000000"/>
                </a:solidFill>
                <a:latin typeface="Century Schoolbook" panose="02040604050505020304" pitchFamily="18" charset="0"/>
                <a:ea typeface="Arial" panose="020B0604020202020204" pitchFamily="34" charset="0"/>
              </a:rPr>
              <a:t>‘</a:t>
            </a:r>
            <a:r>
              <a:rPr lang="en-US" sz="3600" b="1" dirty="0">
                <a:solidFill>
                  <a:srgbClr val="000000"/>
                </a:solidFill>
                <a:effectLst/>
                <a:latin typeface="Century Schoolbook" panose="02040604050505020304" pitchFamily="18" charset="0"/>
                <a:ea typeface="Arial" panose="020B0604020202020204" pitchFamily="34" charset="0"/>
              </a:rPr>
              <a:t>Professor Watchlist’ to harass and intimidate progressive educators, including many women, African-American, and Muslim professors.”</a:t>
            </a:r>
            <a:endParaRPr lang="en-US" sz="3600" b="1" dirty="0">
              <a:effectLst/>
              <a:latin typeface="Century Schoolbook" panose="02040604050505020304" pitchFamily="18" charset="0"/>
              <a:ea typeface="Times New Roman" panose="02020603050405020304" pitchFamily="18" charset="0"/>
            </a:endParaRPr>
          </a:p>
          <a:p>
            <a:pPr marL="0" indent="0">
              <a:lnSpc>
                <a:spcPct val="100000"/>
              </a:lnSpc>
              <a:buNone/>
            </a:pPr>
            <a:endParaRPr lang="en-US" b="1" dirty="0">
              <a:latin typeface="Century Schoolbook" panose="02040604050505020304" pitchFamily="18" charset="0"/>
            </a:endParaRPr>
          </a:p>
        </p:txBody>
      </p:sp>
    </p:spTree>
    <p:extLst>
      <p:ext uri="{BB962C8B-B14F-4D97-AF65-F5344CB8AC3E}">
        <p14:creationId xmlns:p14="http://schemas.microsoft.com/office/powerpoint/2010/main" val="216872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A0A942-7509-AF4A-712E-2E9B4854A70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743BD-96D5-1C58-AC1F-6DD6CC58B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853F980-3225-2CDD-7D0E-632286D8C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FED4B15-8731-FC98-AACB-63F4962B4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7726638-CDA3-D9A1-8159-68F5768EB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F42DCF-F6E0-8AD0-CFC6-D996D4363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0CF870-7C88-DA5E-BE6C-F8F87CF014E1}"/>
              </a:ext>
            </a:extLst>
          </p:cNvPr>
          <p:cNvSpPr>
            <a:spLocks noGrp="1"/>
          </p:cNvSpPr>
          <p:nvPr>
            <p:ph type="title"/>
          </p:nvPr>
        </p:nvSpPr>
        <p:spPr>
          <a:xfrm>
            <a:off x="914400" y="294538"/>
            <a:ext cx="10818250" cy="1033669"/>
          </a:xfrm>
        </p:spPr>
        <p:txBody>
          <a:bodyPr>
            <a:normAutofit fontScale="90000"/>
          </a:bodyPr>
          <a:lstStyle/>
          <a:p>
            <a:r>
              <a:rPr lang="en-US" sz="4900" b="1" i="1" dirty="0">
                <a:solidFill>
                  <a:srgbClr val="FFFFFF"/>
                </a:solidFill>
                <a:latin typeface="Century Schoolbook" panose="02040604050505020304" pitchFamily="18" charset="0"/>
              </a:rPr>
              <a:t>Gruber v. Tennessee Tech. </a:t>
            </a:r>
            <a:r>
              <a:rPr lang="en-US" sz="3600" b="1" dirty="0">
                <a:solidFill>
                  <a:srgbClr val="FFFFFF"/>
                </a:solidFill>
                <a:latin typeface="Century Schoolbook" panose="02040604050505020304" pitchFamily="18" charset="0"/>
              </a:rPr>
              <a:t>(6th Cir. 2024)</a:t>
            </a:r>
          </a:p>
        </p:txBody>
      </p:sp>
      <p:sp>
        <p:nvSpPr>
          <p:cNvPr id="3" name="Content Placeholder 2">
            <a:extLst>
              <a:ext uri="{FF2B5EF4-FFF2-40B4-BE49-F238E27FC236}">
                <a16:creationId xmlns:a16="http://schemas.microsoft.com/office/drawing/2014/main" id="{F4215383-0E0C-55C3-B72A-07F302B93EB1}"/>
              </a:ext>
            </a:extLst>
          </p:cNvPr>
          <p:cNvSpPr>
            <a:spLocks noGrp="1"/>
          </p:cNvSpPr>
          <p:nvPr>
            <p:ph idx="1"/>
          </p:nvPr>
        </p:nvSpPr>
        <p:spPr>
          <a:xfrm>
            <a:off x="1009650" y="1777291"/>
            <a:ext cx="10085980" cy="4644705"/>
          </a:xfrm>
        </p:spPr>
        <p:txBody>
          <a:bodyPr anchor="t">
            <a:normAutofit lnSpcReduction="10000"/>
          </a:bodyPr>
          <a:lstStyle/>
          <a:p>
            <a:pPr marL="0" indent="0">
              <a:lnSpc>
                <a:spcPct val="110000"/>
              </a:lnSpc>
              <a:buNone/>
            </a:pPr>
            <a:r>
              <a:rPr lang="en-US" sz="3600" b="1" dirty="0">
                <a:solidFill>
                  <a:srgbClr val="000000"/>
                </a:solidFill>
                <a:effectLst/>
                <a:latin typeface="Century Schoolbook" panose="02040604050505020304" pitchFamily="18" charset="0"/>
                <a:ea typeface="Arial" panose="020B0604020202020204" pitchFamily="34" charset="0"/>
              </a:rPr>
              <a:t>“This racist college professor thought it would be a great idea to help start a Tennessee Tech chapter for this national hate group, where racist students can unite to harass, threaten, intimidate, and terrorize persons of color, feminists, liberals, and the like, especially their teachers.” </a:t>
            </a: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1466998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1009650" y="1622746"/>
            <a:ext cx="10479985" cy="4797104"/>
          </a:xfrm>
        </p:spPr>
        <p:txBody>
          <a:bodyPr anchor="t">
            <a:normAutofit fontScale="85000" lnSpcReduction="20000"/>
          </a:bodyPr>
          <a:lstStyle/>
          <a:p>
            <a:pPr marL="0" indent="0" algn="ctr">
              <a:lnSpc>
                <a:spcPct val="150000"/>
              </a:lnSpc>
              <a:buNone/>
            </a:pPr>
            <a:r>
              <a:rPr lang="en-US" sz="4200" b="1" dirty="0">
                <a:solidFill>
                  <a:srgbClr val="2A27DA"/>
                </a:solidFill>
                <a:latin typeface="Century Schoolbook" panose="02040604050505020304" pitchFamily="18" charset="0"/>
              </a:rPr>
              <a:t>Gruber &amp; Smith Are Disciplined </a:t>
            </a:r>
          </a:p>
          <a:p>
            <a:pPr marL="0" indent="0">
              <a:lnSpc>
                <a:spcPct val="120000"/>
              </a:lnSpc>
              <a:spcBef>
                <a:spcPts val="0"/>
              </a:spcBef>
              <a:buNone/>
            </a:pPr>
            <a:endParaRPr lang="en-US" sz="1900" b="1" dirty="0">
              <a:latin typeface="Century Schoolbook" panose="02040604050505020304" pitchFamily="18" charset="0"/>
            </a:endParaRPr>
          </a:p>
          <a:p>
            <a:pPr marL="0" indent="0">
              <a:lnSpc>
                <a:spcPct val="150000"/>
              </a:lnSpc>
              <a:buNone/>
            </a:pPr>
            <a:r>
              <a:rPr lang="en-US" sz="3800" b="1" dirty="0">
                <a:latin typeface="Century Schoolbook" panose="02040604050505020304" pitchFamily="18" charset="0"/>
              </a:rPr>
              <a:t>Violated policy re: “conduct[</a:t>
            </a:r>
            <a:r>
              <a:rPr lang="en-US" sz="3800" b="1" dirty="0" err="1">
                <a:latin typeface="Century Schoolbook" panose="02040604050505020304" pitchFamily="18" charset="0"/>
              </a:rPr>
              <a:t>ing</a:t>
            </a:r>
            <a:r>
              <a:rPr lang="en-US" sz="3800" b="1" dirty="0">
                <a:latin typeface="Century Schoolbook" panose="02040604050505020304" pitchFamily="18" charset="0"/>
              </a:rPr>
              <a:t>] themselves fairly, honestly, in good faith, and in accordance with the highest ethical and professional standards” and having “respect for all faculty, staff, students and the general public.”</a:t>
            </a:r>
          </a:p>
          <a:p>
            <a:pPr marL="0" indent="0">
              <a:lnSpc>
                <a:spcPct val="100000"/>
              </a:lnSpc>
              <a:buNone/>
            </a:pPr>
            <a:r>
              <a:rPr lang="en-US" b="1" dirty="0">
                <a:latin typeface="Century Schoolbook" panose="02040604050505020304" pitchFamily="18" charset="0"/>
              </a:rPr>
              <a:t>  </a:t>
            </a:r>
          </a:p>
        </p:txBody>
      </p:sp>
    </p:spTree>
    <p:extLst>
      <p:ext uri="{BB962C8B-B14F-4D97-AF65-F5344CB8AC3E}">
        <p14:creationId xmlns:p14="http://schemas.microsoft.com/office/powerpoint/2010/main" val="929998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885279"/>
            <a:ext cx="10841935" cy="4678183"/>
          </a:xfrm>
        </p:spPr>
        <p:txBody>
          <a:bodyPr anchor="t">
            <a:normAutofit/>
          </a:bodyPr>
          <a:lstStyle/>
          <a:p>
            <a:pPr marL="0" indent="0" algn="ctr">
              <a:lnSpc>
                <a:spcPct val="100000"/>
              </a:lnSpc>
              <a:buNone/>
            </a:pPr>
            <a:r>
              <a:rPr lang="en-US" sz="4400" b="1" dirty="0">
                <a:solidFill>
                  <a:srgbClr val="2A27DA"/>
                </a:solidFill>
                <a:latin typeface="Century Schoolbook" panose="02040604050505020304" pitchFamily="18" charset="0"/>
              </a:rPr>
              <a:t>Punishment/Discipline</a:t>
            </a:r>
          </a:p>
          <a:p>
            <a:pPr marL="0" indent="0">
              <a:lnSpc>
                <a:spcPct val="150000"/>
              </a:lnSpc>
              <a:buNone/>
            </a:pPr>
            <a:r>
              <a:rPr lang="en-US" b="1" dirty="0">
                <a:latin typeface="Century Schoolbook" panose="02040604050505020304" pitchFamily="18" charset="0"/>
              </a:rPr>
              <a:t>• cannot advise student organizations</a:t>
            </a:r>
          </a:p>
          <a:p>
            <a:pPr marL="0" indent="0">
              <a:lnSpc>
                <a:spcPct val="150000"/>
              </a:lnSpc>
              <a:buNone/>
            </a:pPr>
            <a:r>
              <a:rPr lang="en-US" b="1" dirty="0">
                <a:latin typeface="Century Schoolbook" panose="02040604050505020304" pitchFamily="18" charset="0"/>
              </a:rPr>
              <a:t>• cannot participate in study abroad activities</a:t>
            </a:r>
          </a:p>
          <a:p>
            <a:pPr marL="0" indent="0">
              <a:lnSpc>
                <a:spcPct val="150000"/>
              </a:lnSpc>
              <a:buNone/>
            </a:pPr>
            <a:r>
              <a:rPr lang="en-US" b="1" dirty="0">
                <a:latin typeface="Century Schoolbook" panose="02040604050505020304" pitchFamily="18" charset="0"/>
              </a:rPr>
              <a:t>• ineligible for non-instructional faculty assignments</a:t>
            </a:r>
          </a:p>
          <a:p>
            <a:pPr marL="0" indent="0">
              <a:lnSpc>
                <a:spcPct val="150000"/>
              </a:lnSpc>
              <a:buNone/>
            </a:pPr>
            <a:r>
              <a:rPr lang="en-US" b="1" dirty="0">
                <a:latin typeface="Century Schoolbook" panose="02040604050505020304" pitchFamily="18" charset="0"/>
              </a:rPr>
              <a:t>• ineligible for salary increases for a year </a:t>
            </a:r>
          </a:p>
          <a:p>
            <a:pPr marL="0" indent="0">
              <a:lnSpc>
                <a:spcPct val="150000"/>
              </a:lnSpc>
              <a:buNone/>
            </a:pPr>
            <a:r>
              <a:rPr lang="en-US" sz="2400" b="1" dirty="0">
                <a:latin typeface="Century Schoolbook" panose="02040604050505020304" pitchFamily="18" charset="0"/>
              </a:rPr>
              <a:t>  </a:t>
            </a:r>
          </a:p>
        </p:txBody>
      </p:sp>
    </p:spTree>
    <p:extLst>
      <p:ext uri="{BB962C8B-B14F-4D97-AF65-F5344CB8AC3E}">
        <p14:creationId xmlns:p14="http://schemas.microsoft.com/office/powerpoint/2010/main" val="191838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885279"/>
            <a:ext cx="10841935" cy="4678183"/>
          </a:xfrm>
        </p:spPr>
        <p:txBody>
          <a:bodyPr anchor="t">
            <a:normAutofit/>
          </a:bodyPr>
          <a:lstStyle/>
          <a:p>
            <a:pPr marL="0" indent="0" algn="ctr">
              <a:lnSpc>
                <a:spcPct val="100000"/>
              </a:lnSpc>
              <a:buNone/>
            </a:pPr>
            <a:r>
              <a:rPr lang="en-US" sz="4400" b="1" dirty="0">
                <a:solidFill>
                  <a:srgbClr val="2A27DA"/>
                </a:solidFill>
                <a:latin typeface="Century Schoolbook" panose="02040604050505020304" pitchFamily="18" charset="0"/>
              </a:rPr>
              <a:t>Gruber &amp; Smith File Lawsuit</a:t>
            </a:r>
          </a:p>
          <a:p>
            <a:pPr marL="0" indent="0">
              <a:lnSpc>
                <a:spcPct val="100000"/>
              </a:lnSpc>
              <a:buNone/>
            </a:pPr>
            <a:endParaRPr lang="en-US" sz="1400" b="1" dirty="0">
              <a:solidFill>
                <a:srgbClr val="2A27DA"/>
              </a:solidFill>
              <a:latin typeface="Century Schoolbook" panose="02040604050505020304" pitchFamily="18" charset="0"/>
            </a:endParaRPr>
          </a:p>
          <a:p>
            <a:pPr marL="0" indent="0" algn="ctr">
              <a:lnSpc>
                <a:spcPct val="100000"/>
              </a:lnSpc>
              <a:buNone/>
            </a:pPr>
            <a:r>
              <a:rPr lang="en-US" sz="3600" b="1" dirty="0">
                <a:solidFill>
                  <a:srgbClr val="009900"/>
                </a:solidFill>
                <a:latin typeface="Century Schoolbook" panose="02040604050505020304" pitchFamily="18" charset="0"/>
              </a:rPr>
              <a:t>First Amendment Retaliation Claim</a:t>
            </a:r>
          </a:p>
          <a:p>
            <a:pPr marL="0" indent="0" algn="ctr">
              <a:lnSpc>
                <a:spcPct val="100000"/>
              </a:lnSpc>
              <a:buNone/>
            </a:pPr>
            <a:endParaRPr lang="en-US" sz="1600" b="1" dirty="0">
              <a:solidFill>
                <a:srgbClr val="009900"/>
              </a:solidFill>
              <a:latin typeface="Century Schoolbook" panose="02040604050505020304" pitchFamily="18" charset="0"/>
            </a:endParaRPr>
          </a:p>
          <a:p>
            <a:pPr marL="0" indent="0">
              <a:lnSpc>
                <a:spcPct val="100000"/>
              </a:lnSpc>
              <a:buNone/>
            </a:pPr>
            <a:r>
              <a:rPr lang="en-US" b="1" dirty="0">
                <a:latin typeface="Century Schoolbook" panose="02040604050505020304" pitchFamily="18" charset="0"/>
              </a:rPr>
              <a:t>1) Engaged in protected speech</a:t>
            </a:r>
          </a:p>
          <a:p>
            <a:pPr marL="0" indent="0">
              <a:lnSpc>
                <a:spcPct val="100000"/>
              </a:lnSpc>
              <a:buNone/>
            </a:pPr>
            <a:r>
              <a:rPr lang="en-US" b="1" dirty="0">
                <a:latin typeface="Century Schoolbook" panose="02040604050505020304" pitchFamily="18" charset="0"/>
              </a:rPr>
              <a:t>2) Suffered adverse employment action</a:t>
            </a:r>
          </a:p>
          <a:p>
            <a:pPr marL="0" indent="0">
              <a:lnSpc>
                <a:spcPct val="100000"/>
              </a:lnSpc>
              <a:buNone/>
            </a:pPr>
            <a:r>
              <a:rPr lang="en-US" b="1" dirty="0">
                <a:latin typeface="Century Schoolbook" panose="02040604050505020304" pitchFamily="18" charset="0"/>
              </a:rPr>
              <a:t>3) Protected speech was a substantial or motivating</a:t>
            </a:r>
          </a:p>
          <a:p>
            <a:pPr marL="0" indent="0">
              <a:lnSpc>
                <a:spcPct val="100000"/>
              </a:lnSpc>
              <a:spcBef>
                <a:spcPts val="0"/>
              </a:spcBef>
              <a:buNone/>
            </a:pPr>
            <a:r>
              <a:rPr lang="en-US" b="1" dirty="0">
                <a:latin typeface="Century Schoolbook" panose="02040604050505020304" pitchFamily="18" charset="0"/>
              </a:rPr>
              <a:t>    factor for the adverse employment action</a:t>
            </a:r>
          </a:p>
        </p:txBody>
      </p:sp>
    </p:spTree>
    <p:extLst>
      <p:ext uri="{BB962C8B-B14F-4D97-AF65-F5344CB8AC3E}">
        <p14:creationId xmlns:p14="http://schemas.microsoft.com/office/powerpoint/2010/main" val="1478048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7C167E-BB5E-D549-6847-99F04F5EB8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319D7D-922F-6BEF-FCA1-FF9939A20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70802D0-2A1B-37FA-B8BB-B5B1BA01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4E115-871F-3980-953E-A09A895FD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7B7BC09-310B-783B-44D9-E77184763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E8383B-C15F-6321-715E-92232BB08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2380B9-45FE-262E-E723-37E8A48313C3}"/>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66CFEB47-B8D3-B21D-8C5C-F4264FA87847}"/>
              </a:ext>
            </a:extLst>
          </p:cNvPr>
          <p:cNvSpPr>
            <a:spLocks noGrp="1"/>
          </p:cNvSpPr>
          <p:nvPr>
            <p:ph idx="1"/>
          </p:nvPr>
        </p:nvSpPr>
        <p:spPr>
          <a:xfrm>
            <a:off x="647700" y="1740311"/>
            <a:ext cx="10984667" cy="4465617"/>
          </a:xfrm>
        </p:spPr>
        <p:txBody>
          <a:bodyPr anchor="ctr">
            <a:normAutofit/>
          </a:bodyPr>
          <a:lstStyle/>
          <a:p>
            <a:pPr marL="0" indent="0" algn="ctr">
              <a:lnSpc>
                <a:spcPct val="100000"/>
              </a:lnSpc>
              <a:spcBef>
                <a:spcPts val="0"/>
              </a:spcBef>
              <a:buNone/>
            </a:pPr>
            <a:endParaRPr lang="en-US" sz="5400" b="1" dirty="0">
              <a:solidFill>
                <a:srgbClr val="2A27DA"/>
              </a:solidFill>
              <a:latin typeface="Century Schoolbook" panose="02040604050505020304" pitchFamily="18" charset="0"/>
            </a:endParaRPr>
          </a:p>
          <a:p>
            <a:pPr marL="0" indent="0" algn="ctr">
              <a:lnSpc>
                <a:spcPct val="100000"/>
              </a:lnSpc>
              <a:spcBef>
                <a:spcPts val="0"/>
              </a:spcBef>
              <a:buNone/>
            </a:pPr>
            <a:r>
              <a:rPr lang="en-US" sz="5400" b="1" dirty="0">
                <a:solidFill>
                  <a:srgbClr val="2A27DA"/>
                </a:solidFill>
                <a:latin typeface="Century Schoolbook" panose="02040604050505020304" pitchFamily="18" charset="0"/>
              </a:rPr>
              <a:t>Do Smith &amp; Gruber </a:t>
            </a:r>
          </a:p>
          <a:p>
            <a:pPr marL="0" indent="0" algn="ctr">
              <a:lnSpc>
                <a:spcPct val="100000"/>
              </a:lnSpc>
              <a:spcBef>
                <a:spcPts val="0"/>
              </a:spcBef>
              <a:buNone/>
            </a:pPr>
            <a:r>
              <a:rPr lang="en-US" sz="5400" b="1" dirty="0">
                <a:solidFill>
                  <a:srgbClr val="2A27DA"/>
                </a:solidFill>
                <a:latin typeface="Century Schoolbook" panose="02040604050505020304" pitchFamily="18" charset="0"/>
              </a:rPr>
              <a:t>Prevail Against TTUs</a:t>
            </a:r>
          </a:p>
          <a:p>
            <a:pPr marL="0" indent="0" algn="ctr">
              <a:lnSpc>
                <a:spcPct val="100000"/>
              </a:lnSpc>
              <a:spcBef>
                <a:spcPts val="0"/>
              </a:spcBef>
              <a:buNone/>
            </a:pPr>
            <a:r>
              <a:rPr lang="en-US" sz="5400" b="1" dirty="0">
                <a:solidFill>
                  <a:srgbClr val="2A27DA"/>
                </a:solidFill>
                <a:latin typeface="Century Schoolbook" panose="02040604050505020304" pitchFamily="18" charset="0"/>
              </a:rPr>
              <a:t>Motion for SJ?</a:t>
            </a:r>
          </a:p>
          <a:p>
            <a:pPr marL="0" indent="0" algn="ctr">
              <a:lnSpc>
                <a:spcPct val="100000"/>
              </a:lnSpc>
              <a:spcBef>
                <a:spcPts val="0"/>
              </a:spcBef>
              <a:buNone/>
            </a:pPr>
            <a:endParaRPr lang="en-US" sz="44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6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301375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51C98-7447-CD23-8EF8-CA3CDE8F95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377023-4DFB-7316-12A6-930B478F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A4BCA-5BE8-E4A8-3A5E-D906A832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69E01F5-C577-ED22-CE76-B3C2A1C5C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3ED46A7-9A57-2396-814A-23B365196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AA21A6B-F828-FDC0-AF7C-6EB688CAC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F67A4-09DA-9F32-A68C-AF3C9177B767}"/>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4169DE02-0CC3-1F2A-8D05-BAA754BAD540}"/>
              </a:ext>
            </a:extLst>
          </p:cNvPr>
          <p:cNvSpPr>
            <a:spLocks noGrp="1"/>
          </p:cNvSpPr>
          <p:nvPr>
            <p:ph idx="1"/>
          </p:nvPr>
        </p:nvSpPr>
        <p:spPr>
          <a:xfrm>
            <a:off x="647700" y="1740311"/>
            <a:ext cx="10984667" cy="4465617"/>
          </a:xfrm>
        </p:spPr>
        <p:txBody>
          <a:bodyPr anchor="t">
            <a:normAutofit/>
          </a:bodyPr>
          <a:lstStyle/>
          <a:p>
            <a:pPr marL="0" indent="0" algn="ctr">
              <a:lnSpc>
                <a:spcPct val="100000"/>
              </a:lnSpc>
              <a:spcBef>
                <a:spcPts val="0"/>
              </a:spcBef>
              <a:buNone/>
            </a:pPr>
            <a:r>
              <a:rPr lang="en-US" sz="4800" b="1" dirty="0">
                <a:solidFill>
                  <a:srgbClr val="C00000"/>
                </a:solidFill>
                <a:latin typeface="Century Schoolbook" panose="02040604050505020304" pitchFamily="18" charset="0"/>
              </a:rPr>
              <a:t>No: Smith &amp; Gruber Lose</a:t>
            </a:r>
          </a:p>
          <a:p>
            <a:pPr marL="0" indent="0">
              <a:lnSpc>
                <a:spcPct val="100000"/>
              </a:lnSpc>
              <a:spcBef>
                <a:spcPts val="0"/>
              </a:spcBef>
              <a:buNone/>
            </a:pPr>
            <a:endParaRPr lang="en-US" sz="3200" b="1" dirty="0">
              <a:latin typeface="Century Schoolbook" panose="02040604050505020304" pitchFamily="18" charset="0"/>
            </a:endParaRPr>
          </a:p>
          <a:p>
            <a:pPr marL="0" indent="0">
              <a:lnSpc>
                <a:spcPct val="100000"/>
              </a:lnSpc>
              <a:spcBef>
                <a:spcPts val="0"/>
              </a:spcBef>
              <a:buNone/>
            </a:pPr>
            <a:r>
              <a:rPr lang="en-US" sz="3200" b="1" dirty="0">
                <a:latin typeface="Century Schoolbook" panose="02040604050505020304" pitchFamily="18" charset="0"/>
              </a:rPr>
              <a:t>• Flyer is about a matter of public concern . . . </a:t>
            </a:r>
            <a:r>
              <a:rPr lang="en-US" sz="3200" b="1" dirty="0">
                <a:solidFill>
                  <a:srgbClr val="C00000"/>
                </a:solidFill>
                <a:latin typeface="Century Schoolbook" panose="02040604050505020304" pitchFamily="18" charset="0"/>
              </a:rPr>
              <a:t>BUT</a:t>
            </a:r>
          </a:p>
          <a:p>
            <a:pPr marL="0" indent="0">
              <a:lnSpc>
                <a:spcPct val="100000"/>
              </a:lnSpc>
              <a:spcBef>
                <a:spcPts val="0"/>
              </a:spcBef>
              <a:buNone/>
            </a:pPr>
            <a:endParaRPr lang="en-US" sz="3200" b="1" dirty="0">
              <a:latin typeface="Century Schoolbook" panose="02040604050505020304" pitchFamily="18" charset="0"/>
            </a:endParaRPr>
          </a:p>
          <a:p>
            <a:pPr marL="0" indent="0">
              <a:lnSpc>
                <a:spcPct val="100000"/>
              </a:lnSpc>
              <a:spcBef>
                <a:spcPts val="0"/>
              </a:spcBef>
              <a:buNone/>
            </a:pPr>
            <a:r>
              <a:rPr lang="en-US" sz="3200" b="1" dirty="0">
                <a:latin typeface="Century Schoolbook" panose="02040604050505020304" pitchFamily="18" charset="0"/>
              </a:rPr>
              <a:t>• Balance of Interests tips in favor of Tenn. Tech.</a:t>
            </a:r>
          </a:p>
          <a:p>
            <a:pPr marL="0" indent="0">
              <a:lnSpc>
                <a:spcPct val="100000"/>
              </a:lnSpc>
              <a:spcBef>
                <a:spcPts val="0"/>
              </a:spcBef>
              <a:buNone/>
            </a:pPr>
            <a:r>
              <a:rPr lang="en-US" sz="3200" b="1" dirty="0">
                <a:latin typeface="Century Schoolbook" panose="02040604050505020304" pitchFamily="18" charset="0"/>
              </a:rPr>
              <a:t>   thus they . . . </a:t>
            </a:r>
          </a:p>
          <a:p>
            <a:pPr marL="0" indent="0">
              <a:lnSpc>
                <a:spcPct val="100000"/>
              </a:lnSpc>
              <a:spcBef>
                <a:spcPts val="0"/>
              </a:spcBef>
              <a:buNone/>
            </a:pPr>
            <a:endParaRPr lang="en-US" sz="3200" b="1" dirty="0">
              <a:latin typeface="Century Schoolbook" panose="02040604050505020304" pitchFamily="18" charset="0"/>
            </a:endParaRPr>
          </a:p>
          <a:p>
            <a:pPr marL="0" indent="0">
              <a:lnSpc>
                <a:spcPct val="100000"/>
              </a:lnSpc>
              <a:spcBef>
                <a:spcPts val="0"/>
              </a:spcBef>
              <a:buNone/>
            </a:pPr>
            <a:r>
              <a:rPr lang="en-US" sz="3200" b="1" dirty="0">
                <a:latin typeface="Century Schoolbook" panose="02040604050505020304" pitchFamily="18" charset="0"/>
              </a:rPr>
              <a:t>• Did </a:t>
            </a:r>
            <a:r>
              <a:rPr lang="en-US" sz="3200" b="1" dirty="0">
                <a:solidFill>
                  <a:srgbClr val="C00000"/>
                </a:solidFill>
                <a:latin typeface="Century Schoolbook" panose="02040604050505020304" pitchFamily="18" charset="0"/>
              </a:rPr>
              <a:t>NOT</a:t>
            </a:r>
            <a:r>
              <a:rPr lang="en-US" sz="3200" b="1" dirty="0">
                <a:latin typeface="Century Schoolbook" panose="02040604050505020304" pitchFamily="18" charset="0"/>
              </a:rPr>
              <a:t> engage in protected speech.</a:t>
            </a:r>
          </a:p>
          <a:p>
            <a:pPr marL="0" indent="0">
              <a:lnSpc>
                <a:spcPct val="100000"/>
              </a:lnSpc>
              <a:spcBef>
                <a:spcPts val="0"/>
              </a:spcBef>
              <a:buNone/>
            </a:pPr>
            <a:endParaRPr lang="en-US" sz="3200" b="1" dirty="0">
              <a:latin typeface="Century Schoolbook" panose="02040604050505020304" pitchFamily="18" charset="0"/>
            </a:endParaRPr>
          </a:p>
        </p:txBody>
      </p:sp>
    </p:spTree>
    <p:extLst>
      <p:ext uri="{BB962C8B-B14F-4D97-AF65-F5344CB8AC3E}">
        <p14:creationId xmlns:p14="http://schemas.microsoft.com/office/powerpoint/2010/main" val="603492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622746"/>
            <a:ext cx="10841935" cy="5048510"/>
          </a:xfrm>
        </p:spPr>
        <p:txBody>
          <a:bodyPr anchor="t">
            <a:normAutofit lnSpcReduction="10000"/>
          </a:bodyPr>
          <a:lstStyle/>
          <a:p>
            <a:pPr marL="0" indent="0" algn="ctr">
              <a:lnSpc>
                <a:spcPct val="100000"/>
              </a:lnSpc>
              <a:buNone/>
            </a:pPr>
            <a:r>
              <a:rPr lang="en-US" sz="4400" b="1" dirty="0">
                <a:solidFill>
                  <a:srgbClr val="C00000"/>
                </a:solidFill>
                <a:latin typeface="Century Schoolbook" panose="02040604050505020304" pitchFamily="18" charset="0"/>
              </a:rPr>
              <a:t>Conclusion</a:t>
            </a:r>
          </a:p>
          <a:p>
            <a:pPr marL="0" indent="0">
              <a:lnSpc>
                <a:spcPct val="150000"/>
              </a:lnSpc>
              <a:buNone/>
            </a:pPr>
            <a:r>
              <a:rPr lang="en-US" sz="3200" b="1" dirty="0">
                <a:latin typeface="Century Schoolbook" panose="02040604050505020304" pitchFamily="18" charset="0"/>
              </a:rPr>
              <a:t>“The flyers, which attacked a professor and student organization and stated that they were not welcome on campus, created </a:t>
            </a:r>
            <a:r>
              <a:rPr lang="en-US" sz="3200" b="1" i="1" dirty="0">
                <a:solidFill>
                  <a:srgbClr val="1C2CDF"/>
                </a:solidFill>
                <a:latin typeface="Century Schoolbook" panose="02040604050505020304" pitchFamily="18" charset="0"/>
              </a:rPr>
              <a:t>a reasonable threat</a:t>
            </a:r>
            <a:r>
              <a:rPr lang="en-US" sz="3200" b="1" dirty="0">
                <a:solidFill>
                  <a:srgbClr val="009900"/>
                </a:solidFill>
                <a:latin typeface="Century Schoolbook" panose="02040604050505020304" pitchFamily="18" charset="0"/>
              </a:rPr>
              <a:t> </a:t>
            </a:r>
            <a:r>
              <a:rPr lang="en-US" sz="3200" b="1" dirty="0">
                <a:latin typeface="Century Schoolbook" panose="02040604050505020304" pitchFamily="18" charset="0"/>
              </a:rPr>
              <a:t>of disrupting TTU’s </a:t>
            </a:r>
            <a:r>
              <a:rPr lang="en-US" sz="3200" b="1" i="1" dirty="0">
                <a:solidFill>
                  <a:srgbClr val="1C2CDF"/>
                </a:solidFill>
                <a:latin typeface="Century Schoolbook" panose="02040604050505020304" pitchFamily="18" charset="0"/>
              </a:rPr>
              <a:t>academic mission </a:t>
            </a:r>
            <a:r>
              <a:rPr lang="en-US" sz="3200" b="1" dirty="0">
                <a:latin typeface="Century Schoolbook" panose="02040604050505020304" pitchFamily="18" charset="0"/>
              </a:rPr>
              <a:t>and is the type of speech that a learning institution has a strong interest in preventing.”</a:t>
            </a:r>
          </a:p>
          <a:p>
            <a:pPr marL="0" indent="0" algn="ctr">
              <a:lnSpc>
                <a:spcPct val="150000"/>
              </a:lnSpc>
              <a:buNone/>
            </a:pPr>
            <a:endParaRPr lang="en-US" sz="4400" b="1" dirty="0">
              <a:solidFill>
                <a:srgbClr val="C00000"/>
              </a:solidFill>
              <a:latin typeface="Century Schoolbook" panose="02040604050505020304" pitchFamily="18" charset="0"/>
            </a:endParaRPr>
          </a:p>
        </p:txBody>
      </p:sp>
    </p:spTree>
    <p:extLst>
      <p:ext uri="{BB962C8B-B14F-4D97-AF65-F5344CB8AC3E}">
        <p14:creationId xmlns:p14="http://schemas.microsoft.com/office/powerpoint/2010/main" val="3625584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25769"/>
            <a:ext cx="10841935" cy="4837693"/>
          </a:xfrm>
        </p:spPr>
        <p:txBody>
          <a:bodyPr anchor="t">
            <a:normAutofit/>
          </a:bodyPr>
          <a:lstStyle/>
          <a:p>
            <a:pPr marL="0" indent="0" algn="ctr">
              <a:lnSpc>
                <a:spcPct val="100000"/>
              </a:lnSpc>
              <a:buNone/>
            </a:pPr>
            <a:r>
              <a:rPr lang="en-US" sz="4400" b="1" dirty="0">
                <a:solidFill>
                  <a:srgbClr val="C00000"/>
                </a:solidFill>
                <a:latin typeface="Century Schoolbook" panose="02040604050505020304" pitchFamily="18" charset="0"/>
              </a:rPr>
              <a:t>Balancing Analysis</a:t>
            </a:r>
          </a:p>
          <a:p>
            <a:pPr marL="0" indent="0">
              <a:lnSpc>
                <a:spcPct val="150000"/>
              </a:lnSpc>
              <a:buNone/>
            </a:pPr>
            <a:r>
              <a:rPr lang="en-US" b="1" dirty="0">
                <a:solidFill>
                  <a:srgbClr val="000000"/>
                </a:solidFill>
                <a:effectLst/>
                <a:latin typeface="Century Schoolbook" panose="02040604050505020304" pitchFamily="18" charset="0"/>
                <a:ea typeface="Arial" panose="020B0604020202020204" pitchFamily="34" charset="0"/>
              </a:rPr>
              <a:t>“The accusations </a:t>
            </a:r>
            <a:r>
              <a:rPr lang="en-US" b="1" i="1" dirty="0">
                <a:solidFill>
                  <a:srgbClr val="1C2CDF"/>
                </a:solidFill>
                <a:effectLst/>
                <a:latin typeface="Century Schoolbook" panose="02040604050505020304" pitchFamily="18" charset="0"/>
                <a:ea typeface="Arial" panose="020B0604020202020204" pitchFamily="34" charset="0"/>
              </a:rPr>
              <a:t>affected the plaintiffs’ effectiveness in the classroom</a:t>
            </a:r>
            <a:r>
              <a:rPr lang="en-US" b="1" dirty="0">
                <a:solidFill>
                  <a:srgbClr val="000000"/>
                </a:solidFill>
                <a:effectLst/>
                <a:latin typeface="Century Schoolbook" panose="02040604050505020304" pitchFamily="18" charset="0"/>
                <a:ea typeface="Arial" panose="020B0604020202020204" pitchFamily="34" charset="0"/>
              </a:rPr>
              <a:t>. Students in [Turning Point USA] or those considering joining [it] who were taking courses with Gruber and Smith might </a:t>
            </a:r>
            <a:r>
              <a:rPr lang="en-US" b="1" i="1" dirty="0">
                <a:solidFill>
                  <a:srgbClr val="1C2CDF"/>
                </a:solidFill>
                <a:effectLst/>
                <a:latin typeface="Century Schoolbook" panose="02040604050505020304" pitchFamily="18" charset="0"/>
                <a:ea typeface="Arial" panose="020B0604020202020204" pitchFamily="34" charset="0"/>
              </a:rPr>
              <a:t>reasonably fear the potential treatment</a:t>
            </a:r>
            <a:r>
              <a:rPr lang="en-US" b="1" dirty="0">
                <a:solidFill>
                  <a:srgbClr val="000000"/>
                </a:solidFill>
                <a:effectLst/>
                <a:latin typeface="Century Schoolbook" panose="02040604050505020304" pitchFamily="18" charset="0"/>
                <a:ea typeface="Arial" panose="020B0604020202020204" pitchFamily="34" charset="0"/>
              </a:rPr>
              <a:t> they would receive in class due to differing political views.” </a:t>
            </a:r>
            <a:endParaRPr lang="en-US" b="1" dirty="0">
              <a:solidFill>
                <a:srgbClr val="2A27DA"/>
              </a:solidFill>
              <a:latin typeface="Century Schoolbook" panose="02040604050505020304" pitchFamily="18" charset="0"/>
            </a:endParaRPr>
          </a:p>
        </p:txBody>
      </p:sp>
    </p:spTree>
    <p:extLst>
      <p:ext uri="{BB962C8B-B14F-4D97-AF65-F5344CB8AC3E}">
        <p14:creationId xmlns:p14="http://schemas.microsoft.com/office/powerpoint/2010/main" val="4290567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885279"/>
            <a:ext cx="10841935" cy="4678183"/>
          </a:xfrm>
        </p:spPr>
        <p:txBody>
          <a:bodyPr anchor="t">
            <a:normAutofit/>
          </a:bodyPr>
          <a:lstStyle/>
          <a:p>
            <a:pPr marL="0" indent="0" algn="ctr">
              <a:lnSpc>
                <a:spcPct val="100000"/>
              </a:lnSpc>
              <a:buNone/>
            </a:pPr>
            <a:r>
              <a:rPr lang="en-US" sz="4400" b="1" dirty="0">
                <a:solidFill>
                  <a:srgbClr val="C00000"/>
                </a:solidFill>
                <a:latin typeface="Century Schoolbook" panose="02040604050505020304" pitchFamily="18" charset="0"/>
              </a:rPr>
              <a:t>Balancing Analysis</a:t>
            </a:r>
          </a:p>
          <a:p>
            <a:pPr marL="0" indent="0">
              <a:lnSpc>
                <a:spcPct val="150000"/>
              </a:lnSpc>
              <a:buNone/>
            </a:pPr>
            <a:r>
              <a:rPr lang="en-US" sz="3200" b="1" dirty="0">
                <a:latin typeface="Century Schoolbook" panose="02040604050505020304" pitchFamily="18" charset="0"/>
              </a:rPr>
              <a:t>“Most basically, TTU has ‘an interest in fostering a </a:t>
            </a:r>
            <a:r>
              <a:rPr lang="en-US" sz="3200" b="1" i="1" dirty="0">
                <a:solidFill>
                  <a:srgbClr val="1C2CDF"/>
                </a:solidFill>
                <a:latin typeface="Century Schoolbook" panose="02040604050505020304" pitchFamily="18" charset="0"/>
              </a:rPr>
              <a:t>collegial educational environment</a:t>
            </a:r>
            <a:r>
              <a:rPr lang="en-US" sz="3200" b="1" dirty="0">
                <a:latin typeface="Century Schoolbook" panose="02040604050505020304" pitchFamily="18" charset="0"/>
              </a:rPr>
              <a:t>.’ . . . Permitting professors to circulate flyers with personal attacks on colleagues and students undoubtably undermines that interest.” </a:t>
            </a:r>
          </a:p>
        </p:txBody>
      </p:sp>
    </p:spTree>
    <p:extLst>
      <p:ext uri="{BB962C8B-B14F-4D97-AF65-F5344CB8AC3E}">
        <p14:creationId xmlns:p14="http://schemas.microsoft.com/office/powerpoint/2010/main" val="739920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6FD3E-CDDF-7B08-F7D1-7B90E1205F5B}"/>
              </a:ext>
            </a:extLst>
          </p:cNvPr>
          <p:cNvSpPr>
            <a:spLocks noGrp="1"/>
          </p:cNvSpPr>
          <p:nvPr>
            <p:ph type="title"/>
          </p:nvPr>
        </p:nvSpPr>
        <p:spPr>
          <a:xfrm>
            <a:off x="1371599" y="294538"/>
            <a:ext cx="10118036" cy="1033669"/>
          </a:xfrm>
        </p:spPr>
        <p:txBody>
          <a:bodyPr>
            <a:normAutofit/>
          </a:bodyPr>
          <a:lstStyle/>
          <a:p>
            <a:r>
              <a:rPr lang="en-US" sz="4800" b="1" i="1" dirty="0">
                <a:solidFill>
                  <a:srgbClr val="FFFFFF"/>
                </a:solidFill>
                <a:latin typeface="Century Schoolbook" panose="02040604050505020304" pitchFamily="18" charset="0"/>
              </a:rPr>
              <a:t>Gruber v. Tennessee Tech. </a:t>
            </a:r>
            <a:r>
              <a:rPr lang="en-US" sz="3100" b="1" dirty="0">
                <a:solidFill>
                  <a:srgbClr val="FFFFFF"/>
                </a:solidFill>
                <a:latin typeface="Century Schoolbook" panose="02040604050505020304" pitchFamily="18" charset="0"/>
              </a:rPr>
              <a:t>(2024)</a:t>
            </a:r>
          </a:p>
        </p:txBody>
      </p:sp>
      <p:sp>
        <p:nvSpPr>
          <p:cNvPr id="3" name="Content Placeholder 2">
            <a:extLst>
              <a:ext uri="{FF2B5EF4-FFF2-40B4-BE49-F238E27FC236}">
                <a16:creationId xmlns:a16="http://schemas.microsoft.com/office/drawing/2014/main" id="{9B6A56E1-D2A2-E2A7-9EDF-51BD6184700F}"/>
              </a:ext>
            </a:extLst>
          </p:cNvPr>
          <p:cNvSpPr>
            <a:spLocks noGrp="1"/>
          </p:cNvSpPr>
          <p:nvPr>
            <p:ph idx="1"/>
          </p:nvPr>
        </p:nvSpPr>
        <p:spPr>
          <a:xfrm>
            <a:off x="647700" y="1740311"/>
            <a:ext cx="10841935" cy="4823152"/>
          </a:xfrm>
        </p:spPr>
        <p:txBody>
          <a:bodyPr anchor="t">
            <a:normAutofit/>
          </a:bodyPr>
          <a:lstStyle/>
          <a:p>
            <a:pPr marL="0" indent="0" algn="ctr">
              <a:lnSpc>
                <a:spcPct val="100000"/>
              </a:lnSpc>
              <a:buNone/>
            </a:pPr>
            <a:r>
              <a:rPr lang="en-US" sz="4800" b="1" dirty="0">
                <a:solidFill>
                  <a:srgbClr val="C00000"/>
                </a:solidFill>
                <a:latin typeface="Century Schoolbook" panose="02040604050505020304" pitchFamily="18" charset="0"/>
              </a:rPr>
              <a:t>Balancing Analysis</a:t>
            </a:r>
          </a:p>
          <a:p>
            <a:pPr marL="0" indent="0">
              <a:lnSpc>
                <a:spcPct val="150000"/>
              </a:lnSpc>
              <a:buNone/>
            </a:pPr>
            <a:r>
              <a:rPr lang="en-US" b="1" dirty="0">
                <a:latin typeface="Century Schoolbook" panose="02040604050505020304" pitchFamily="18" charset="0"/>
              </a:rPr>
              <a:t>“Public employers have </a:t>
            </a:r>
            <a:r>
              <a:rPr lang="en-US" b="1" i="1" dirty="0">
                <a:solidFill>
                  <a:srgbClr val="1C2CDF"/>
                </a:solidFill>
                <a:latin typeface="Century Schoolbook" panose="02040604050505020304" pitchFamily="18" charset="0"/>
              </a:rPr>
              <a:t>greater interest in regulating speech ‘at the office’ (or here on campus)</a:t>
            </a:r>
            <a:r>
              <a:rPr lang="en-US" b="1" dirty="0">
                <a:solidFill>
                  <a:srgbClr val="009900"/>
                </a:solidFill>
                <a:latin typeface="Century Schoolbook" panose="02040604050505020304" pitchFamily="18" charset="0"/>
              </a:rPr>
              <a:t> </a:t>
            </a:r>
            <a:r>
              <a:rPr lang="en-US" b="1" dirty="0">
                <a:latin typeface="Century Schoolbook" panose="02040604050505020304" pitchFamily="18" charset="0"/>
              </a:rPr>
              <a:t>than they do away from the public employers’ property. Indeed, the conclusion that the First Amendment protected the plaintiffs’ speech would mean that TTU remained powerless to remove the flyers off of its property.” </a:t>
            </a:r>
          </a:p>
        </p:txBody>
      </p:sp>
    </p:spTree>
    <p:extLst>
      <p:ext uri="{BB962C8B-B14F-4D97-AF65-F5344CB8AC3E}">
        <p14:creationId xmlns:p14="http://schemas.microsoft.com/office/powerpoint/2010/main" val="2340488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0DF5C4-A653-590E-5EEC-D7EBBB3A244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0EA8E-CC85-A62B-E355-AF5EA16678F3}"/>
              </a:ext>
            </a:extLst>
          </p:cNvPr>
          <p:cNvSpPr>
            <a:spLocks noGrp="1"/>
          </p:cNvSpPr>
          <p:nvPr>
            <p:ph type="title"/>
          </p:nvPr>
        </p:nvSpPr>
        <p:spPr>
          <a:xfrm>
            <a:off x="466722" y="586855"/>
            <a:ext cx="3143581" cy="4127035"/>
          </a:xfrm>
        </p:spPr>
        <p:txBody>
          <a:bodyPr anchor="b">
            <a:normAutofit/>
          </a:bodyPr>
          <a:lstStyle/>
          <a:p>
            <a:pPr algn="r"/>
            <a:r>
              <a:rPr lang="en-US" sz="4000" b="1" i="1" dirty="0">
                <a:solidFill>
                  <a:srgbClr val="FFFFFF"/>
                </a:solidFill>
                <a:latin typeface="Century Schoolbook" panose="02040604050505020304" pitchFamily="18" charset="0"/>
              </a:rPr>
              <a:t>Corlett v. Tong      </a:t>
            </a:r>
            <a:r>
              <a:rPr lang="en-US" sz="40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FC2CDDE5-7444-97C2-277B-56EED9144A86}"/>
              </a:ext>
            </a:extLst>
          </p:cNvPr>
          <p:cNvSpPr>
            <a:spLocks noGrp="1"/>
          </p:cNvSpPr>
          <p:nvPr>
            <p:ph idx="1"/>
          </p:nvPr>
        </p:nvSpPr>
        <p:spPr>
          <a:xfrm>
            <a:off x="4810259" y="649480"/>
            <a:ext cx="6806485" cy="5558137"/>
          </a:xfrm>
        </p:spPr>
        <p:txBody>
          <a:bodyPr anchor="ctr">
            <a:normAutofit lnSpcReduction="10000"/>
          </a:bodyPr>
          <a:lstStyle/>
          <a:p>
            <a:pPr marL="0" indent="0">
              <a:buNone/>
            </a:pPr>
            <a:endParaRPr lang="en-US" sz="2400" b="1" dirty="0">
              <a:solidFill>
                <a:srgbClr val="1C2CDF"/>
              </a:solidFill>
              <a:latin typeface="Century Schoolbook" panose="02040604050505020304" pitchFamily="18" charset="0"/>
            </a:endParaRPr>
          </a:p>
          <a:p>
            <a:pPr marL="0" indent="0">
              <a:buNone/>
            </a:pPr>
            <a:r>
              <a:rPr lang="en-US" sz="3200" b="1" dirty="0">
                <a:solidFill>
                  <a:srgbClr val="1C2CDF"/>
                </a:solidFill>
                <a:latin typeface="Century Schoolbook" panose="02040604050505020304" pitchFamily="18" charset="0"/>
              </a:rPr>
              <a:t>Protagonist</a:t>
            </a:r>
          </a:p>
          <a:p>
            <a:pPr marL="0" indent="0">
              <a:buNone/>
            </a:pPr>
            <a:r>
              <a:rPr lang="en-US" sz="3200" b="1" dirty="0">
                <a:solidFill>
                  <a:srgbClr val="1C2CDF"/>
                </a:solidFill>
                <a:latin typeface="Century Schoolbook" panose="02040604050505020304" pitchFamily="18" charset="0"/>
              </a:rPr>
              <a:t>Professorial </a:t>
            </a:r>
          </a:p>
          <a:p>
            <a:pPr marL="0" indent="0">
              <a:buNone/>
            </a:pPr>
            <a:r>
              <a:rPr lang="en-US" sz="3200" b="1" dirty="0">
                <a:solidFill>
                  <a:srgbClr val="1C2CDF"/>
                </a:solidFill>
                <a:latin typeface="Century Schoolbook" panose="02040604050505020304" pitchFamily="18" charset="0"/>
              </a:rPr>
              <a:t>Plaintiff</a:t>
            </a:r>
          </a:p>
          <a:p>
            <a:pPr marL="0" indent="0">
              <a:buNone/>
            </a:pPr>
            <a:endParaRPr lang="en-US" sz="2000" b="1" dirty="0">
              <a:latin typeface="Century Schoolbook" panose="02040604050505020304" pitchFamily="18" charset="0"/>
            </a:endParaRPr>
          </a:p>
          <a:p>
            <a:pPr marL="0" indent="0">
              <a:buNone/>
            </a:pPr>
            <a:endParaRPr lang="en-US" sz="2000" b="1" dirty="0">
              <a:latin typeface="Century Schoolbook" panose="02040604050505020304" pitchFamily="18" charset="0"/>
            </a:endParaRPr>
          </a:p>
          <a:p>
            <a:pPr marL="0" indent="0">
              <a:buNone/>
            </a:pPr>
            <a:r>
              <a:rPr lang="en-US" sz="3200" b="1" dirty="0">
                <a:solidFill>
                  <a:srgbClr val="1C2CDF"/>
                </a:solidFill>
                <a:latin typeface="Century Schoolbook" panose="02040604050505020304" pitchFamily="18" charset="0"/>
              </a:rPr>
              <a:t>J. Angelo Corlett</a:t>
            </a:r>
          </a:p>
          <a:p>
            <a:pPr marL="0" indent="0">
              <a:buNone/>
            </a:pPr>
            <a:endParaRPr lang="en-US" sz="3200" b="1" dirty="0">
              <a:solidFill>
                <a:srgbClr val="1C2CDF"/>
              </a:solidFill>
              <a:latin typeface="Century Schoolbook" panose="02040604050505020304" pitchFamily="18" charset="0"/>
            </a:endParaRPr>
          </a:p>
          <a:p>
            <a:pPr marL="0" indent="0">
              <a:buNone/>
            </a:pPr>
            <a:endParaRPr lang="en-US" sz="2000" b="1" dirty="0">
              <a:latin typeface="Century Schoolbook" panose="02040604050505020304" pitchFamily="18" charset="0"/>
            </a:endParaRPr>
          </a:p>
          <a:p>
            <a:pPr marL="0" indent="0">
              <a:buNone/>
            </a:pPr>
            <a:r>
              <a:rPr lang="en-US" sz="2400" b="1" dirty="0">
                <a:latin typeface="Century Schoolbook" panose="02040604050505020304" pitchFamily="18" charset="0"/>
              </a:rPr>
              <a:t>Prof. of Philosophy </a:t>
            </a:r>
          </a:p>
          <a:p>
            <a:pPr marL="0" indent="0">
              <a:buNone/>
            </a:pPr>
            <a:r>
              <a:rPr lang="en-US" sz="2400" b="1" dirty="0">
                <a:latin typeface="Century Schoolbook" panose="02040604050505020304" pitchFamily="18" charset="0"/>
              </a:rPr>
              <a:t>&amp; Ethics</a:t>
            </a:r>
          </a:p>
          <a:p>
            <a:pPr marL="0" indent="0">
              <a:buNone/>
            </a:pPr>
            <a:r>
              <a:rPr lang="en-US" sz="2400" b="1" dirty="0">
                <a:latin typeface="Century Schoolbook" panose="02040604050505020304" pitchFamily="18" charset="0"/>
              </a:rPr>
              <a:t>San Diego State Univ.</a:t>
            </a:r>
          </a:p>
          <a:p>
            <a:pPr marL="0" indent="0">
              <a:buNone/>
            </a:pPr>
            <a:endParaRPr lang="en-US" sz="2000" b="1" dirty="0">
              <a:latin typeface="Century Schoolbook" panose="02040604050505020304" pitchFamily="18" charset="0"/>
            </a:endParaRPr>
          </a:p>
          <a:p>
            <a:pPr marL="0" indent="0">
              <a:buNone/>
            </a:pPr>
            <a:endParaRPr lang="en-US" sz="2000" b="1" dirty="0">
              <a:latin typeface="Century Schoolbook" panose="02040604050505020304" pitchFamily="18" charset="0"/>
            </a:endParaRPr>
          </a:p>
        </p:txBody>
      </p:sp>
      <p:pic>
        <p:nvPicPr>
          <p:cNvPr id="5" name="Picture 4" descr="A person wearing glasses and a blue shirt&#10;&#10;Description automatically generated">
            <a:extLst>
              <a:ext uri="{FF2B5EF4-FFF2-40B4-BE49-F238E27FC236}">
                <a16:creationId xmlns:a16="http://schemas.microsoft.com/office/drawing/2014/main" id="{C32C3DF2-932C-6841-4A03-4838C247DF3E}"/>
              </a:ext>
            </a:extLst>
          </p:cNvPr>
          <p:cNvPicPr>
            <a:picLocks noChangeAspect="1"/>
          </p:cNvPicPr>
          <p:nvPr/>
        </p:nvPicPr>
        <p:blipFill>
          <a:blip r:embed="rId2"/>
          <a:stretch>
            <a:fillRect/>
          </a:stretch>
        </p:blipFill>
        <p:spPr>
          <a:xfrm>
            <a:off x="8588188" y="1524000"/>
            <a:ext cx="2924164" cy="3767328"/>
          </a:xfrm>
          <a:prstGeom prst="rect">
            <a:avLst/>
          </a:prstGeom>
          <a:ln w="19050">
            <a:solidFill>
              <a:schemeClr val="tx1"/>
            </a:solidFill>
            <a:prstDash val="solid"/>
          </a:ln>
        </p:spPr>
      </p:pic>
    </p:spTree>
    <p:extLst>
      <p:ext uri="{BB962C8B-B14F-4D97-AF65-F5344CB8AC3E}">
        <p14:creationId xmlns:p14="http://schemas.microsoft.com/office/powerpoint/2010/main" val="175334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A0365-259F-450A-1B13-988B30A8FEB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F9B65-4084-6522-4EDE-A8600AE20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FCB23BE-81E7-FEA4-F9C2-B9887D5F9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219D056-1A68-46EA-B937-807F332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0C037FA-43D2-DC8C-7BE2-4CE22204E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B315286-FE5C-2034-6A2F-591E2EE7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92575-D2F0-7296-8FA6-3935F3DEE96A}"/>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5B912959-C4A3-0803-6A23-3E3ED236142C}"/>
              </a:ext>
            </a:extLst>
          </p:cNvPr>
          <p:cNvSpPr>
            <a:spLocks noGrp="1"/>
          </p:cNvSpPr>
          <p:nvPr>
            <p:ph idx="1"/>
          </p:nvPr>
        </p:nvSpPr>
        <p:spPr>
          <a:xfrm>
            <a:off x="1009650" y="1777291"/>
            <a:ext cx="10085980" cy="4353053"/>
          </a:xfrm>
        </p:spPr>
        <p:txBody>
          <a:bodyPr anchor="ctr">
            <a:normAutofit/>
          </a:bodyPr>
          <a:lstStyle/>
          <a:p>
            <a:pPr marL="0" indent="0" algn="ctr">
              <a:lnSpc>
                <a:spcPct val="150000"/>
              </a:lnSpc>
              <a:buNone/>
            </a:pPr>
            <a:r>
              <a:rPr lang="en-US" sz="5400" b="1" dirty="0">
                <a:solidFill>
                  <a:srgbClr val="1C2CDF"/>
                </a:solidFill>
                <a:latin typeface="Century Schoolbook" panose="02040604050505020304" pitchFamily="18" charset="0"/>
              </a:rPr>
              <a:t>The N-Word Using, </a:t>
            </a:r>
          </a:p>
          <a:p>
            <a:pPr marL="0" indent="0" algn="ctr">
              <a:lnSpc>
                <a:spcPct val="150000"/>
              </a:lnSpc>
              <a:buNone/>
            </a:pPr>
            <a:r>
              <a:rPr lang="en-US" sz="5400" b="1" dirty="0">
                <a:solidFill>
                  <a:srgbClr val="1C2CDF"/>
                </a:solidFill>
                <a:latin typeface="Century Schoolbook" panose="02040604050505020304" pitchFamily="18" charset="0"/>
              </a:rPr>
              <a:t>Gender-Slurring Professor</a:t>
            </a:r>
          </a:p>
        </p:txBody>
      </p:sp>
    </p:spTree>
    <p:extLst>
      <p:ext uri="{BB962C8B-B14F-4D97-AF65-F5344CB8AC3E}">
        <p14:creationId xmlns:p14="http://schemas.microsoft.com/office/powerpoint/2010/main" val="30511216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2BCB4-D38E-26A7-2D58-9D53C0AE92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C285BD-00A2-C306-13C6-DDC1ECAF3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C6F9F7-008C-B5C1-D5C0-684E7AF53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802FB5-6CD6-21A1-5A59-1FBEB6389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D9A68DA-EC42-323A-B977-4E70D828F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692FB24-DCCA-D313-66ED-1076C2D16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5E0C98-7202-9C73-4B67-DBBAAEDD0761}"/>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3E0C87CB-6A77-DA73-6750-55778E3EDAF8}"/>
              </a:ext>
            </a:extLst>
          </p:cNvPr>
          <p:cNvSpPr>
            <a:spLocks noGrp="1"/>
          </p:cNvSpPr>
          <p:nvPr>
            <p:ph idx="1"/>
          </p:nvPr>
        </p:nvSpPr>
        <p:spPr>
          <a:xfrm>
            <a:off x="1009650" y="1777291"/>
            <a:ext cx="10085980" cy="4644705"/>
          </a:xfrm>
        </p:spPr>
        <p:txBody>
          <a:bodyPr anchor="t">
            <a:normAutofit lnSpcReduction="10000"/>
          </a:bodyPr>
          <a:lstStyle/>
          <a:p>
            <a:pPr marL="0" indent="0">
              <a:lnSpc>
                <a:spcPct val="150000"/>
              </a:lnSpc>
              <a:buNone/>
            </a:pPr>
            <a:r>
              <a:rPr lang="en-US" sz="4000" b="1" dirty="0">
                <a:latin typeface="Century Schoolbook" panose="02040604050505020304" pitchFamily="18" charset="0"/>
              </a:rPr>
              <a:t>• </a:t>
            </a:r>
            <a:r>
              <a:rPr lang="en-US" sz="4000" b="1" dirty="0">
                <a:solidFill>
                  <a:srgbClr val="C00000"/>
                </a:solidFill>
                <a:latin typeface="Century Schoolbook" panose="02040604050505020304" pitchFamily="18" charset="0"/>
              </a:rPr>
              <a:t>Racial Slur</a:t>
            </a:r>
            <a:r>
              <a:rPr lang="en-US" sz="4000" b="1" dirty="0">
                <a:latin typeface="Century Schoolbook" panose="02040604050505020304" pitchFamily="18" charset="0"/>
              </a:rPr>
              <a:t>: Uses N-Word in an entry-level, gen-ed philosophy class at SDSU (</a:t>
            </a:r>
            <a:r>
              <a:rPr lang="en-US" sz="4000" b="1" i="1" dirty="0">
                <a:latin typeface="Century Schoolbook" panose="02040604050505020304" pitchFamily="18" charset="0"/>
              </a:rPr>
              <a:t>Critical Thinking and Composition</a:t>
            </a:r>
            <a:r>
              <a:rPr lang="en-US" sz="4000" b="1" dirty="0">
                <a:latin typeface="Century Schoolbook" panose="02040604050505020304" pitchFamily="18" charset="0"/>
              </a:rPr>
              <a:t>) to explore the “use-mention distinction.”</a:t>
            </a: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2259862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032BF-3E45-AFEA-18C6-E2C3C148248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DFC9BE-CF30-BCD4-3B68-B00D81799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FA8AAE-3E09-F7F2-C5EF-01A301646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F904F88-602A-4F27-920E-36EACA6C9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6D27EB-7900-119D-A581-2DC51FBD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43F7762-890C-147F-5B4B-85FAC6E3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30AD17-3AB7-032C-671D-185A54763DBC}"/>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3374854A-6645-1836-74E7-F27FEF1C6588}"/>
              </a:ext>
            </a:extLst>
          </p:cNvPr>
          <p:cNvSpPr>
            <a:spLocks noGrp="1"/>
          </p:cNvSpPr>
          <p:nvPr>
            <p:ph idx="1"/>
          </p:nvPr>
        </p:nvSpPr>
        <p:spPr>
          <a:xfrm>
            <a:off x="1009650" y="1777291"/>
            <a:ext cx="10310880" cy="4644705"/>
          </a:xfrm>
        </p:spPr>
        <p:txBody>
          <a:bodyPr anchor="t">
            <a:normAutofit fontScale="92500"/>
          </a:bodyPr>
          <a:lstStyle/>
          <a:p>
            <a:pPr marL="0" indent="0">
              <a:lnSpc>
                <a:spcPct val="100000"/>
              </a:lnSpc>
              <a:buNone/>
            </a:pPr>
            <a:r>
              <a:rPr lang="en-US" sz="3600" b="1" dirty="0">
                <a:solidFill>
                  <a:srgbClr val="C00000"/>
                </a:solidFill>
                <a:latin typeface="Century Schoolbook" panose="02040604050505020304" pitchFamily="18" charset="0"/>
              </a:rPr>
              <a:t>Use-Mention Distinction</a:t>
            </a:r>
            <a:r>
              <a:rPr lang="en-US" sz="3600" b="1" dirty="0">
                <a:latin typeface="Century Schoolbook" panose="02040604050505020304" pitchFamily="18" charset="0"/>
              </a:rPr>
              <a:t>:</a:t>
            </a:r>
            <a:r>
              <a:rPr lang="en-US" sz="3600" b="1" dirty="0">
                <a:solidFill>
                  <a:srgbClr val="C00000"/>
                </a:solidFill>
                <a:latin typeface="Century Schoolbook" panose="02040604050505020304" pitchFamily="18" charset="0"/>
              </a:rPr>
              <a:t> </a:t>
            </a:r>
            <a:r>
              <a:rPr lang="en-US" sz="3600" b="1" dirty="0">
                <a:latin typeface="Century Schoolbook" panose="02040604050505020304" pitchFamily="18" charset="0"/>
              </a:rPr>
              <a:t>Teaches students how to analyze the linguistic and logical distinction between ‘</a:t>
            </a:r>
            <a:r>
              <a:rPr lang="en-US" sz="3600" b="1" i="1" dirty="0">
                <a:solidFill>
                  <a:srgbClr val="1C2CDF"/>
                </a:solidFill>
                <a:latin typeface="Century Schoolbook" panose="02040604050505020304" pitchFamily="18" charset="0"/>
              </a:rPr>
              <a:t>racial</a:t>
            </a:r>
            <a:r>
              <a:rPr lang="en-US" sz="3600" b="1" dirty="0">
                <a:latin typeface="Century Schoolbook" panose="02040604050505020304" pitchFamily="18" charset="0"/>
              </a:rPr>
              <a:t>’ and ‘</a:t>
            </a:r>
            <a:r>
              <a:rPr lang="en-US" sz="3600" b="1" i="1" dirty="0">
                <a:solidFill>
                  <a:srgbClr val="1C2CDF"/>
                </a:solidFill>
                <a:latin typeface="Century Schoolbook" panose="02040604050505020304" pitchFamily="18" charset="0"/>
              </a:rPr>
              <a:t>racist</a:t>
            </a:r>
            <a:r>
              <a:rPr lang="en-US" sz="3600" b="1" dirty="0">
                <a:latin typeface="Century Schoolbook" panose="02040604050505020304" pitchFamily="18" charset="0"/>
              </a:rPr>
              <a:t>’ language, i.e., that one’s </a:t>
            </a:r>
            <a:r>
              <a:rPr lang="en-US" sz="3600" b="1" i="1" dirty="0">
                <a:solidFill>
                  <a:srgbClr val="1C2CDF"/>
                </a:solidFill>
                <a:latin typeface="Century Schoolbook" panose="02040604050505020304" pitchFamily="18" charset="0"/>
              </a:rPr>
              <a:t>use</a:t>
            </a:r>
            <a:r>
              <a:rPr lang="en-US" sz="3600" b="1" dirty="0">
                <a:latin typeface="Century Schoolbook" panose="02040604050505020304" pitchFamily="18" charset="0"/>
              </a:rPr>
              <a:t> of words entails that one </a:t>
            </a:r>
            <a:r>
              <a:rPr lang="en-US" sz="3600" b="1" i="1" dirty="0">
                <a:solidFill>
                  <a:srgbClr val="1C2CDF"/>
                </a:solidFill>
                <a:latin typeface="Century Schoolbook" panose="02040604050505020304" pitchFamily="18" charset="0"/>
              </a:rPr>
              <a:t>believes</a:t>
            </a:r>
            <a:r>
              <a:rPr lang="en-US" sz="3600" b="1" dirty="0">
                <a:latin typeface="Century Schoolbook" panose="02040604050505020304" pitchFamily="18" charset="0"/>
              </a:rPr>
              <a:t> </a:t>
            </a:r>
            <a:r>
              <a:rPr lang="en-US" sz="3600" b="1" i="1" dirty="0">
                <a:solidFill>
                  <a:srgbClr val="1C2CDF"/>
                </a:solidFill>
                <a:latin typeface="Century Schoolbook" panose="02040604050505020304" pitchFamily="18" charset="0"/>
              </a:rPr>
              <a:t>with racist animus </a:t>
            </a:r>
            <a:r>
              <a:rPr lang="en-US" sz="3600" b="1" dirty="0">
                <a:latin typeface="Century Schoolbook" panose="02040604050505020304" pitchFamily="18" charset="0"/>
              </a:rPr>
              <a:t>that the words in question apply to a particular person or group; but the </a:t>
            </a:r>
            <a:r>
              <a:rPr lang="en-US" sz="3600" b="1" i="1" dirty="0">
                <a:solidFill>
                  <a:srgbClr val="1C2CDF"/>
                </a:solidFill>
                <a:latin typeface="Century Schoolbook" panose="02040604050505020304" pitchFamily="18" charset="0"/>
              </a:rPr>
              <a:t>mere mention</a:t>
            </a:r>
            <a:r>
              <a:rPr lang="en-US" sz="3600" b="1" dirty="0">
                <a:latin typeface="Century Schoolbook" panose="02040604050505020304" pitchFamily="18" charset="0"/>
              </a:rPr>
              <a:t> of such words does </a:t>
            </a:r>
            <a:r>
              <a:rPr lang="en-US" sz="3600" b="1" i="1" dirty="0">
                <a:solidFill>
                  <a:srgbClr val="1C2CDF"/>
                </a:solidFill>
                <a:latin typeface="Century Schoolbook" panose="02040604050505020304" pitchFamily="18" charset="0"/>
              </a:rPr>
              <a:t>not</a:t>
            </a:r>
            <a:r>
              <a:rPr lang="en-US" sz="3600" b="1" dirty="0">
                <a:latin typeface="Century Schoolbook" panose="02040604050505020304" pitchFamily="18" charset="0"/>
              </a:rPr>
              <a:t> involve </a:t>
            </a:r>
            <a:r>
              <a:rPr lang="en-US" sz="3600" b="1" i="1" dirty="0">
                <a:solidFill>
                  <a:srgbClr val="1C2CDF"/>
                </a:solidFill>
                <a:latin typeface="Century Schoolbook" panose="02040604050505020304" pitchFamily="18" charset="0"/>
              </a:rPr>
              <a:t>racist intent </a:t>
            </a:r>
            <a:r>
              <a:rPr lang="en-US" sz="3600" b="1" dirty="0">
                <a:latin typeface="Century Schoolbook" panose="02040604050505020304" pitchFamily="18" charset="0"/>
              </a:rPr>
              <a:t>on the part of the speaker.</a:t>
            </a: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25064891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85E480-B14E-CC20-FDF3-BAF69E183E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CEE6CA-647B-8035-DA78-FEE6A2B5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E3415D-9D8E-6A1A-14FA-C2704685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A57CB6A-DB59-1576-A797-6A59D1900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4DB31F-3140-5E05-C3C0-ACAA56E76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329621-9297-3FBD-DFCC-E9D13273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D2C648-66AD-6008-893E-D7B8415D1F68}"/>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76310626-66EA-C08B-4B78-59E318003DD2}"/>
              </a:ext>
            </a:extLst>
          </p:cNvPr>
          <p:cNvSpPr>
            <a:spLocks noGrp="1"/>
          </p:cNvSpPr>
          <p:nvPr>
            <p:ph idx="1"/>
          </p:nvPr>
        </p:nvSpPr>
        <p:spPr>
          <a:xfrm>
            <a:off x="1009650" y="1777291"/>
            <a:ext cx="10085980" cy="4644705"/>
          </a:xfrm>
        </p:spPr>
        <p:txBody>
          <a:bodyPr anchor="t">
            <a:normAutofit/>
          </a:bodyPr>
          <a:lstStyle/>
          <a:p>
            <a:pPr marL="0" indent="0">
              <a:lnSpc>
                <a:spcPct val="150000"/>
              </a:lnSpc>
              <a:buNone/>
            </a:pPr>
            <a:r>
              <a:rPr lang="en-US" sz="3600" b="1" dirty="0">
                <a:latin typeface="Century Schoolbook" panose="02040604050505020304" pitchFamily="18" charset="0"/>
              </a:rPr>
              <a:t>•</a:t>
            </a:r>
            <a:r>
              <a:rPr lang="en-US" sz="3600" b="1" dirty="0">
                <a:solidFill>
                  <a:srgbClr val="C00000"/>
                </a:solidFill>
                <a:latin typeface="Century Schoolbook" panose="02040604050505020304" pitchFamily="18" charset="0"/>
              </a:rPr>
              <a:t>Gender Slurs</a:t>
            </a:r>
            <a:r>
              <a:rPr lang="en-US" sz="3600" b="1" dirty="0">
                <a:latin typeface="Century Schoolbook" panose="02040604050505020304" pitchFamily="18" charset="0"/>
              </a:rPr>
              <a:t>: Used “p---y” and “bitch” in an upper-division and grad-level philosophy course (</a:t>
            </a:r>
            <a:r>
              <a:rPr lang="en-US" sz="3600" b="1" i="1" dirty="0">
                <a:latin typeface="Century Schoolbook" panose="02040604050505020304" pitchFamily="18" charset="0"/>
              </a:rPr>
              <a:t>Political Philosophy</a:t>
            </a:r>
            <a:r>
              <a:rPr lang="en-US" sz="3600" b="1" dirty="0">
                <a:latin typeface="Century Schoolbook" panose="02040604050505020304" pitchFamily="18" charset="0"/>
              </a:rPr>
              <a:t>)</a:t>
            </a:r>
            <a:r>
              <a:rPr lang="en-US" sz="3600" b="1" i="1" dirty="0">
                <a:latin typeface="Century Schoolbook" panose="02040604050505020304" pitchFamily="18" charset="0"/>
              </a:rPr>
              <a:t> </a:t>
            </a:r>
            <a:r>
              <a:rPr lang="en-US" sz="3600" b="1" dirty="0">
                <a:latin typeface="Century Schoolbook" panose="02040604050505020304" pitchFamily="18" charset="0"/>
              </a:rPr>
              <a:t>to refer to people or groups of people as weak or not assertive. </a:t>
            </a:r>
            <a:endParaRPr lang="en-US" sz="3600" b="1" i="1" dirty="0">
              <a:latin typeface="Century Schoolbook" panose="02040604050505020304" pitchFamily="18" charset="0"/>
            </a:endParaRPr>
          </a:p>
          <a:p>
            <a:pPr marL="0" indent="0">
              <a:lnSpc>
                <a:spcPct val="110000"/>
              </a:lnSpc>
              <a:buNone/>
            </a:pPr>
            <a:endParaRPr lang="en-US" sz="3600" b="1" dirty="0">
              <a:latin typeface="Century Schoolbook" panose="02040604050505020304" pitchFamily="18" charset="0"/>
            </a:endParaRP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362568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F2EEE1-2949-885E-1E3D-BF274A35C3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F7385-0696-75DF-38FA-D6792E6AC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E81F0D5-F684-A60F-22AE-A24B86D26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4E8F1D0-14F3-00BA-0EC8-ACE185E56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E2EA05B-B8EC-5C41-9BBC-5800470C8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1AA4E6F-EC0A-58CC-2B32-41A582EC0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66F4FF-13B2-3834-5C46-451AAA6D0071}"/>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5B679F66-E57F-7BA2-4ABF-841850104B1C}"/>
              </a:ext>
            </a:extLst>
          </p:cNvPr>
          <p:cNvSpPr>
            <a:spLocks noGrp="1"/>
          </p:cNvSpPr>
          <p:nvPr>
            <p:ph idx="1"/>
          </p:nvPr>
        </p:nvSpPr>
        <p:spPr>
          <a:xfrm>
            <a:off x="1009650" y="1777291"/>
            <a:ext cx="10085980" cy="4644705"/>
          </a:xfrm>
        </p:spPr>
        <p:txBody>
          <a:bodyPr anchor="t">
            <a:normAutofit/>
          </a:bodyPr>
          <a:lstStyle/>
          <a:p>
            <a:pPr marL="0" indent="0" algn="ctr">
              <a:lnSpc>
                <a:spcPct val="110000"/>
              </a:lnSpc>
              <a:buNone/>
            </a:pPr>
            <a:r>
              <a:rPr lang="en-US" sz="4400" b="1" dirty="0">
                <a:solidFill>
                  <a:srgbClr val="1C2CDF"/>
                </a:solidFill>
                <a:latin typeface="Century Schoolbook" panose="02040604050505020304" pitchFamily="18" charset="0"/>
              </a:rPr>
              <a:t>Punishment/Discipline</a:t>
            </a:r>
          </a:p>
          <a:p>
            <a:pPr marL="0" indent="0" algn="ctr">
              <a:lnSpc>
                <a:spcPct val="110000"/>
              </a:lnSpc>
              <a:buNone/>
            </a:pPr>
            <a:endParaRPr lang="en-US" sz="1800" b="1" dirty="0">
              <a:solidFill>
                <a:srgbClr val="1C2CDF"/>
              </a:solidFill>
              <a:latin typeface="Century Schoolbook" panose="02040604050505020304" pitchFamily="18" charset="0"/>
            </a:endParaRPr>
          </a:p>
          <a:p>
            <a:pPr marL="0" indent="0">
              <a:lnSpc>
                <a:spcPct val="110000"/>
              </a:lnSpc>
              <a:buNone/>
            </a:pPr>
            <a:r>
              <a:rPr lang="en-US" sz="3600" b="1" dirty="0">
                <a:latin typeface="Century Schoolbook" panose="02040604050505020304" pitchFamily="18" charset="0"/>
              </a:rPr>
              <a:t>• Reassignment of Classes for N-Word</a:t>
            </a:r>
          </a:p>
          <a:p>
            <a:pPr marL="0" indent="0">
              <a:lnSpc>
                <a:spcPct val="110000"/>
              </a:lnSpc>
              <a:buNone/>
            </a:pPr>
            <a:endParaRPr lang="en-US" sz="1800" b="1" dirty="0">
              <a:latin typeface="Century Schoolbook" panose="02040604050505020304" pitchFamily="18" charset="0"/>
            </a:endParaRPr>
          </a:p>
          <a:p>
            <a:pPr marL="0" indent="0">
              <a:lnSpc>
                <a:spcPct val="110000"/>
              </a:lnSpc>
              <a:buNone/>
            </a:pPr>
            <a:r>
              <a:rPr lang="en-US" sz="3600" b="1" dirty="0">
                <a:latin typeface="Century Schoolbook" panose="02040604050505020304" pitchFamily="18" charset="0"/>
              </a:rPr>
              <a:t>• One-Semester Suspension Without Pay</a:t>
            </a:r>
          </a:p>
          <a:p>
            <a:pPr marL="0" indent="0">
              <a:lnSpc>
                <a:spcPct val="110000"/>
              </a:lnSpc>
              <a:buNone/>
            </a:pPr>
            <a:r>
              <a:rPr lang="en-US" sz="3600" b="1" dirty="0">
                <a:latin typeface="Century Schoolbook" panose="02040604050505020304" pitchFamily="18" charset="0"/>
              </a:rPr>
              <a:t>   for Gender-Based Slurs</a:t>
            </a: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831499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BC849-D9E2-A9BD-760B-183D1F0333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E4DF23-7E35-01B5-B027-840B53346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A0C6226-8EDC-91B9-EF32-306B6BE5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0CF51DF-6E61-46F8-DDDF-E564CF499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FA15F08-B7EC-A713-2DFD-62E380C35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71CC85C-C935-AB26-5830-8FD123CDA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D8B08D-9D4D-96CC-8832-9EE61C719D5B}"/>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6D131D63-6803-5002-E99C-F032CDCE31AD}"/>
              </a:ext>
            </a:extLst>
          </p:cNvPr>
          <p:cNvSpPr>
            <a:spLocks noGrp="1"/>
          </p:cNvSpPr>
          <p:nvPr>
            <p:ph idx="1"/>
          </p:nvPr>
        </p:nvSpPr>
        <p:spPr>
          <a:xfrm>
            <a:off x="647700" y="1885279"/>
            <a:ext cx="10841935" cy="4678183"/>
          </a:xfrm>
        </p:spPr>
        <p:txBody>
          <a:bodyPr anchor="t">
            <a:normAutofit/>
          </a:bodyPr>
          <a:lstStyle/>
          <a:p>
            <a:pPr marL="0" indent="0" algn="ctr">
              <a:lnSpc>
                <a:spcPct val="100000"/>
              </a:lnSpc>
              <a:buNone/>
            </a:pPr>
            <a:r>
              <a:rPr lang="en-US" sz="4400" b="1" dirty="0">
                <a:solidFill>
                  <a:srgbClr val="2A27DA"/>
                </a:solidFill>
                <a:latin typeface="Century Schoolbook" panose="02040604050505020304" pitchFamily="18" charset="0"/>
              </a:rPr>
              <a:t>Corlett Files Lawsuit</a:t>
            </a:r>
          </a:p>
          <a:p>
            <a:pPr marL="0" indent="0">
              <a:lnSpc>
                <a:spcPct val="100000"/>
              </a:lnSpc>
              <a:buNone/>
            </a:pPr>
            <a:endParaRPr lang="en-US" sz="1400" b="1" dirty="0">
              <a:solidFill>
                <a:srgbClr val="2A27DA"/>
              </a:solidFill>
              <a:latin typeface="Century Schoolbook" panose="02040604050505020304" pitchFamily="18" charset="0"/>
            </a:endParaRPr>
          </a:p>
          <a:p>
            <a:pPr marL="0" indent="0" algn="ctr">
              <a:lnSpc>
                <a:spcPct val="100000"/>
              </a:lnSpc>
              <a:buNone/>
            </a:pPr>
            <a:r>
              <a:rPr lang="en-US" sz="3600" b="1" dirty="0">
                <a:solidFill>
                  <a:srgbClr val="009900"/>
                </a:solidFill>
                <a:latin typeface="Century Schoolbook" panose="02040604050505020304" pitchFamily="18" charset="0"/>
              </a:rPr>
              <a:t>First Amendment Retaliation Claim</a:t>
            </a:r>
          </a:p>
          <a:p>
            <a:pPr marL="0" indent="0" algn="ctr">
              <a:lnSpc>
                <a:spcPct val="100000"/>
              </a:lnSpc>
              <a:buNone/>
            </a:pPr>
            <a:endParaRPr lang="en-US" sz="1600" b="1" dirty="0">
              <a:solidFill>
                <a:srgbClr val="009900"/>
              </a:solidFill>
              <a:latin typeface="Century Schoolbook" panose="02040604050505020304" pitchFamily="18" charset="0"/>
            </a:endParaRPr>
          </a:p>
          <a:p>
            <a:pPr marL="0" indent="0">
              <a:lnSpc>
                <a:spcPct val="100000"/>
              </a:lnSpc>
              <a:buNone/>
            </a:pPr>
            <a:r>
              <a:rPr lang="en-US" b="1" dirty="0">
                <a:latin typeface="Century Schoolbook" panose="02040604050505020304" pitchFamily="18" charset="0"/>
              </a:rPr>
              <a:t>1) Engaged in protected speech</a:t>
            </a:r>
          </a:p>
          <a:p>
            <a:pPr marL="0" indent="0">
              <a:lnSpc>
                <a:spcPct val="100000"/>
              </a:lnSpc>
              <a:buNone/>
            </a:pPr>
            <a:r>
              <a:rPr lang="en-US" b="1" dirty="0">
                <a:latin typeface="Century Schoolbook" panose="02040604050505020304" pitchFamily="18" charset="0"/>
              </a:rPr>
              <a:t>2) Suffered adverse employment action</a:t>
            </a:r>
          </a:p>
          <a:p>
            <a:pPr marL="0" indent="0">
              <a:lnSpc>
                <a:spcPct val="100000"/>
              </a:lnSpc>
              <a:buNone/>
            </a:pPr>
            <a:r>
              <a:rPr lang="en-US" b="1" dirty="0">
                <a:latin typeface="Century Schoolbook" panose="02040604050505020304" pitchFamily="18" charset="0"/>
              </a:rPr>
              <a:t>3) Protected speech was a substantial or motivating</a:t>
            </a:r>
          </a:p>
          <a:p>
            <a:pPr marL="0" indent="0">
              <a:lnSpc>
                <a:spcPct val="100000"/>
              </a:lnSpc>
              <a:spcBef>
                <a:spcPts val="0"/>
              </a:spcBef>
              <a:buNone/>
            </a:pPr>
            <a:r>
              <a:rPr lang="en-US" b="1" dirty="0">
                <a:latin typeface="Century Schoolbook" panose="02040604050505020304" pitchFamily="18" charset="0"/>
              </a:rPr>
              <a:t>    factor for the adverse employment action</a:t>
            </a:r>
          </a:p>
        </p:txBody>
      </p:sp>
    </p:spTree>
    <p:extLst>
      <p:ext uri="{BB962C8B-B14F-4D97-AF65-F5344CB8AC3E}">
        <p14:creationId xmlns:p14="http://schemas.microsoft.com/office/powerpoint/2010/main" val="855465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BC780F-0140-827A-134F-3921F291EB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298910-0F23-1DB4-6B9D-7CA9E3182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0AEE227-1384-C5AE-D464-ACB625F19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653368E-A0E3-9036-E35C-19C621E31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F64D1CC-B096-DDD5-A709-E8AC1A9FB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20AA8B1-3CE5-E14B-F108-C93337FF2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BE096E-2705-FD50-E752-37DB7D3B0157}"/>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CD52BBEA-E209-B661-74EF-176BDF2D41A4}"/>
              </a:ext>
            </a:extLst>
          </p:cNvPr>
          <p:cNvSpPr>
            <a:spLocks noGrp="1"/>
          </p:cNvSpPr>
          <p:nvPr>
            <p:ph idx="1"/>
          </p:nvPr>
        </p:nvSpPr>
        <p:spPr>
          <a:xfrm>
            <a:off x="647700" y="1740311"/>
            <a:ext cx="10984667" cy="4465617"/>
          </a:xfrm>
        </p:spPr>
        <p:txBody>
          <a:bodyPr anchor="ctr">
            <a:normAutofit/>
          </a:bodyPr>
          <a:lstStyle/>
          <a:p>
            <a:pPr marL="0" indent="0" algn="ctr">
              <a:lnSpc>
                <a:spcPct val="100000"/>
              </a:lnSpc>
              <a:spcBef>
                <a:spcPts val="0"/>
              </a:spcBef>
              <a:buNone/>
            </a:pPr>
            <a:endParaRPr lang="en-US" sz="5400" b="1" dirty="0">
              <a:solidFill>
                <a:srgbClr val="2A27DA"/>
              </a:solidFill>
              <a:latin typeface="Century Schoolbook" panose="02040604050505020304" pitchFamily="18" charset="0"/>
            </a:endParaRPr>
          </a:p>
          <a:p>
            <a:pPr marL="0" indent="0" algn="ctr">
              <a:lnSpc>
                <a:spcPct val="100000"/>
              </a:lnSpc>
              <a:spcBef>
                <a:spcPts val="0"/>
              </a:spcBef>
              <a:buNone/>
            </a:pPr>
            <a:r>
              <a:rPr lang="en-US" sz="5400" b="1" dirty="0">
                <a:solidFill>
                  <a:srgbClr val="2A27DA"/>
                </a:solidFill>
                <a:latin typeface="Century Schoolbook" panose="02040604050505020304" pitchFamily="18" charset="0"/>
              </a:rPr>
              <a:t>Does Corlett Prevail Against</a:t>
            </a:r>
          </a:p>
          <a:p>
            <a:pPr marL="0" indent="0" algn="ctr">
              <a:lnSpc>
                <a:spcPct val="100000"/>
              </a:lnSpc>
              <a:spcBef>
                <a:spcPts val="0"/>
              </a:spcBef>
              <a:buNone/>
            </a:pPr>
            <a:r>
              <a:rPr lang="en-US" sz="5400" b="1" dirty="0">
                <a:solidFill>
                  <a:srgbClr val="2A27DA"/>
                </a:solidFill>
                <a:latin typeface="Century Schoolbook" panose="02040604050505020304" pitchFamily="18" charset="0"/>
              </a:rPr>
              <a:t>SDSU’s Motion for </a:t>
            </a:r>
          </a:p>
          <a:p>
            <a:pPr marL="0" indent="0" algn="ctr">
              <a:lnSpc>
                <a:spcPct val="100000"/>
              </a:lnSpc>
              <a:spcBef>
                <a:spcPts val="0"/>
              </a:spcBef>
              <a:buNone/>
            </a:pPr>
            <a:r>
              <a:rPr lang="en-US" sz="5400" b="1" dirty="0">
                <a:solidFill>
                  <a:srgbClr val="2A27DA"/>
                </a:solidFill>
                <a:latin typeface="Century Schoolbook" panose="02040604050505020304" pitchFamily="18" charset="0"/>
              </a:rPr>
              <a:t>Judgment on Pleadings</a:t>
            </a:r>
          </a:p>
          <a:p>
            <a:pPr marL="0" indent="0" algn="ctr">
              <a:lnSpc>
                <a:spcPct val="100000"/>
              </a:lnSpc>
              <a:spcBef>
                <a:spcPts val="0"/>
              </a:spcBef>
              <a:buNone/>
            </a:pPr>
            <a:r>
              <a:rPr lang="en-US" sz="5400" b="1" dirty="0">
                <a:solidFill>
                  <a:srgbClr val="2A27DA"/>
                </a:solidFill>
                <a:latin typeface="Century Schoolbook" panose="02040604050505020304" pitchFamily="18" charset="0"/>
              </a:rPr>
              <a:t>(akin to an MTD)?</a:t>
            </a:r>
          </a:p>
          <a:p>
            <a:pPr marL="0" indent="0" algn="ctr">
              <a:lnSpc>
                <a:spcPct val="100000"/>
              </a:lnSpc>
              <a:spcBef>
                <a:spcPts val="0"/>
              </a:spcBef>
              <a:buNone/>
            </a:pPr>
            <a:endParaRPr lang="en-US" sz="44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600" b="1" dirty="0">
              <a:solidFill>
                <a:srgbClr val="2A27DA"/>
              </a:solidFill>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9707994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E22033-40A9-22F8-3CF4-65DC0FAE40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E5A090-7D57-C540-DB08-EA9F71219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F08C0D7-5505-8D01-6892-4444CD197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BBE2026-3E5B-6D2E-78C3-4E68C507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D111E7-A7DF-D5B8-DF84-4CA3425E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6B935F6-5842-9CE1-0E63-08AA57E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0DA9E7-8981-5DDE-83E9-261710AC42AD}"/>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0F4B2469-9026-A4FE-454C-961B900F209D}"/>
              </a:ext>
            </a:extLst>
          </p:cNvPr>
          <p:cNvSpPr>
            <a:spLocks noGrp="1"/>
          </p:cNvSpPr>
          <p:nvPr>
            <p:ph idx="1"/>
          </p:nvPr>
        </p:nvSpPr>
        <p:spPr>
          <a:xfrm>
            <a:off x="647700" y="1740311"/>
            <a:ext cx="10984667" cy="4465617"/>
          </a:xfrm>
        </p:spPr>
        <p:txBody>
          <a:bodyPr anchor="t">
            <a:normAutofit/>
          </a:bodyPr>
          <a:lstStyle/>
          <a:p>
            <a:pPr marL="0" indent="0" algn="ctr">
              <a:lnSpc>
                <a:spcPct val="100000"/>
              </a:lnSpc>
              <a:spcBef>
                <a:spcPts val="0"/>
              </a:spcBef>
              <a:buNone/>
            </a:pPr>
            <a:r>
              <a:rPr lang="en-US" sz="5400" b="1" dirty="0">
                <a:solidFill>
                  <a:srgbClr val="002060"/>
                </a:solidFill>
                <a:latin typeface="Century Schoolbook" panose="02040604050505020304" pitchFamily="18" charset="0"/>
              </a:rPr>
              <a:t>Corlett . . .</a:t>
            </a:r>
          </a:p>
          <a:p>
            <a:pPr marL="0" indent="0" algn="ctr">
              <a:lnSpc>
                <a:spcPct val="100000"/>
              </a:lnSpc>
              <a:spcBef>
                <a:spcPts val="0"/>
              </a:spcBef>
              <a:buNone/>
            </a:pPr>
            <a:endParaRPr lang="en-US" sz="3600" b="1" dirty="0">
              <a:solidFill>
                <a:srgbClr val="002060"/>
              </a:solidFill>
              <a:latin typeface="Century Schoolbook" panose="02040604050505020304" pitchFamily="18" charset="0"/>
            </a:endParaRPr>
          </a:p>
          <a:p>
            <a:pPr marL="0" indent="0">
              <a:lnSpc>
                <a:spcPct val="100000"/>
              </a:lnSpc>
              <a:spcBef>
                <a:spcPts val="0"/>
              </a:spcBef>
              <a:buNone/>
            </a:pPr>
            <a:r>
              <a:rPr lang="en-US" sz="4800" b="1" dirty="0">
                <a:solidFill>
                  <a:srgbClr val="002060"/>
                </a:solidFill>
                <a:latin typeface="Century Schoolbook" panose="02040604050505020304" pitchFamily="18" charset="0"/>
              </a:rPr>
              <a:t>• </a:t>
            </a:r>
            <a:r>
              <a:rPr lang="en-US" sz="4800" b="1" dirty="0">
                <a:solidFill>
                  <a:srgbClr val="1C2CDF"/>
                </a:solidFill>
                <a:latin typeface="Century Schoolbook" panose="02040604050505020304" pitchFamily="18" charset="0"/>
              </a:rPr>
              <a:t>Prevails on N-Word</a:t>
            </a:r>
          </a:p>
          <a:p>
            <a:pPr marL="0" indent="0">
              <a:lnSpc>
                <a:spcPct val="100000"/>
              </a:lnSpc>
              <a:spcBef>
                <a:spcPts val="0"/>
              </a:spcBef>
              <a:buNone/>
            </a:pPr>
            <a:endParaRPr lang="en-US" sz="4800" b="1" dirty="0">
              <a:solidFill>
                <a:srgbClr val="002060"/>
              </a:solidFill>
              <a:latin typeface="Century Schoolbook" panose="02040604050505020304" pitchFamily="18" charset="0"/>
            </a:endParaRPr>
          </a:p>
          <a:p>
            <a:pPr marL="0" indent="0">
              <a:lnSpc>
                <a:spcPct val="100000"/>
              </a:lnSpc>
              <a:spcBef>
                <a:spcPts val="0"/>
              </a:spcBef>
              <a:buNone/>
            </a:pPr>
            <a:r>
              <a:rPr lang="en-US" sz="4800" b="1" dirty="0">
                <a:solidFill>
                  <a:srgbClr val="002060"/>
                </a:solidFill>
                <a:latin typeface="Century Schoolbook" panose="02040604050505020304" pitchFamily="18" charset="0"/>
              </a:rPr>
              <a:t>• </a:t>
            </a:r>
            <a:r>
              <a:rPr lang="en-US" sz="4800" b="1" dirty="0">
                <a:solidFill>
                  <a:srgbClr val="C00000"/>
                </a:solidFill>
                <a:latin typeface="Century Schoolbook" panose="02040604050505020304" pitchFamily="18" charset="0"/>
              </a:rPr>
              <a:t>Loses on Gender Slurs</a:t>
            </a: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1427638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4D7DD3-2B9A-BE4A-4D93-1C020347EC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C53AC4-7B37-0886-19C9-6817E02F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7CEF95-725D-8869-C201-FC5331AB3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ACF0BE-89DC-B976-AC64-ABFFE5BDE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15A6A1F-0A9A-2F4D-CD58-8644FD2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21AAB57-847A-1473-8FC3-FABA909FE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64985-6F6D-63B5-FC1E-166AD8B78DBB}"/>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B427A778-31CE-75D2-9B32-B71EB09E8FFC}"/>
              </a:ext>
            </a:extLst>
          </p:cNvPr>
          <p:cNvSpPr>
            <a:spLocks noGrp="1"/>
          </p:cNvSpPr>
          <p:nvPr>
            <p:ph idx="1"/>
          </p:nvPr>
        </p:nvSpPr>
        <p:spPr>
          <a:xfrm>
            <a:off x="647700" y="1740311"/>
            <a:ext cx="10984667" cy="4465617"/>
          </a:xfrm>
        </p:spPr>
        <p:txBody>
          <a:bodyPr anchor="t">
            <a:normAutofit fontScale="92500" lnSpcReduction="20000"/>
          </a:bodyPr>
          <a:lstStyle/>
          <a:p>
            <a:pPr marL="0" indent="0" algn="ctr">
              <a:lnSpc>
                <a:spcPct val="100000"/>
              </a:lnSpc>
              <a:spcBef>
                <a:spcPts val="0"/>
              </a:spcBef>
              <a:buNone/>
            </a:pPr>
            <a:r>
              <a:rPr lang="en-US" sz="5400" b="1" dirty="0">
                <a:solidFill>
                  <a:srgbClr val="C00000"/>
                </a:solidFill>
                <a:latin typeface="Century Schoolbook" panose="02040604050505020304" pitchFamily="18" charset="0"/>
              </a:rPr>
              <a:t>N-Word Analysis</a:t>
            </a:r>
          </a:p>
          <a:p>
            <a:pPr marL="0" indent="0" algn="ctr">
              <a:lnSpc>
                <a:spcPct val="100000"/>
              </a:lnSpc>
              <a:spcBef>
                <a:spcPts val="0"/>
              </a:spcBef>
              <a:buNone/>
            </a:pPr>
            <a:endParaRPr lang="en-US" sz="1800" b="1" dirty="0">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 </a:t>
            </a:r>
            <a:r>
              <a:rPr lang="en-US" sz="3600" b="1" dirty="0">
                <a:solidFill>
                  <a:srgbClr val="1C2CDF"/>
                </a:solidFill>
                <a:latin typeface="Century Schoolbook" panose="02040604050505020304" pitchFamily="18" charset="0"/>
              </a:rPr>
              <a:t>Public Concern</a:t>
            </a:r>
            <a:r>
              <a:rPr lang="en-US" sz="3600" b="1" dirty="0">
                <a:latin typeface="Century Schoolbook" panose="02040604050505020304" pitchFamily="18" charset="0"/>
              </a:rPr>
              <a:t>: Usage was a matter of public concern because it was “</a:t>
            </a:r>
            <a:r>
              <a:rPr lang="en-US" sz="3600" b="1" i="1" dirty="0">
                <a:solidFill>
                  <a:srgbClr val="1C2CDF"/>
                </a:solidFill>
                <a:latin typeface="Century Schoolbook" panose="02040604050505020304" pitchFamily="18" charset="0"/>
              </a:rPr>
              <a:t>germane to the subject matter</a:t>
            </a:r>
            <a:r>
              <a:rPr lang="en-US" sz="3600" b="1" dirty="0">
                <a:latin typeface="Century Schoolbook" panose="02040604050505020304" pitchFamily="18" charset="0"/>
              </a:rPr>
              <a:t>” of teaching about the “</a:t>
            </a:r>
            <a:r>
              <a:rPr lang="en-US" sz="3600" b="1" i="1" dirty="0">
                <a:solidFill>
                  <a:srgbClr val="1C2CDF"/>
                </a:solidFill>
                <a:latin typeface="Century Schoolbook" panose="02040604050505020304" pitchFamily="18" charset="0"/>
              </a:rPr>
              <a:t>use-mention distinction</a:t>
            </a:r>
            <a:r>
              <a:rPr lang="en-US" sz="3600" b="1" dirty="0">
                <a:latin typeface="Century Schoolbook" panose="02040604050505020304" pitchFamily="18" charset="0"/>
              </a:rPr>
              <a:t>” in a course called “Critical Thinking and Composition.”</a:t>
            </a: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4064468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85241-FD73-F2A4-1E94-B6E07816B17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D4AFF4-DDC6-DDFA-FBFE-4BD92994F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0CFD5A8-B7FA-3A35-DDA0-B8BC004A3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A61E36B-3AF2-08EC-2E2D-93A6A7E4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D00BB55-597E-FA84-6069-70B46ADB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CD07E76-8457-F689-7B2A-348BBD7A0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76BA67-144A-76F8-1D57-34F506420B60}"/>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26C488FD-E506-56EE-26F2-0E1B07A28F93}"/>
              </a:ext>
            </a:extLst>
          </p:cNvPr>
          <p:cNvSpPr>
            <a:spLocks noGrp="1"/>
          </p:cNvSpPr>
          <p:nvPr>
            <p:ph idx="1"/>
          </p:nvPr>
        </p:nvSpPr>
        <p:spPr>
          <a:xfrm>
            <a:off x="647700" y="1740311"/>
            <a:ext cx="10984667" cy="4465617"/>
          </a:xfrm>
        </p:spPr>
        <p:txBody>
          <a:bodyPr anchor="t">
            <a:normAutofit fontScale="92500" lnSpcReduction="20000"/>
          </a:bodyPr>
          <a:lstStyle/>
          <a:p>
            <a:pPr marL="0" indent="0" algn="ctr">
              <a:lnSpc>
                <a:spcPct val="100000"/>
              </a:lnSpc>
              <a:spcBef>
                <a:spcPts val="0"/>
              </a:spcBef>
              <a:buNone/>
            </a:pPr>
            <a:r>
              <a:rPr lang="en-US" sz="5400" b="1" dirty="0">
                <a:solidFill>
                  <a:srgbClr val="C00000"/>
                </a:solidFill>
                <a:latin typeface="Century Schoolbook" panose="02040604050505020304" pitchFamily="18" charset="0"/>
              </a:rPr>
              <a:t>N-Word Analysis</a:t>
            </a:r>
          </a:p>
          <a:p>
            <a:pPr marL="0" indent="0" algn="ctr">
              <a:lnSpc>
                <a:spcPct val="100000"/>
              </a:lnSpc>
              <a:spcBef>
                <a:spcPts val="0"/>
              </a:spcBef>
              <a:buNone/>
            </a:pPr>
            <a:endParaRPr lang="en-US" sz="1800" b="1" dirty="0">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a:t>
            </a:r>
            <a:r>
              <a:rPr lang="en-US" sz="3600" b="1" dirty="0">
                <a:solidFill>
                  <a:srgbClr val="1C2CDF"/>
                </a:solidFill>
                <a:latin typeface="Century Schoolbook" panose="02040604050505020304" pitchFamily="18" charset="0"/>
              </a:rPr>
              <a:t>Balance of Interests</a:t>
            </a:r>
            <a:r>
              <a:rPr lang="en-US" sz="3600" b="1" dirty="0">
                <a:latin typeface="Century Schoolbook" panose="02040604050505020304" pitchFamily="18" charset="0"/>
              </a:rPr>
              <a:t>: Because of the inherently </a:t>
            </a:r>
            <a:r>
              <a:rPr lang="en-US" sz="3600" b="1" i="1" dirty="0">
                <a:solidFill>
                  <a:srgbClr val="1C2CDF"/>
                </a:solidFill>
                <a:latin typeface="Century Schoolbook" panose="02040604050505020304" pitchFamily="18" charset="0"/>
              </a:rPr>
              <a:t>fact-intensive nature </a:t>
            </a:r>
            <a:r>
              <a:rPr lang="en-US" sz="3600" b="1" dirty="0">
                <a:latin typeface="Century Schoolbook" panose="02040604050505020304" pitchFamily="18" charset="0"/>
              </a:rPr>
              <a:t>of this inquiry, the Court can rarely perform the </a:t>
            </a:r>
            <a:r>
              <a:rPr lang="en-US" sz="3600" b="1" i="1" dirty="0">
                <a:latin typeface="Century Schoolbook" panose="02040604050505020304" pitchFamily="18" charset="0"/>
              </a:rPr>
              <a:t>Pickering</a:t>
            </a:r>
            <a:r>
              <a:rPr lang="en-US" sz="3600" b="1" dirty="0">
                <a:latin typeface="Century Schoolbook" panose="02040604050505020304" pitchFamily="18" charset="0"/>
              </a:rPr>
              <a:t> balancing on a motion to dismiss. Corlett thus prevails at this early stage.</a:t>
            </a:r>
          </a:p>
          <a:p>
            <a:pPr marL="0" indent="0">
              <a:lnSpc>
                <a:spcPct val="150000"/>
              </a:lnSpc>
              <a:spcBef>
                <a:spcPts val="0"/>
              </a:spcBef>
              <a:buNone/>
            </a:pPr>
            <a:endParaRPr lang="en-US" sz="3600" b="1" dirty="0">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870664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8427A-06A4-9295-250C-864FBC567A7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7A39B-2B4B-139D-2878-2C706416E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6141D6-E49D-D447-CDAB-A54C288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421701C-3DD9-EBC1-084C-F62660BD3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C31F22F-E821-665E-4EA1-CDE272D6D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2F84CDA-657B-E324-8D47-6F5BA306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4FEBB2-0863-2718-AA3B-0077D8A19035}"/>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069E5546-C26F-A19E-DFAE-3D4654BF2306}"/>
              </a:ext>
            </a:extLst>
          </p:cNvPr>
          <p:cNvSpPr>
            <a:spLocks noGrp="1"/>
          </p:cNvSpPr>
          <p:nvPr>
            <p:ph idx="1"/>
          </p:nvPr>
        </p:nvSpPr>
        <p:spPr>
          <a:xfrm>
            <a:off x="647699" y="1597432"/>
            <a:ext cx="11192203" cy="5102913"/>
          </a:xfrm>
        </p:spPr>
        <p:txBody>
          <a:bodyPr anchor="t">
            <a:normAutofit fontScale="70000" lnSpcReduction="20000"/>
          </a:bodyPr>
          <a:lstStyle/>
          <a:p>
            <a:pPr marL="0" indent="0" algn="ctr">
              <a:lnSpc>
                <a:spcPct val="100000"/>
              </a:lnSpc>
              <a:spcBef>
                <a:spcPts val="0"/>
              </a:spcBef>
              <a:buNone/>
            </a:pPr>
            <a:r>
              <a:rPr lang="en-US" sz="5400" b="1" dirty="0">
                <a:solidFill>
                  <a:srgbClr val="C00000"/>
                </a:solidFill>
                <a:latin typeface="Century Schoolbook" panose="02040604050505020304" pitchFamily="18" charset="0"/>
              </a:rPr>
              <a:t>Gender Slurs Analysis</a:t>
            </a:r>
          </a:p>
          <a:p>
            <a:pPr marL="0" indent="0" algn="ctr">
              <a:lnSpc>
                <a:spcPct val="100000"/>
              </a:lnSpc>
              <a:spcBef>
                <a:spcPts val="0"/>
              </a:spcBef>
              <a:buNone/>
            </a:pPr>
            <a:endParaRPr lang="en-US" sz="1800" b="1" dirty="0">
              <a:latin typeface="Century Schoolbook" panose="02040604050505020304" pitchFamily="18" charset="0"/>
            </a:endParaRPr>
          </a:p>
          <a:p>
            <a:pPr marL="0" indent="0">
              <a:lnSpc>
                <a:spcPct val="150000"/>
              </a:lnSpc>
              <a:spcBef>
                <a:spcPts val="0"/>
              </a:spcBef>
              <a:buNone/>
            </a:pPr>
            <a:r>
              <a:rPr lang="en-US" sz="4100" b="1" dirty="0">
                <a:latin typeface="Century Schoolbook" panose="02040604050505020304" pitchFamily="18" charset="0"/>
              </a:rPr>
              <a:t>•</a:t>
            </a:r>
            <a:r>
              <a:rPr lang="en-US" sz="4100" b="1" dirty="0">
                <a:solidFill>
                  <a:srgbClr val="1C2CDF"/>
                </a:solidFill>
                <a:latin typeface="Century Schoolbook" panose="02040604050505020304" pitchFamily="18" charset="0"/>
              </a:rPr>
              <a:t>Public Concern</a:t>
            </a:r>
            <a:r>
              <a:rPr lang="en-US" sz="4100" b="1" dirty="0">
                <a:latin typeface="Century Schoolbook" panose="02040604050505020304" pitchFamily="18" charset="0"/>
              </a:rPr>
              <a:t>: Corlett </a:t>
            </a:r>
            <a:r>
              <a:rPr lang="en-US" sz="4100" b="1" u="sng" dirty="0">
                <a:solidFill>
                  <a:srgbClr val="1C2CDF"/>
                </a:solidFill>
                <a:latin typeface="Century Schoolbook" panose="02040604050505020304" pitchFamily="18" charset="0"/>
              </a:rPr>
              <a:t>failed</a:t>
            </a:r>
            <a:r>
              <a:rPr lang="en-US" sz="4100" b="1" dirty="0">
                <a:latin typeface="Century Schoolbook" panose="02040604050505020304" pitchFamily="18" charset="0"/>
              </a:rPr>
              <a:t> to prove that his use of the words ‘p---y’ and ‘bitch’ was </a:t>
            </a:r>
            <a:r>
              <a:rPr lang="en-US" sz="4100" b="1" i="1" dirty="0">
                <a:solidFill>
                  <a:srgbClr val="1C2CDF"/>
                </a:solidFill>
                <a:latin typeface="Century Schoolbook" panose="02040604050505020304" pitchFamily="18" charset="0"/>
              </a:rPr>
              <a:t>germane to the subject matter </a:t>
            </a:r>
            <a:r>
              <a:rPr lang="en-US" sz="4100" b="1" dirty="0">
                <a:latin typeface="Century Schoolbook" panose="02040604050505020304" pitchFamily="18" charset="0"/>
              </a:rPr>
              <a:t>of the course called “Political Philosophy,” and thus he was </a:t>
            </a:r>
            <a:r>
              <a:rPr lang="en-US" sz="4100" b="1" u="sng" dirty="0">
                <a:solidFill>
                  <a:srgbClr val="1C2CDF"/>
                </a:solidFill>
                <a:latin typeface="Century Schoolbook" panose="02040604050505020304" pitchFamily="18" charset="0"/>
              </a:rPr>
              <a:t>NOT</a:t>
            </a:r>
            <a:r>
              <a:rPr lang="en-US" sz="4100" b="1" dirty="0">
                <a:latin typeface="Century Schoolbook" panose="02040604050505020304" pitchFamily="18" charset="0"/>
              </a:rPr>
              <a:t> engaging in protected speech about a matter of public concern.  </a:t>
            </a:r>
            <a:r>
              <a:rPr lang="en-US" sz="4100" b="1">
                <a:latin typeface="Century Schoolbook" panose="02040604050505020304" pitchFamily="18" charset="0"/>
              </a:rPr>
              <a:t>Instead, </a:t>
            </a:r>
            <a:r>
              <a:rPr lang="en-US" sz="4100" b="1" dirty="0">
                <a:latin typeface="Century Schoolbook" panose="02040604050505020304" pitchFamily="18" charset="0"/>
              </a:rPr>
              <a:t>h</a:t>
            </a:r>
            <a:r>
              <a:rPr lang="en-US" sz="4100" b="1">
                <a:latin typeface="Century Schoolbook" panose="02040604050505020304" pitchFamily="18" charset="0"/>
              </a:rPr>
              <a:t>e </a:t>
            </a:r>
            <a:r>
              <a:rPr lang="en-US" sz="4100" b="1" dirty="0">
                <a:latin typeface="Century Schoolbook" panose="02040604050505020304" pitchFamily="18" charset="0"/>
              </a:rPr>
              <a:t>used the terms in a “derogative fashion” and “derogatory manner.”</a:t>
            </a:r>
            <a:endParaRPr lang="en-US" sz="3600" b="1" dirty="0">
              <a:latin typeface="Century Schoolbook" panose="02040604050505020304" pitchFamily="18" charset="0"/>
            </a:endParaRP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36036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D3BCF5-28CE-7568-1848-B31995133B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7634F4-1919-78D5-C728-9454BF43F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4640782-4DF7-C900-DEFF-38B26F4FC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EDF1AC-0ED1-A4FF-38C7-784EEF4C7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6E0CA7-36BD-936A-CC2B-084D0F2F8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74ABB5B-35E9-CD98-AC38-DA145FA1B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93FDB4-BF5E-794C-9788-430F85BB035E}"/>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61818851-734D-2E4A-BF91-851AB0522992}"/>
              </a:ext>
            </a:extLst>
          </p:cNvPr>
          <p:cNvSpPr>
            <a:spLocks noGrp="1"/>
          </p:cNvSpPr>
          <p:nvPr>
            <p:ph idx="1"/>
          </p:nvPr>
        </p:nvSpPr>
        <p:spPr>
          <a:xfrm>
            <a:off x="1009650" y="1777291"/>
            <a:ext cx="10085980" cy="4644705"/>
          </a:xfrm>
        </p:spPr>
        <p:txBody>
          <a:bodyPr anchor="t">
            <a:normAutofit fontScale="92500"/>
          </a:bodyPr>
          <a:lstStyle/>
          <a:p>
            <a:pPr marL="0" indent="0">
              <a:lnSpc>
                <a:spcPct val="150000"/>
              </a:lnSpc>
              <a:buNone/>
            </a:pPr>
            <a:r>
              <a:rPr lang="en-US" sz="4000" b="1" dirty="0">
                <a:latin typeface="Century Schoolbook" panose="02040604050505020304" pitchFamily="18" charset="0"/>
              </a:rPr>
              <a:t>• N-Word repeatedly used by professor in an entry-level, gen-ed philosophy class at SDSU (</a:t>
            </a:r>
            <a:r>
              <a:rPr lang="en-US" sz="4000" b="1" i="1" dirty="0">
                <a:latin typeface="Century Schoolbook" panose="02040604050505020304" pitchFamily="18" charset="0"/>
              </a:rPr>
              <a:t>Critical Thinking and Composition</a:t>
            </a:r>
            <a:r>
              <a:rPr lang="en-US" sz="4000" b="1" dirty="0">
                <a:latin typeface="Century Schoolbook" panose="02040604050505020304" pitchFamily="18" charset="0"/>
              </a:rPr>
              <a:t>) to explore the “use-mention distinction.”</a:t>
            </a: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3934063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82FE22-EC0D-D343-AADE-8459F05EC5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606A7F-ACF4-FAF9-762A-E84B36409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112E660-E520-A308-49C0-1916D3503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02FE284-DEBC-C5ED-F19F-7F7EA10C5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B7462E-C07F-27BD-5009-41D2DF32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CAA6279-50A3-F550-8EB2-C68E548A9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37C5A9-B1C0-6E28-25A1-AAD32F87BB14}"/>
              </a:ext>
            </a:extLst>
          </p:cNvPr>
          <p:cNvSpPr>
            <a:spLocks noGrp="1"/>
          </p:cNvSpPr>
          <p:nvPr>
            <p:ph type="title"/>
          </p:nvPr>
        </p:nvSpPr>
        <p:spPr>
          <a:xfrm>
            <a:off x="1371599" y="294538"/>
            <a:ext cx="10118036"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1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CA50FC34-D7F1-2341-B64B-6788B0431359}"/>
              </a:ext>
            </a:extLst>
          </p:cNvPr>
          <p:cNvSpPr>
            <a:spLocks noGrp="1"/>
          </p:cNvSpPr>
          <p:nvPr>
            <p:ph idx="1"/>
          </p:nvPr>
        </p:nvSpPr>
        <p:spPr>
          <a:xfrm>
            <a:off x="647700" y="1740311"/>
            <a:ext cx="11162227" cy="4465617"/>
          </a:xfrm>
        </p:spPr>
        <p:txBody>
          <a:bodyPr anchor="t">
            <a:normAutofit/>
          </a:bodyPr>
          <a:lstStyle/>
          <a:p>
            <a:pPr marL="0" indent="0" algn="ctr">
              <a:lnSpc>
                <a:spcPct val="100000"/>
              </a:lnSpc>
              <a:spcBef>
                <a:spcPts val="0"/>
              </a:spcBef>
              <a:buNone/>
            </a:pPr>
            <a:endParaRPr lang="en-US" sz="1800" b="1" dirty="0">
              <a:latin typeface="Century Schoolbook" panose="02040604050505020304" pitchFamily="18" charset="0"/>
            </a:endParaRPr>
          </a:p>
          <a:p>
            <a:pPr marL="0" indent="0" algn="ctr">
              <a:lnSpc>
                <a:spcPct val="150000"/>
              </a:lnSpc>
              <a:spcBef>
                <a:spcPts val="0"/>
              </a:spcBef>
              <a:buNone/>
            </a:pPr>
            <a:r>
              <a:rPr lang="en-US" sz="4400" b="1" dirty="0">
                <a:solidFill>
                  <a:srgbClr val="C00000"/>
                </a:solidFill>
                <a:latin typeface="Century Schoolbook" panose="02040604050505020304" pitchFamily="18" charset="0"/>
              </a:rPr>
              <a:t>Takeaway re: Offensive Language</a:t>
            </a:r>
            <a:endParaRPr lang="en-US" sz="1800" b="1" dirty="0">
              <a:latin typeface="Century Schoolbook" panose="02040604050505020304" pitchFamily="18" charset="0"/>
            </a:endParaRPr>
          </a:p>
          <a:p>
            <a:pPr marL="0" indent="0" algn="ctr">
              <a:lnSpc>
                <a:spcPct val="150000"/>
              </a:lnSpc>
              <a:spcBef>
                <a:spcPts val="0"/>
              </a:spcBef>
              <a:buNone/>
            </a:pPr>
            <a:r>
              <a:rPr lang="en-US" sz="4000" b="1" dirty="0">
                <a:latin typeface="Century Schoolbook" panose="02040604050505020304" pitchFamily="18" charset="0"/>
              </a:rPr>
              <a:t>Germane to Subject Matter</a:t>
            </a:r>
          </a:p>
          <a:p>
            <a:pPr marL="0" indent="0" algn="ctr">
              <a:lnSpc>
                <a:spcPct val="150000"/>
              </a:lnSpc>
              <a:spcBef>
                <a:spcPts val="0"/>
              </a:spcBef>
              <a:buNone/>
            </a:pPr>
            <a:r>
              <a:rPr lang="en-US" sz="4000" b="1" i="1" dirty="0">
                <a:latin typeface="Century Schoolbook" panose="02040604050505020304" pitchFamily="18" charset="0"/>
              </a:rPr>
              <a:t>vs. </a:t>
            </a:r>
          </a:p>
          <a:p>
            <a:pPr marL="0" indent="0" algn="ctr">
              <a:lnSpc>
                <a:spcPct val="150000"/>
              </a:lnSpc>
              <a:spcBef>
                <a:spcPts val="0"/>
              </a:spcBef>
              <a:buNone/>
            </a:pPr>
            <a:r>
              <a:rPr lang="en-US" sz="4000" b="1" dirty="0">
                <a:latin typeface="Century Schoolbook" panose="02040604050505020304" pitchFamily="18" charset="0"/>
              </a:rPr>
              <a:t>Gratuitous, Derogatory Profanity</a:t>
            </a:r>
          </a:p>
          <a:p>
            <a:pPr marL="0" indent="0" algn="ctr">
              <a:lnSpc>
                <a:spcPct val="100000"/>
              </a:lnSpc>
              <a:spcBef>
                <a:spcPts val="0"/>
              </a:spcBef>
              <a:buNone/>
            </a:pPr>
            <a:endParaRPr lang="en-US" sz="1800" b="1" dirty="0">
              <a:latin typeface="Century Schoolbook" panose="02040604050505020304" pitchFamily="18" charset="0"/>
            </a:endParaRPr>
          </a:p>
        </p:txBody>
      </p:sp>
    </p:spTree>
    <p:extLst>
      <p:ext uri="{BB962C8B-B14F-4D97-AF65-F5344CB8AC3E}">
        <p14:creationId xmlns:p14="http://schemas.microsoft.com/office/powerpoint/2010/main" val="3288420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AA16E-CB1E-0271-E1D4-711C2667AA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88549-25D4-0C6B-D0EF-E6169A29E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FC64D3-81B8-FDD1-3ED1-44A993EF7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83FE0AD-5AF0-E592-BACC-F00EB2D98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7DEA70-D99A-6085-37FC-AA6FEA00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8CA5498-14A7-4A25-FEFC-DC65A4F21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7040E8-F790-A60E-FA2D-91F8DDBDDFE8}"/>
              </a:ext>
            </a:extLst>
          </p:cNvPr>
          <p:cNvSpPr>
            <a:spLocks noGrp="1"/>
          </p:cNvSpPr>
          <p:nvPr>
            <p:ph type="title"/>
          </p:nvPr>
        </p:nvSpPr>
        <p:spPr>
          <a:xfrm>
            <a:off x="1371599" y="294538"/>
            <a:ext cx="10118036" cy="1033669"/>
          </a:xfrm>
        </p:spPr>
        <p:txBody>
          <a:bodyPr>
            <a:normAutofit/>
          </a:bodyPr>
          <a:lstStyle/>
          <a:p>
            <a:pPr algn="ctr"/>
            <a:r>
              <a:rPr lang="en-US" sz="6600" b="1" dirty="0">
                <a:solidFill>
                  <a:srgbClr val="FFFFFF"/>
                </a:solidFill>
                <a:latin typeface="Century Schoolbook" panose="02040604050505020304" pitchFamily="18" charset="0"/>
              </a:rPr>
              <a:t>Summary</a:t>
            </a:r>
          </a:p>
        </p:txBody>
      </p:sp>
      <p:sp>
        <p:nvSpPr>
          <p:cNvPr id="3" name="Content Placeholder 2">
            <a:extLst>
              <a:ext uri="{FF2B5EF4-FFF2-40B4-BE49-F238E27FC236}">
                <a16:creationId xmlns:a16="http://schemas.microsoft.com/office/drawing/2014/main" id="{389E76F9-D28F-F194-3CB7-A9E1BC563400}"/>
              </a:ext>
            </a:extLst>
          </p:cNvPr>
          <p:cNvSpPr>
            <a:spLocks noGrp="1"/>
          </p:cNvSpPr>
          <p:nvPr>
            <p:ph idx="1"/>
          </p:nvPr>
        </p:nvSpPr>
        <p:spPr>
          <a:xfrm>
            <a:off x="647700" y="1622745"/>
            <a:ext cx="11162227" cy="4829570"/>
          </a:xfrm>
        </p:spPr>
        <p:txBody>
          <a:bodyPr anchor="t">
            <a:normAutofit fontScale="92500" lnSpcReduction="10000"/>
          </a:bodyPr>
          <a:lstStyle/>
          <a:p>
            <a:pPr marL="0" indent="0" algn="ctr">
              <a:lnSpc>
                <a:spcPct val="100000"/>
              </a:lnSpc>
              <a:spcBef>
                <a:spcPts val="0"/>
              </a:spcBef>
              <a:buNone/>
            </a:pPr>
            <a:endParaRPr lang="en-US" sz="1800" b="1" dirty="0">
              <a:latin typeface="Century Schoolbook" panose="02040604050505020304" pitchFamily="18" charset="0"/>
            </a:endParaRPr>
          </a:p>
          <a:p>
            <a:pPr marL="0" indent="0" algn="ctr">
              <a:lnSpc>
                <a:spcPct val="100000"/>
              </a:lnSpc>
              <a:spcBef>
                <a:spcPts val="0"/>
              </a:spcBef>
              <a:buNone/>
            </a:pPr>
            <a:r>
              <a:rPr lang="en-US" sz="4400" b="1" dirty="0">
                <a:solidFill>
                  <a:srgbClr val="1C2CDF"/>
                </a:solidFill>
                <a:latin typeface="Century Schoolbook" panose="02040604050505020304" pitchFamily="18" charset="0"/>
              </a:rPr>
              <a:t>Subjectivity of Weighing Interests</a:t>
            </a:r>
          </a:p>
          <a:p>
            <a:pPr marL="0" indent="0" algn="ctr">
              <a:lnSpc>
                <a:spcPct val="100000"/>
              </a:lnSpc>
              <a:spcBef>
                <a:spcPts val="0"/>
              </a:spcBef>
              <a:buNone/>
            </a:pPr>
            <a:endParaRPr lang="en-US" sz="2000" b="1" dirty="0">
              <a:solidFill>
                <a:srgbClr val="1C2CDF"/>
              </a:solidFill>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a:t>
            </a:r>
            <a:r>
              <a:rPr lang="en-US" sz="3600" b="1" dirty="0">
                <a:solidFill>
                  <a:srgbClr val="1C2CDF"/>
                </a:solidFill>
                <a:latin typeface="Century Schoolbook" panose="02040604050505020304" pitchFamily="18" charset="0"/>
              </a:rPr>
              <a:t> </a:t>
            </a:r>
            <a:r>
              <a:rPr lang="en-US" sz="3600" b="1" dirty="0">
                <a:latin typeface="Century Schoolbook" panose="02040604050505020304" pitchFamily="18" charset="0"/>
              </a:rPr>
              <a:t>collegial educational environment</a:t>
            </a:r>
          </a:p>
          <a:p>
            <a:pPr marL="0" indent="0">
              <a:lnSpc>
                <a:spcPct val="150000"/>
              </a:lnSpc>
              <a:spcBef>
                <a:spcPts val="0"/>
              </a:spcBef>
              <a:buNone/>
            </a:pPr>
            <a:r>
              <a:rPr lang="en-US" sz="3600" b="1" dirty="0">
                <a:latin typeface="Century Schoolbook" panose="02040604050505020304" pitchFamily="18" charset="0"/>
              </a:rPr>
              <a:t>• workplace efficiency &amp; disruption educ. mission</a:t>
            </a:r>
            <a:endParaRPr lang="en-US" sz="1400" b="1" dirty="0">
              <a:latin typeface="Century Schoolbook" panose="02040604050505020304" pitchFamily="18" charset="0"/>
            </a:endParaRPr>
          </a:p>
          <a:p>
            <a:pPr marL="0" indent="0">
              <a:lnSpc>
                <a:spcPct val="150000"/>
              </a:lnSpc>
              <a:spcBef>
                <a:spcPts val="0"/>
              </a:spcBef>
              <a:buNone/>
            </a:pPr>
            <a:r>
              <a:rPr lang="en-US" sz="3600" b="1" dirty="0">
                <a:latin typeface="Century Schoolbook" panose="02040604050505020304" pitchFamily="18" charset="0"/>
              </a:rPr>
              <a:t>•</a:t>
            </a:r>
            <a:r>
              <a:rPr lang="en-US" sz="3600" b="1" dirty="0">
                <a:solidFill>
                  <a:srgbClr val="1C2CDF"/>
                </a:solidFill>
                <a:latin typeface="Century Schoolbook" panose="02040604050505020304" pitchFamily="18" charset="0"/>
              </a:rPr>
              <a:t> </a:t>
            </a:r>
            <a:r>
              <a:rPr lang="en-US" sz="3600" b="1" dirty="0">
                <a:latin typeface="Century Schoolbook" panose="02040604050505020304" pitchFamily="18" charset="0"/>
              </a:rPr>
              <a:t>interfere with students’ studies/learning ability	</a:t>
            </a:r>
          </a:p>
          <a:p>
            <a:pPr marL="0" indent="0">
              <a:lnSpc>
                <a:spcPct val="150000"/>
              </a:lnSpc>
              <a:spcBef>
                <a:spcPts val="0"/>
              </a:spcBef>
              <a:buNone/>
            </a:pPr>
            <a:r>
              <a:rPr lang="en-US" sz="3600" b="1" dirty="0">
                <a:latin typeface="Century Schoolbook" panose="02040604050505020304" pitchFamily="18" charset="0"/>
              </a:rPr>
              <a:t>• interfere with plaintiff’s ability to teach</a:t>
            </a:r>
          </a:p>
          <a:p>
            <a:pPr marL="0" indent="0">
              <a:lnSpc>
                <a:spcPct val="150000"/>
              </a:lnSpc>
              <a:spcBef>
                <a:spcPts val="0"/>
              </a:spcBef>
              <a:buNone/>
            </a:pPr>
            <a:r>
              <a:rPr lang="en-US" sz="3600" b="1" dirty="0">
                <a:latin typeface="Century Schoolbook" panose="02040604050505020304" pitchFamily="18" charset="0"/>
              </a:rPr>
              <a:t>• time, place and manner of plaintiff’s speech</a:t>
            </a:r>
          </a:p>
        </p:txBody>
      </p:sp>
    </p:spTree>
    <p:extLst>
      <p:ext uri="{BB962C8B-B14F-4D97-AF65-F5344CB8AC3E}">
        <p14:creationId xmlns:p14="http://schemas.microsoft.com/office/powerpoint/2010/main" val="2743378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778CA5-4D6A-EE66-8796-8F638F6F01E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61734D-24CD-9C8F-AB1E-C16E729EE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19FE51-3EE5-5F7C-989D-854079351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E638C88-2AEF-7983-9D4D-6ACA20394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51163A6-040B-D9F7-9155-8E38C83D6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68902C9-D055-7F6C-8962-9A45D3C0A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9DF6D-7AFF-BA0F-AEED-38E995845F46}"/>
              </a:ext>
            </a:extLst>
          </p:cNvPr>
          <p:cNvSpPr>
            <a:spLocks noGrp="1"/>
          </p:cNvSpPr>
          <p:nvPr>
            <p:ph type="title"/>
          </p:nvPr>
        </p:nvSpPr>
        <p:spPr>
          <a:xfrm>
            <a:off x="1371599" y="294538"/>
            <a:ext cx="10118036" cy="1033669"/>
          </a:xfrm>
        </p:spPr>
        <p:txBody>
          <a:bodyPr>
            <a:normAutofit/>
          </a:bodyPr>
          <a:lstStyle/>
          <a:p>
            <a:pPr algn="ctr"/>
            <a:r>
              <a:rPr lang="en-US" sz="6600" b="1" dirty="0">
                <a:solidFill>
                  <a:srgbClr val="FFFFFF"/>
                </a:solidFill>
                <a:latin typeface="Century Schoolbook" panose="02040604050505020304" pitchFamily="18" charset="0"/>
              </a:rPr>
              <a:t>Thank You</a:t>
            </a:r>
          </a:p>
        </p:txBody>
      </p:sp>
      <p:sp>
        <p:nvSpPr>
          <p:cNvPr id="3" name="Content Placeholder 2">
            <a:extLst>
              <a:ext uri="{FF2B5EF4-FFF2-40B4-BE49-F238E27FC236}">
                <a16:creationId xmlns:a16="http://schemas.microsoft.com/office/drawing/2014/main" id="{A09D8A06-D2C3-7E1B-E821-2BBA055220EA}"/>
              </a:ext>
            </a:extLst>
          </p:cNvPr>
          <p:cNvSpPr>
            <a:spLocks noGrp="1"/>
          </p:cNvSpPr>
          <p:nvPr>
            <p:ph idx="1"/>
          </p:nvPr>
        </p:nvSpPr>
        <p:spPr>
          <a:xfrm>
            <a:off x="647700" y="1622745"/>
            <a:ext cx="11162227" cy="4829570"/>
          </a:xfrm>
        </p:spPr>
        <p:txBody>
          <a:bodyPr anchor="t">
            <a:normAutofit/>
          </a:bodyPr>
          <a:lstStyle/>
          <a:p>
            <a:pPr marL="0" indent="0" algn="ctr">
              <a:lnSpc>
                <a:spcPct val="100000"/>
              </a:lnSpc>
              <a:spcBef>
                <a:spcPts val="0"/>
              </a:spcBef>
              <a:buNone/>
            </a:pPr>
            <a:r>
              <a:rPr lang="en-US" sz="5400" b="1" dirty="0">
                <a:solidFill>
                  <a:srgbClr val="1C2CDF"/>
                </a:solidFill>
                <a:latin typeface="Century Schoolbook" panose="02040604050505020304" pitchFamily="18" charset="0"/>
              </a:rPr>
              <a:t>Clay Calvert</a:t>
            </a:r>
          </a:p>
          <a:p>
            <a:pPr marL="0" indent="0" algn="ctr">
              <a:lnSpc>
                <a:spcPct val="100000"/>
              </a:lnSpc>
              <a:spcBef>
                <a:spcPts val="0"/>
              </a:spcBef>
              <a:buNone/>
            </a:pPr>
            <a:endParaRPr lang="en-US" sz="4400" b="1" dirty="0">
              <a:latin typeface="Century Schoolbook" panose="02040604050505020304" pitchFamily="18" charset="0"/>
            </a:endParaRPr>
          </a:p>
          <a:p>
            <a:pPr marL="0" indent="0" algn="ctr">
              <a:lnSpc>
                <a:spcPct val="100000"/>
              </a:lnSpc>
              <a:spcBef>
                <a:spcPts val="0"/>
              </a:spcBef>
              <a:buNone/>
            </a:pPr>
            <a:r>
              <a:rPr lang="en-US" sz="3600" b="1" dirty="0">
                <a:latin typeface="Century Schoolbook" panose="02040604050505020304" pitchFamily="18" charset="0"/>
              </a:rPr>
              <a:t>Professor Emeritus</a:t>
            </a:r>
          </a:p>
          <a:p>
            <a:pPr marL="0" indent="0" algn="ctr">
              <a:lnSpc>
                <a:spcPct val="100000"/>
              </a:lnSpc>
              <a:spcBef>
                <a:spcPts val="0"/>
              </a:spcBef>
              <a:buNone/>
            </a:pPr>
            <a:r>
              <a:rPr lang="en-US" sz="3600" b="1" dirty="0">
                <a:latin typeface="Century Schoolbook" panose="02040604050505020304" pitchFamily="18" charset="0"/>
              </a:rPr>
              <a:t>University of Florida</a:t>
            </a:r>
          </a:p>
          <a:p>
            <a:pPr marL="0" indent="0" algn="ctr">
              <a:lnSpc>
                <a:spcPct val="100000"/>
              </a:lnSpc>
              <a:spcBef>
                <a:spcPts val="0"/>
              </a:spcBef>
              <a:buNone/>
            </a:pPr>
            <a:endParaRPr lang="en-US" sz="3600" b="1" dirty="0">
              <a:latin typeface="Century Schoolbook" panose="02040604050505020304" pitchFamily="18" charset="0"/>
            </a:endParaRPr>
          </a:p>
          <a:p>
            <a:pPr marL="0" indent="0" algn="ctr">
              <a:lnSpc>
                <a:spcPct val="100000"/>
              </a:lnSpc>
              <a:spcBef>
                <a:spcPts val="0"/>
              </a:spcBef>
              <a:buNone/>
            </a:pPr>
            <a:r>
              <a:rPr lang="en-US" sz="3600" b="1" dirty="0">
                <a:latin typeface="Century Schoolbook" panose="02040604050505020304" pitchFamily="18" charset="0"/>
              </a:rPr>
              <a:t>Nonresident Senior Fellow</a:t>
            </a:r>
          </a:p>
          <a:p>
            <a:pPr marL="0" indent="0" algn="ctr">
              <a:lnSpc>
                <a:spcPct val="100000"/>
              </a:lnSpc>
              <a:spcBef>
                <a:spcPts val="0"/>
              </a:spcBef>
              <a:buNone/>
            </a:pPr>
            <a:r>
              <a:rPr lang="en-US" sz="3600" b="1" dirty="0">
                <a:latin typeface="Century Schoolbook" panose="02040604050505020304" pitchFamily="18" charset="0"/>
              </a:rPr>
              <a:t>American Enterprise Institute</a:t>
            </a:r>
          </a:p>
        </p:txBody>
      </p:sp>
    </p:spTree>
    <p:extLst>
      <p:ext uri="{BB962C8B-B14F-4D97-AF65-F5344CB8AC3E}">
        <p14:creationId xmlns:p14="http://schemas.microsoft.com/office/powerpoint/2010/main" val="124498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88AE9-23D3-2C52-741D-7D8EE5D708B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C2D7F8-D664-CADC-496A-506723C2F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179A557-505F-DC7A-7E5C-49A135AFF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B9C090D-D09C-3771-DA87-426AE285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98263B9-5F10-94C1-9209-AC0878473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8FCD806-60B2-0FFC-347B-A3D3D090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BF42E0-0C7D-C10D-3A31-361ACFA5A924}"/>
              </a:ext>
            </a:extLst>
          </p:cNvPr>
          <p:cNvSpPr>
            <a:spLocks noGrp="1"/>
          </p:cNvSpPr>
          <p:nvPr>
            <p:ph type="title"/>
          </p:nvPr>
        </p:nvSpPr>
        <p:spPr>
          <a:xfrm>
            <a:off x="914400" y="294538"/>
            <a:ext cx="10818250" cy="1033669"/>
          </a:xfrm>
        </p:spPr>
        <p:txBody>
          <a:bodyPr>
            <a:normAutofit/>
          </a:bodyPr>
          <a:lstStyle/>
          <a:p>
            <a:r>
              <a:rPr lang="en-US" sz="5400" b="1" i="1" dirty="0">
                <a:solidFill>
                  <a:srgbClr val="FFFFFF"/>
                </a:solidFill>
                <a:latin typeface="Century Schoolbook" panose="02040604050505020304" pitchFamily="18" charset="0"/>
              </a:rPr>
              <a:t>Corlett v. Tong      </a:t>
            </a:r>
            <a:r>
              <a:rPr lang="en-US" sz="3600" b="1" dirty="0">
                <a:solidFill>
                  <a:srgbClr val="FFFFFF"/>
                </a:solidFill>
                <a:latin typeface="Century Schoolbook" panose="02040604050505020304" pitchFamily="18" charset="0"/>
              </a:rPr>
              <a:t>(S.D. Cal. 2025)</a:t>
            </a:r>
          </a:p>
        </p:txBody>
      </p:sp>
      <p:sp>
        <p:nvSpPr>
          <p:cNvPr id="3" name="Content Placeholder 2">
            <a:extLst>
              <a:ext uri="{FF2B5EF4-FFF2-40B4-BE49-F238E27FC236}">
                <a16:creationId xmlns:a16="http://schemas.microsoft.com/office/drawing/2014/main" id="{F6575A0C-0476-B73B-FF82-1748A7007BB7}"/>
              </a:ext>
            </a:extLst>
          </p:cNvPr>
          <p:cNvSpPr>
            <a:spLocks noGrp="1"/>
          </p:cNvSpPr>
          <p:nvPr>
            <p:ph idx="1"/>
          </p:nvPr>
        </p:nvSpPr>
        <p:spPr>
          <a:xfrm>
            <a:off x="1009650" y="1777291"/>
            <a:ext cx="10085980" cy="4644705"/>
          </a:xfrm>
        </p:spPr>
        <p:txBody>
          <a:bodyPr anchor="t">
            <a:normAutofit/>
          </a:bodyPr>
          <a:lstStyle/>
          <a:p>
            <a:pPr marL="0" indent="0">
              <a:lnSpc>
                <a:spcPct val="150000"/>
              </a:lnSpc>
              <a:buNone/>
            </a:pPr>
            <a:r>
              <a:rPr lang="en-US" sz="3600" b="1" dirty="0">
                <a:latin typeface="Century Schoolbook" panose="02040604050505020304" pitchFamily="18" charset="0"/>
              </a:rPr>
              <a:t>•Also used “p---y” and “bitch” in an upper-division and grad-level philosophy course (</a:t>
            </a:r>
            <a:r>
              <a:rPr lang="en-US" sz="3600" b="1" i="1" dirty="0">
                <a:latin typeface="Century Schoolbook" panose="02040604050505020304" pitchFamily="18" charset="0"/>
              </a:rPr>
              <a:t>Political Philosophy</a:t>
            </a:r>
            <a:r>
              <a:rPr lang="en-US" sz="3600" b="1" dirty="0">
                <a:latin typeface="Century Schoolbook" panose="02040604050505020304" pitchFamily="18" charset="0"/>
              </a:rPr>
              <a:t>)</a:t>
            </a:r>
            <a:r>
              <a:rPr lang="en-US" sz="3600" b="1" i="1" dirty="0">
                <a:latin typeface="Century Schoolbook" panose="02040604050505020304" pitchFamily="18" charset="0"/>
              </a:rPr>
              <a:t> </a:t>
            </a:r>
            <a:r>
              <a:rPr lang="en-US" sz="3600" b="1" dirty="0">
                <a:latin typeface="Century Schoolbook" panose="02040604050505020304" pitchFamily="18" charset="0"/>
              </a:rPr>
              <a:t>to refer to people or groups of people as weak or not assertive.</a:t>
            </a:r>
            <a:endParaRPr lang="en-US" sz="3600" b="1" i="1" dirty="0">
              <a:latin typeface="Century Schoolbook" panose="02040604050505020304" pitchFamily="18" charset="0"/>
            </a:endParaRPr>
          </a:p>
          <a:p>
            <a:pPr marL="0" indent="0">
              <a:lnSpc>
                <a:spcPct val="110000"/>
              </a:lnSpc>
              <a:buNone/>
            </a:pPr>
            <a:endParaRPr lang="en-US" sz="3600" b="1" dirty="0">
              <a:latin typeface="Century Schoolbook" panose="02040604050505020304" pitchFamily="18" charset="0"/>
            </a:endParaRPr>
          </a:p>
          <a:p>
            <a:pPr marL="0" indent="0">
              <a:lnSpc>
                <a:spcPct val="100000"/>
              </a:lnSpc>
              <a:buNone/>
            </a:pPr>
            <a:endParaRPr lang="en-US" sz="3600" b="1" dirty="0">
              <a:latin typeface="Century Schoolbook" panose="02040604050505020304" pitchFamily="18" charset="0"/>
            </a:endParaRPr>
          </a:p>
        </p:txBody>
      </p:sp>
    </p:spTree>
    <p:extLst>
      <p:ext uri="{BB962C8B-B14F-4D97-AF65-F5344CB8AC3E}">
        <p14:creationId xmlns:p14="http://schemas.microsoft.com/office/powerpoint/2010/main" val="3620691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3608</Words>
  <Application>Microsoft Macintosh PowerPoint</Application>
  <PresentationFormat>Widescreen</PresentationFormat>
  <Paragraphs>399</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Calibri Light</vt:lpstr>
      <vt:lpstr>Century Schoolbook</vt:lpstr>
      <vt:lpstr>1_Office Theme</vt:lpstr>
      <vt:lpstr>The Prof Said What?!?!  Navigating the Intersection of Academic Freedom and Public-Employee  Speech Rights at Public Universities</vt:lpstr>
      <vt:lpstr>Roadmap</vt:lpstr>
      <vt:lpstr>Reges v. Cauce   (W.D. Wash. 2024)</vt:lpstr>
      <vt:lpstr>Reges v. Cauce   (W.D. Wash. 2024)</vt:lpstr>
      <vt:lpstr>Gruber v. Tennessee Tech. (6th Cir. 2024)</vt:lpstr>
      <vt:lpstr>Gruber v. Tennessee Tech. (6th Cir. 2024)</vt:lpstr>
      <vt:lpstr>Corlett v. Tong      (S.D. Cal. 2025)</vt:lpstr>
      <vt:lpstr>Corlett v. Tong      (S.D. Cal. 2025)</vt:lpstr>
      <vt:lpstr>Corlett v. Tong      (S.D. Cal. 2025)</vt:lpstr>
      <vt:lpstr>Academic Freedom</vt:lpstr>
      <vt:lpstr>PowerPoint Presentation</vt:lpstr>
      <vt:lpstr>AAUP’s 1940 Statement of Principles  on Academic Freedom</vt:lpstr>
      <vt:lpstr>Legal Perspectives on  Academic Freedom</vt:lpstr>
      <vt:lpstr>Rhetorically Rich</vt:lpstr>
      <vt:lpstr>Paul Sweezy (L, facing camera)  &amp; Harry Keyishian (R)</vt:lpstr>
      <vt:lpstr>Sweezy v. New Hampshire (1957)</vt:lpstr>
      <vt:lpstr>Sweezy v. New Hampshire (1957)</vt:lpstr>
      <vt:lpstr>Frankfurter’s Concurrence</vt:lpstr>
      <vt:lpstr>Keyishian v. Bd. of Regents (1967)</vt:lpstr>
      <vt:lpstr>Keyishian v. Bd. of Regents (1967)</vt:lpstr>
      <vt:lpstr>Doctrinally Deficient</vt:lpstr>
      <vt:lpstr>Two Strands of Legal Doctrines</vt:lpstr>
      <vt:lpstr>Public-Employee Speech Rights: Pickering/Connick/Garcetti Issues</vt:lpstr>
      <vt:lpstr>Private Citizen / Public Concern</vt:lpstr>
      <vt:lpstr>Matters of Public Concern</vt:lpstr>
      <vt:lpstr> Garcetti v. Ceballos (2006) </vt:lpstr>
      <vt:lpstr> Garcetti v. Ceballos (2006) </vt:lpstr>
      <vt:lpstr> Garcetti v. Ceballos (2006)</vt:lpstr>
      <vt:lpstr>Lower Courts Post Garcetti</vt:lpstr>
      <vt:lpstr>Public-Employee Speech Rights: Pickering/Connick/Garcetti Issues</vt:lpstr>
      <vt:lpstr>Reges v. Cauce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(W.D. Wash. 2024)</vt:lpstr>
      <vt:lpstr>Reges v. Cauce (Oral Argument in 9th Circuit)</vt:lpstr>
      <vt:lpstr>From “Courthouse News Service” Article</vt:lpstr>
      <vt:lpstr>From “Courthouse News Service” Article</vt:lpstr>
      <vt:lpstr>Reges v. Cauce</vt:lpstr>
      <vt:lpstr>Gruber v. Tennessee Tech. (2024)</vt:lpstr>
      <vt:lpstr>Gruber v. Tennessee Tech. (2024)</vt:lpstr>
      <vt:lpstr>Gruber v. Tennessee Tech. (2024)</vt:lpstr>
      <vt:lpstr>Gruber v. Tennessee Tech.  (6th Cir. 2024)</vt:lpstr>
      <vt:lpstr>Gruber v. Tennessee Tech. (2024)</vt:lpstr>
      <vt:lpstr>Gruber v. Tennessee Tech. (2024)</vt:lpstr>
      <vt:lpstr>Gruber v. Tennessee Tech. (2024)</vt:lpstr>
      <vt:lpstr>Gruber v. Tennessee Tech. (2024)</vt:lpstr>
      <vt:lpstr>Gruber v. Tennessee Tech. (2024)</vt:lpstr>
      <vt:lpstr>Gruber v. Tennessee Tech. (2024)</vt:lpstr>
      <vt:lpstr>Gruber v. Tennessee Tech. (2024)</vt:lpstr>
      <vt:lpstr>Gruber v. Tennessee Tech. (2024)</vt:lpstr>
      <vt:lpstr>Gruber v. Tennessee Tech. (2024)</vt:lpstr>
      <vt:lpstr>Gruber v. Tennessee Tech. (2024)</vt:lpstr>
      <vt:lpstr>Gruber v. Tennessee Tech. (2024)</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Corlett v. Tong   (S.D. Cal. 2025)</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Clay Calvert</dc:creator>
  <cp:lastModifiedBy>Clay Calvert</cp:lastModifiedBy>
  <cp:revision>179</cp:revision>
  <cp:lastPrinted>2025-02-12T22:33:46Z</cp:lastPrinted>
  <dcterms:created xsi:type="dcterms:W3CDTF">2024-12-18T16:14:11Z</dcterms:created>
  <dcterms:modified xsi:type="dcterms:W3CDTF">2025-09-04T18:00:00Z</dcterms:modified>
</cp:coreProperties>
</file>