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5"/>
  </p:notesMasterIdLst>
  <p:handoutMasterIdLst>
    <p:handoutMasterId r:id="rId26"/>
  </p:handoutMasterIdLst>
  <p:sldIdLst>
    <p:sldId id="256" r:id="rId5"/>
    <p:sldId id="309" r:id="rId6"/>
    <p:sldId id="403" r:id="rId7"/>
    <p:sldId id="399" r:id="rId8"/>
    <p:sldId id="316" r:id="rId9"/>
    <p:sldId id="257" r:id="rId10"/>
    <p:sldId id="409" r:id="rId11"/>
    <p:sldId id="289" r:id="rId12"/>
    <p:sldId id="287" r:id="rId13"/>
    <p:sldId id="315" r:id="rId14"/>
    <p:sldId id="405" r:id="rId15"/>
    <p:sldId id="407" r:id="rId16"/>
    <p:sldId id="296" r:id="rId17"/>
    <p:sldId id="290" r:id="rId18"/>
    <p:sldId id="291" r:id="rId19"/>
    <p:sldId id="265" r:id="rId20"/>
    <p:sldId id="292" r:id="rId21"/>
    <p:sldId id="408" r:id="rId22"/>
    <p:sldId id="402" r:id="rId23"/>
    <p:sldId id="30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1713"/>
  </p:normalViewPr>
  <p:slideViewPr>
    <p:cSldViewPr snapToGrid="0" snapToObjects="1">
      <p:cViewPr varScale="1">
        <p:scale>
          <a:sx n="50" d="100"/>
          <a:sy n="50" d="100"/>
        </p:scale>
        <p:origin x="1740"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88" d="100"/>
          <a:sy n="188" d="100"/>
        </p:scale>
        <p:origin x="1712" y="1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1AB22A-64F1-224A-82AD-477D802D1D6E}" type="datetimeFigureOut">
              <a:rPr lang="en-US" smtClean="0"/>
              <a:t>10/7/2024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AB67AE-B31A-B04A-8183-2CCA9029D6C7}" type="slidenum">
              <a:rPr lang="en-US" smtClean="0"/>
              <a:t>‹#›</a:t>
            </a:fld>
            <a:endParaRPr lang="en-US"/>
          </a:p>
        </p:txBody>
      </p:sp>
    </p:spTree>
    <p:extLst>
      <p:ext uri="{BB962C8B-B14F-4D97-AF65-F5344CB8AC3E}">
        <p14:creationId xmlns:p14="http://schemas.microsoft.com/office/powerpoint/2010/main" val="11615340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DA6793-1B7E-904C-9F62-6EA1388AF9AC}" type="datetimeFigureOut">
              <a:rPr lang="en-US" smtClean="0"/>
              <a:t>10/7/2024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41984-B88B-8F4A-9F5A-6020CFEBCC95}" type="slidenum">
              <a:rPr lang="en-US" smtClean="0"/>
              <a:t>‹#›</a:t>
            </a:fld>
            <a:endParaRPr lang="en-US"/>
          </a:p>
        </p:txBody>
      </p:sp>
    </p:spTree>
    <p:extLst>
      <p:ext uri="{BB962C8B-B14F-4D97-AF65-F5344CB8AC3E}">
        <p14:creationId xmlns:p14="http://schemas.microsoft.com/office/powerpoint/2010/main" val="109073063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Good morning and thank you for joining us.</a:t>
            </a:r>
          </a:p>
          <a:p>
            <a:endParaRPr lang="en-US" dirty="0"/>
          </a:p>
        </p:txBody>
      </p:sp>
      <p:sp>
        <p:nvSpPr>
          <p:cNvPr id="4" name="Slide Number Placeholder 3"/>
          <p:cNvSpPr>
            <a:spLocks noGrp="1"/>
          </p:cNvSpPr>
          <p:nvPr>
            <p:ph type="sldNum" sz="quarter" idx="10"/>
          </p:nvPr>
        </p:nvSpPr>
        <p:spPr/>
        <p:txBody>
          <a:bodyPr/>
          <a:lstStyle/>
          <a:p>
            <a:fld id="{D3541984-B88B-8F4A-9F5A-6020CFEBCC95}" type="slidenum">
              <a:rPr lang="en-US" smtClean="0"/>
              <a:t>1</a:t>
            </a:fld>
            <a:endParaRPr lang="en-US" dirty="0"/>
          </a:p>
        </p:txBody>
      </p:sp>
    </p:spTree>
    <p:extLst>
      <p:ext uri="{BB962C8B-B14F-4D97-AF65-F5344CB8AC3E}">
        <p14:creationId xmlns:p14="http://schemas.microsoft.com/office/powerpoint/2010/main" val="90445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And of course, it will take some time and effort for the department to agree on the approach that works best for your particular unit. </a:t>
            </a:r>
          </a:p>
        </p:txBody>
      </p:sp>
      <p:sp>
        <p:nvSpPr>
          <p:cNvPr id="4" name="Slide Number Placeholder 3"/>
          <p:cNvSpPr>
            <a:spLocks noGrp="1"/>
          </p:cNvSpPr>
          <p:nvPr>
            <p:ph type="sldNum" sz="quarter" idx="10"/>
          </p:nvPr>
        </p:nvSpPr>
        <p:spPr/>
        <p:txBody>
          <a:bodyPr/>
          <a:lstStyle/>
          <a:p>
            <a:fld id="{D3541984-B88B-8F4A-9F5A-6020CFEBCC95}" type="slidenum">
              <a:rPr lang="en-US" smtClean="0"/>
              <a:t>17</a:t>
            </a:fld>
            <a:endParaRPr lang="en-US"/>
          </a:p>
        </p:txBody>
      </p:sp>
    </p:spTree>
    <p:extLst>
      <p:ext uri="{BB962C8B-B14F-4D97-AF65-F5344CB8AC3E}">
        <p14:creationId xmlns:p14="http://schemas.microsoft.com/office/powerpoint/2010/main" val="610614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20</a:t>
            </a:fld>
            <a:endParaRPr lang="en-US"/>
          </a:p>
        </p:txBody>
      </p:sp>
    </p:spTree>
    <p:extLst>
      <p:ext uri="{BB962C8B-B14F-4D97-AF65-F5344CB8AC3E}">
        <p14:creationId xmlns:p14="http://schemas.microsoft.com/office/powerpoint/2010/main" val="41742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remember that the </a:t>
            </a:r>
            <a:r>
              <a:rPr lang="en-US" sz="1200" u="none" kern="1200" dirty="0">
                <a:solidFill>
                  <a:schemeClr val="tx1"/>
                </a:solidFill>
                <a:effectLst/>
                <a:latin typeface="+mn-lt"/>
                <a:ea typeface="+mn-ea"/>
                <a:cs typeface="+mn-cs"/>
              </a:rPr>
              <a:t>Collective Bargaining Agreement </a:t>
            </a:r>
            <a:r>
              <a:rPr lang="en-US" sz="1200" kern="1200" dirty="0">
                <a:solidFill>
                  <a:schemeClr val="tx1"/>
                </a:solidFill>
                <a:effectLst/>
                <a:latin typeface="+mn-lt"/>
                <a:ea typeface="+mn-ea"/>
                <a:cs typeface="+mn-cs"/>
              </a:rPr>
              <a:t>of every school in Florida has language that gives the chair the right to make assignments that the faculty member must complete pending the outcome of any dispute. Of course, by discussing and handling assignments in an open faculty meeting will greatly reduce disputes.</a:t>
            </a:r>
          </a:p>
          <a:p>
            <a:endParaRPr lang="en-US" dirty="0"/>
          </a:p>
        </p:txBody>
      </p:sp>
      <p:sp>
        <p:nvSpPr>
          <p:cNvPr id="4" name="Slide Number Placeholder 3"/>
          <p:cNvSpPr>
            <a:spLocks noGrp="1"/>
          </p:cNvSpPr>
          <p:nvPr>
            <p:ph type="sldNum" sz="quarter" idx="10"/>
          </p:nvPr>
        </p:nvSpPr>
        <p:spPr/>
        <p:txBody>
          <a:bodyPr/>
          <a:lstStyle/>
          <a:p>
            <a:fld id="{D3541984-B88B-8F4A-9F5A-6020CFEBCC95}" type="slidenum">
              <a:rPr lang="en-US" smtClean="0"/>
              <a:t>2</a:t>
            </a:fld>
            <a:endParaRPr lang="en-US" dirty="0"/>
          </a:p>
        </p:txBody>
      </p:sp>
    </p:spTree>
    <p:extLst>
      <p:ext uri="{BB962C8B-B14F-4D97-AF65-F5344CB8AC3E}">
        <p14:creationId xmlns:p14="http://schemas.microsoft.com/office/powerpoint/2010/main" val="1671334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I have seen lots of different approaches to assignments.  Some are quite casual while others follow a fairly strict set of guidelines.  A common approach is to develop a set of comparisons with peer institutions and base the assignments on those comparisons, particularly if the department wishes to make changes.</a:t>
            </a:r>
          </a:p>
          <a:p>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6</a:t>
            </a:fld>
            <a:endParaRPr lang="en-US"/>
          </a:p>
        </p:txBody>
      </p:sp>
    </p:spTree>
    <p:extLst>
      <p:ext uri="{BB962C8B-B14F-4D97-AF65-F5344CB8AC3E}">
        <p14:creationId xmlns:p14="http://schemas.microsoft.com/office/powerpoint/2010/main" val="1896146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As you can see, and probably already know, chemists teach less than humanities faculty.</a:t>
            </a:r>
            <a:endParaRPr lang="en-US"/>
          </a:p>
        </p:txBody>
      </p:sp>
      <p:sp>
        <p:nvSpPr>
          <p:cNvPr id="4" name="Slide Number Placeholder 3"/>
          <p:cNvSpPr>
            <a:spLocks noGrp="1"/>
          </p:cNvSpPr>
          <p:nvPr>
            <p:ph type="sldNum" sz="quarter" idx="5"/>
          </p:nvPr>
        </p:nvSpPr>
        <p:spPr/>
        <p:txBody>
          <a:bodyPr/>
          <a:lstStyle/>
          <a:p>
            <a:fld id="{D3541984-B88B-8F4A-9F5A-6020CFEBCC95}" type="slidenum">
              <a:rPr lang="en-US" smtClean="0"/>
              <a:t>8</a:t>
            </a:fld>
            <a:endParaRPr lang="en-US"/>
          </a:p>
        </p:txBody>
      </p:sp>
    </p:spTree>
    <p:extLst>
      <p:ext uri="{BB962C8B-B14F-4D97-AF65-F5344CB8AC3E}">
        <p14:creationId xmlns:p14="http://schemas.microsoft.com/office/powerpoint/2010/main" val="916681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This is an approach my own department used (at least in the past) and found that it worked well and they extended the teaching assignments out two years allowing for long term planning, for such things as sabbaticals, leaves of absence or other issues that might cause a faculty member to be unable to teach a particular term. This also allowed my paranoid colleagues to see that teaching assignments were basically equitable across the two years.</a:t>
            </a:r>
            <a:endParaRPr lang="en-US"/>
          </a:p>
          <a:p>
            <a:endParaRPr lang="en-US"/>
          </a:p>
          <a:p>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9</a:t>
            </a:fld>
            <a:endParaRPr lang="en-US"/>
          </a:p>
        </p:txBody>
      </p:sp>
    </p:spTree>
    <p:extLst>
      <p:ext uri="{BB962C8B-B14F-4D97-AF65-F5344CB8AC3E}">
        <p14:creationId xmlns:p14="http://schemas.microsoft.com/office/powerpoint/2010/main" val="3237642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For example, staying with Economics, about 70% of the faculty publish on any regular basis and those that do publish one paper every two years.  In contrast, about 85% of chemistry faculty publish and publish about 5 papers every two years.  Grant funding is often hard to come by and it usually takes three different submissions before a grant is successful.  In a faculty of 15 economists, about 3-4 would be expected to have an externally funded research program and that would suggest that at least 6-12 proposals should be submitted each year.</a:t>
            </a:r>
            <a:r>
              <a:rPr lang="en-US" sz="1200" strike="sngStrike" kern="1200">
                <a:solidFill>
                  <a:schemeClr val="tx1"/>
                </a:solidFill>
                <a:effectLst/>
                <a:latin typeface="+mn-lt"/>
                <a:ea typeface="+mn-ea"/>
                <a:cs typeface="+mn-cs"/>
              </a:rPr>
              <a:t> </a:t>
            </a: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13</a:t>
            </a:fld>
            <a:endParaRPr lang="en-US"/>
          </a:p>
        </p:txBody>
      </p:sp>
    </p:spTree>
    <p:extLst>
      <p:ext uri="{BB962C8B-B14F-4D97-AF65-F5344CB8AC3E}">
        <p14:creationId xmlns:p14="http://schemas.microsoft.com/office/powerpoint/2010/main" val="3214264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How these activities are distributed among the faculty should be decided at a faculty meeting, usually a very long one.</a:t>
            </a:r>
          </a:p>
          <a:p>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14</a:t>
            </a:fld>
            <a:endParaRPr lang="en-US"/>
          </a:p>
        </p:txBody>
      </p:sp>
    </p:spTree>
    <p:extLst>
      <p:ext uri="{BB962C8B-B14F-4D97-AF65-F5344CB8AC3E}">
        <p14:creationId xmlns:p14="http://schemas.microsoft.com/office/powerpoint/2010/main" val="3531242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The benchmark approach has both advantages and challenges.</a:t>
            </a:r>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15</a:t>
            </a:fld>
            <a:endParaRPr lang="en-US"/>
          </a:p>
        </p:txBody>
      </p:sp>
    </p:spTree>
    <p:extLst>
      <p:ext uri="{BB962C8B-B14F-4D97-AF65-F5344CB8AC3E}">
        <p14:creationId xmlns:p14="http://schemas.microsoft.com/office/powerpoint/2010/main" val="3599031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The advantages are that the data are mostly independent and comparative but there is little data on research in the humanities.</a:t>
            </a:r>
            <a:endParaRPr lang="en-US"/>
          </a:p>
        </p:txBody>
      </p:sp>
      <p:sp>
        <p:nvSpPr>
          <p:cNvPr id="4" name="Slide Number Placeholder 3"/>
          <p:cNvSpPr>
            <a:spLocks noGrp="1"/>
          </p:cNvSpPr>
          <p:nvPr>
            <p:ph type="sldNum" sz="quarter" idx="10"/>
          </p:nvPr>
        </p:nvSpPr>
        <p:spPr/>
        <p:txBody>
          <a:bodyPr/>
          <a:lstStyle/>
          <a:p>
            <a:fld id="{D3541984-B88B-8F4A-9F5A-6020CFEBCC95}" type="slidenum">
              <a:rPr lang="en-US" smtClean="0"/>
              <a:t>16</a:t>
            </a:fld>
            <a:endParaRPr lang="en-US"/>
          </a:p>
        </p:txBody>
      </p:sp>
    </p:spTree>
    <p:extLst>
      <p:ext uri="{BB962C8B-B14F-4D97-AF65-F5344CB8AC3E}">
        <p14:creationId xmlns:p14="http://schemas.microsoft.com/office/powerpoint/2010/main" val="270992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503381" y="6424468"/>
            <a:ext cx="2133600" cy="365125"/>
          </a:xfrm>
        </p:spPr>
        <p:txBody>
          <a:bodyPr/>
          <a:lstStyle/>
          <a:p>
            <a:fld id="{4464BEFC-BFDC-FC46-986D-7117D28C0E3A}" type="datetime1">
              <a:rPr lang="en-US" smtClean="0"/>
              <a:t>10/7/2024</a:t>
            </a:fld>
            <a:endParaRPr lang="en-US"/>
          </a:p>
        </p:txBody>
      </p:sp>
      <p:sp>
        <p:nvSpPr>
          <p:cNvPr id="5" name="Footer Placeholder 4"/>
          <p:cNvSpPr>
            <a:spLocks noGrp="1"/>
          </p:cNvSpPr>
          <p:nvPr>
            <p:ph type="ftr" sz="quarter" idx="11"/>
          </p:nvPr>
        </p:nvSpPr>
        <p:spPr>
          <a:xfrm>
            <a:off x="5789613" y="6413500"/>
            <a:ext cx="2895600" cy="365125"/>
          </a:xfrm>
        </p:spPr>
        <p:txBody>
          <a:bodyPr/>
          <a:lstStyle/>
          <a:p>
            <a:endParaRPr lang="en-US"/>
          </a:p>
        </p:txBody>
      </p:sp>
      <p:sp>
        <p:nvSpPr>
          <p:cNvPr id="6" name="Slide Number Placeholder 5"/>
          <p:cNvSpPr>
            <a:spLocks noGrp="1"/>
          </p:cNvSpPr>
          <p:nvPr>
            <p:ph type="sldNum" sz="quarter" idx="12"/>
          </p:nvPr>
        </p:nvSpPr>
        <p:spPr>
          <a:xfrm>
            <a:off x="4305300" y="6481755"/>
            <a:ext cx="533400" cy="365125"/>
          </a:xfrm>
        </p:spPr>
        <p:txBody>
          <a:bodyPr/>
          <a:lstStyle/>
          <a:p>
            <a:fld id="{E4680F97-A08C-1E4B-8D7F-26355D46F4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11ED0-C5CB-2342-8A4B-958ACEB167D9}" type="datetime1">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680F97-A08C-1E4B-8D7F-26355D46F4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74E5FF90-F40A-004E-9304-F29C84660F70}"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89ADE41B-2A83-6041-82B6-47C9A69CC377}"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0C05332F-FBAC-C14E-9BD6-FEA422BB416E}"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DA6AAFE-A74C-424B-9AA3-880556D0EF7B}"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4F8ADBA4-B7A2-B449-8B62-FF57FBC220CD}"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D0A59E9-9C58-1340-9B76-EAD67249AD1C}" type="datetime1">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680F97-A08C-1E4B-8D7F-26355D46F4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C10A9CF-E56B-0245-A0A9-76D0F4B4B2D6}"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FECF3F29-C0DE-DF42-A696-4FF160760A48}" type="datetime1">
              <a:rPr lang="en-US" smtClean="0"/>
              <a:t>10/7/2024</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4680F97-A08C-1E4B-8D7F-26355D46F43B}"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4FA962DF-5C88-464D-9C06-B26E77DA1CC1}"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E3821605-3FCE-F042-BF86-85177970EB6D}" type="datetime1">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90CEBF16-775D-B945-9B0A-791A815928AA}"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019E948E-AC6A-7840-AEB6-18E550D6AA32}"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552D4336-8FA0-3843-B05D-784C833BCF41}"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80F97-A08C-1E4B-8D7F-26355D46F43B}"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C25361F-8645-B84A-BBE5-8F5C4DD444FC}" type="datetime1">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680F97-A08C-1E4B-8D7F-26355D46F4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599442AA-E593-A047-B222-48363F8680D5}" type="datetime1">
              <a:rPr lang="en-US" smtClean="0"/>
              <a:t>10/7/2024</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E4680F97-A08C-1E4B-8D7F-26355D46F4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cenet.edu/Documents/Equity-Minded-Faculty-Workloads.pdf"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993" y="1501775"/>
            <a:ext cx="8228013" cy="1927225"/>
          </a:xfrm>
        </p:spPr>
        <p:txBody>
          <a:bodyPr/>
          <a:lstStyle/>
          <a:p>
            <a:br>
              <a:rPr lang="en-US" dirty="0">
                <a:latin typeface="Arial Rounded MT Bold"/>
                <a:cs typeface="Arial Rounded MT Bold"/>
              </a:rPr>
            </a:br>
            <a:r>
              <a:rPr lang="en-US" dirty="0">
                <a:latin typeface="Arial Rounded MT Bold"/>
                <a:cs typeface="Arial Rounded MT Bold"/>
              </a:rPr>
              <a:t>Assigning </a:t>
            </a:r>
            <a:br>
              <a:rPr lang="en-US" dirty="0">
                <a:latin typeface="Arial Rounded MT Bold"/>
                <a:cs typeface="Arial Rounded MT Bold"/>
              </a:rPr>
            </a:br>
            <a:r>
              <a:rPr lang="en-US" dirty="0">
                <a:latin typeface="Arial Rounded MT Bold"/>
                <a:cs typeface="Arial Rounded MT Bold"/>
              </a:rPr>
              <a:t>Faculty Activities</a:t>
            </a:r>
          </a:p>
        </p:txBody>
      </p:sp>
      <p:sp>
        <p:nvSpPr>
          <p:cNvPr id="4" name="Slide Number Placeholder 3"/>
          <p:cNvSpPr>
            <a:spLocks noGrp="1"/>
          </p:cNvSpPr>
          <p:nvPr>
            <p:ph type="sldNum" sz="quarter" idx="12"/>
          </p:nvPr>
        </p:nvSpPr>
        <p:spPr/>
        <p:txBody>
          <a:bodyPr/>
          <a:lstStyle/>
          <a:p>
            <a:fld id="{E4680F97-A08C-1E4B-8D7F-26355D46F43B}" type="slidenum">
              <a:rPr lang="en-US" smtClean="0"/>
              <a:t>1</a:t>
            </a:fld>
            <a:endParaRPr lang="en-US" dirty="0"/>
          </a:p>
        </p:txBody>
      </p:sp>
      <p:sp>
        <p:nvSpPr>
          <p:cNvPr id="5" name="TextBox 4"/>
          <p:cNvSpPr txBox="1"/>
          <p:nvPr/>
        </p:nvSpPr>
        <p:spPr>
          <a:xfrm>
            <a:off x="4838700" y="6446770"/>
            <a:ext cx="3092129" cy="400110"/>
          </a:xfrm>
          <a:prstGeom prst="rect">
            <a:avLst/>
          </a:prstGeom>
          <a:noFill/>
        </p:spPr>
        <p:txBody>
          <a:bodyPr wrap="none" rtlCol="0">
            <a:spAutoFit/>
          </a:bodyPr>
          <a:lstStyle/>
          <a:p>
            <a:r>
              <a:rPr lang="en-US" sz="2000" dirty="0"/>
              <a:t>Larry Abele, October 2024</a:t>
            </a:r>
          </a:p>
        </p:txBody>
      </p:sp>
    </p:spTree>
    <p:extLst>
      <p:ext uri="{BB962C8B-B14F-4D97-AF65-F5344CB8AC3E}">
        <p14:creationId xmlns:p14="http://schemas.microsoft.com/office/powerpoint/2010/main" val="416685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CBAFD-792C-F5D4-1A02-7ED01B83985C}"/>
              </a:ext>
            </a:extLst>
          </p:cNvPr>
          <p:cNvSpPr>
            <a:spLocks noGrp="1"/>
          </p:cNvSpPr>
          <p:nvPr>
            <p:ph type="title"/>
          </p:nvPr>
        </p:nvSpPr>
        <p:spPr>
          <a:xfrm>
            <a:off x="457199" y="345140"/>
            <a:ext cx="8329613" cy="1578395"/>
          </a:xfrm>
        </p:spPr>
        <p:txBody>
          <a:bodyPr/>
          <a:lstStyle/>
          <a:p>
            <a:r>
              <a:rPr lang="en-US">
                <a:latin typeface="Arial Rounded MT Bold" panose="020F0704030504030204" pitchFamily="34" charset="77"/>
              </a:rPr>
              <a:t>Some Service assignment considerations</a:t>
            </a:r>
          </a:p>
        </p:txBody>
      </p:sp>
      <p:sp>
        <p:nvSpPr>
          <p:cNvPr id="3" name="Content Placeholder 2">
            <a:extLst>
              <a:ext uri="{FF2B5EF4-FFF2-40B4-BE49-F238E27FC236}">
                <a16:creationId xmlns:a16="http://schemas.microsoft.com/office/drawing/2014/main" id="{94B31607-4EE9-178C-61CF-0073E5E8FB7E}"/>
              </a:ext>
            </a:extLst>
          </p:cNvPr>
          <p:cNvSpPr>
            <a:spLocks noGrp="1"/>
          </p:cNvSpPr>
          <p:nvPr>
            <p:ph idx="1"/>
          </p:nvPr>
        </p:nvSpPr>
        <p:spPr>
          <a:xfrm>
            <a:off x="878320" y="2288661"/>
            <a:ext cx="7808480" cy="4067689"/>
          </a:xfrm>
        </p:spPr>
        <p:txBody>
          <a:bodyPr>
            <a:normAutofit/>
          </a:bodyPr>
          <a:lstStyle/>
          <a:p>
            <a:r>
              <a:rPr lang="en-US" sz="2400">
                <a:latin typeface="Arial Rounded MT Bold" panose="020F0704030504030204" pitchFamily="34" charset="77"/>
              </a:rPr>
              <a:t>New colleagues should be introduced to service slowly.</a:t>
            </a:r>
          </a:p>
          <a:p>
            <a:r>
              <a:rPr lang="en-US" sz="2400">
                <a:latin typeface="Arial Rounded MT Bold" panose="020F0704030504030204" pitchFamily="34" charset="77"/>
              </a:rPr>
              <a:t>Be attentive to “hidden” service work, especially among women and underrepresented colleagues.</a:t>
            </a:r>
          </a:p>
          <a:p>
            <a:r>
              <a:rPr lang="en-US" sz="2400">
                <a:latin typeface="Arial Rounded MT Bold" panose="020F0704030504030204" pitchFamily="34" charset="77"/>
              </a:rPr>
              <a:t>Most literature focuses on the individual which is necessary but not sufficient as student and/or  institutional needs are important.</a:t>
            </a:r>
          </a:p>
        </p:txBody>
      </p:sp>
      <p:sp>
        <p:nvSpPr>
          <p:cNvPr id="4" name="Slide Number Placeholder 3">
            <a:extLst>
              <a:ext uri="{FF2B5EF4-FFF2-40B4-BE49-F238E27FC236}">
                <a16:creationId xmlns:a16="http://schemas.microsoft.com/office/drawing/2014/main" id="{0030A9FB-AB8F-1CDB-D0B1-8DC9E9FDDC3D}"/>
              </a:ext>
            </a:extLst>
          </p:cNvPr>
          <p:cNvSpPr>
            <a:spLocks noGrp="1"/>
          </p:cNvSpPr>
          <p:nvPr>
            <p:ph type="sldNum" sz="quarter" idx="12"/>
          </p:nvPr>
        </p:nvSpPr>
        <p:spPr/>
        <p:txBody>
          <a:bodyPr/>
          <a:lstStyle/>
          <a:p>
            <a:fld id="{E4680F97-A08C-1E4B-8D7F-26355D46F43B}" type="slidenum">
              <a:rPr lang="en-US" smtClean="0"/>
              <a:t>10</a:t>
            </a:fld>
            <a:endParaRPr lang="en-US"/>
          </a:p>
        </p:txBody>
      </p:sp>
    </p:spTree>
    <p:extLst>
      <p:ext uri="{BB962C8B-B14F-4D97-AF65-F5344CB8AC3E}">
        <p14:creationId xmlns:p14="http://schemas.microsoft.com/office/powerpoint/2010/main" val="78973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0ACA2-8208-1368-6AF1-282496258F8D}"/>
              </a:ext>
            </a:extLst>
          </p:cNvPr>
          <p:cNvSpPr>
            <a:spLocks noGrp="1"/>
          </p:cNvSpPr>
          <p:nvPr>
            <p:ph type="title"/>
          </p:nvPr>
        </p:nvSpPr>
        <p:spPr>
          <a:xfrm>
            <a:off x="457200" y="345140"/>
            <a:ext cx="8318500" cy="1407459"/>
          </a:xfrm>
        </p:spPr>
        <p:txBody>
          <a:bodyPr/>
          <a:lstStyle/>
          <a:p>
            <a:r>
              <a:rPr lang="en-US">
                <a:latin typeface="Arial Rounded MT Bold" panose="020F0704030504030204" pitchFamily="34" charset="77"/>
              </a:rPr>
              <a:t>Some Service Assignments Considerations  </a:t>
            </a:r>
          </a:p>
        </p:txBody>
      </p:sp>
      <p:sp>
        <p:nvSpPr>
          <p:cNvPr id="3" name="Content Placeholder 2">
            <a:extLst>
              <a:ext uri="{FF2B5EF4-FFF2-40B4-BE49-F238E27FC236}">
                <a16:creationId xmlns:a16="http://schemas.microsoft.com/office/drawing/2014/main" id="{DD7848A1-34CE-7402-1353-6C57BC02D0F0}"/>
              </a:ext>
            </a:extLst>
          </p:cNvPr>
          <p:cNvSpPr>
            <a:spLocks noGrp="1"/>
          </p:cNvSpPr>
          <p:nvPr>
            <p:ph idx="1"/>
          </p:nvPr>
        </p:nvSpPr>
        <p:spPr>
          <a:xfrm>
            <a:off x="625475" y="2312894"/>
            <a:ext cx="7662864" cy="3267169"/>
          </a:xfrm>
        </p:spPr>
        <p:txBody>
          <a:bodyPr>
            <a:noAutofit/>
          </a:bodyPr>
          <a:lstStyle/>
          <a:p>
            <a:r>
              <a:rPr lang="en-US" sz="2400">
                <a:latin typeface="Arial Rounded MT Bold" panose="020F0704030504030204" pitchFamily="34" charset="77"/>
              </a:rPr>
              <a:t>Remember that a 10% assignment equates to four hours per week.</a:t>
            </a:r>
          </a:p>
          <a:p>
            <a:r>
              <a:rPr lang="en-US" sz="2400">
                <a:latin typeface="Arial Rounded MT Bold" panose="020F0704030504030204" pitchFamily="34" charset="77"/>
              </a:rPr>
              <a:t>Very few committees require that much time over the course of a term.</a:t>
            </a:r>
          </a:p>
          <a:p>
            <a:r>
              <a:rPr lang="en-US" sz="2400">
                <a:latin typeface="Arial Rounded MT Bold" panose="020F0704030504030204" pitchFamily="34" charset="77"/>
              </a:rPr>
              <a:t>Consider developing an accountability protocol for committee work, e.g. a questionnaire sent to the committee chair that asks if the person showed up on time and was prepared.  How much did they contribute, etc.?</a:t>
            </a:r>
          </a:p>
        </p:txBody>
      </p:sp>
      <p:sp>
        <p:nvSpPr>
          <p:cNvPr id="4" name="Slide Number Placeholder 3">
            <a:extLst>
              <a:ext uri="{FF2B5EF4-FFF2-40B4-BE49-F238E27FC236}">
                <a16:creationId xmlns:a16="http://schemas.microsoft.com/office/drawing/2014/main" id="{9E1EF5C3-5EC9-0533-0F86-75383EFAEDC1}"/>
              </a:ext>
            </a:extLst>
          </p:cNvPr>
          <p:cNvSpPr>
            <a:spLocks noGrp="1"/>
          </p:cNvSpPr>
          <p:nvPr>
            <p:ph type="sldNum" sz="quarter" idx="12"/>
          </p:nvPr>
        </p:nvSpPr>
        <p:spPr/>
        <p:txBody>
          <a:bodyPr/>
          <a:lstStyle/>
          <a:p>
            <a:fld id="{E4680F97-A08C-1E4B-8D7F-26355D46F43B}" type="slidenum">
              <a:rPr lang="en-US" smtClean="0"/>
              <a:t>11</a:t>
            </a:fld>
            <a:endParaRPr lang="en-US"/>
          </a:p>
        </p:txBody>
      </p:sp>
    </p:spTree>
    <p:extLst>
      <p:ext uri="{BB962C8B-B14F-4D97-AF65-F5344CB8AC3E}">
        <p14:creationId xmlns:p14="http://schemas.microsoft.com/office/powerpoint/2010/main" val="1283697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22AB1-925F-47ED-909A-AD5C98B4C270}"/>
              </a:ext>
            </a:extLst>
          </p:cNvPr>
          <p:cNvSpPr>
            <a:spLocks noGrp="1"/>
          </p:cNvSpPr>
          <p:nvPr>
            <p:ph type="title"/>
          </p:nvPr>
        </p:nvSpPr>
        <p:spPr/>
        <p:txBody>
          <a:bodyPr/>
          <a:lstStyle/>
          <a:p>
            <a:r>
              <a:rPr lang="en-US">
                <a:latin typeface="Arial Rounded MT Bold" panose="020F0704030504030204" pitchFamily="34" charset="77"/>
              </a:rPr>
              <a:t>Research Assignment</a:t>
            </a:r>
          </a:p>
        </p:txBody>
      </p:sp>
      <p:sp>
        <p:nvSpPr>
          <p:cNvPr id="3" name="Content Placeholder 2">
            <a:extLst>
              <a:ext uri="{FF2B5EF4-FFF2-40B4-BE49-F238E27FC236}">
                <a16:creationId xmlns:a16="http://schemas.microsoft.com/office/drawing/2014/main" id="{794DBE58-64F5-1319-A612-AE9F9B0E97E0}"/>
              </a:ext>
            </a:extLst>
          </p:cNvPr>
          <p:cNvSpPr>
            <a:spLocks noGrp="1"/>
          </p:cNvSpPr>
          <p:nvPr>
            <p:ph idx="1"/>
          </p:nvPr>
        </p:nvSpPr>
        <p:spPr/>
        <p:txBody>
          <a:bodyPr>
            <a:normAutofit/>
          </a:bodyPr>
          <a:lstStyle/>
          <a:p>
            <a:r>
              <a:rPr lang="en-US" sz="2800">
                <a:latin typeface="Arial Rounded MT Bold" panose="020F0704030504030204" pitchFamily="34" charset="77"/>
              </a:rPr>
              <a:t>Departmental research</a:t>
            </a:r>
          </a:p>
          <a:p>
            <a:r>
              <a:rPr lang="en-US" sz="2800">
                <a:latin typeface="Arial Rounded MT Bold" panose="020F0704030504030204" pitchFamily="34" charset="77"/>
              </a:rPr>
              <a:t>Sponsored research- pay close attention to any time commitments or cost sharing that must be documented.</a:t>
            </a:r>
          </a:p>
          <a:p>
            <a:endParaRPr lang="en-US" sz="2800">
              <a:latin typeface="Arial Rounded MT Bold" panose="020F0704030504030204" pitchFamily="34" charset="77"/>
            </a:endParaRPr>
          </a:p>
        </p:txBody>
      </p:sp>
      <p:sp>
        <p:nvSpPr>
          <p:cNvPr id="4" name="Slide Number Placeholder 3">
            <a:extLst>
              <a:ext uri="{FF2B5EF4-FFF2-40B4-BE49-F238E27FC236}">
                <a16:creationId xmlns:a16="http://schemas.microsoft.com/office/drawing/2014/main" id="{0643566D-DB86-1877-51C9-818A2E148214}"/>
              </a:ext>
            </a:extLst>
          </p:cNvPr>
          <p:cNvSpPr>
            <a:spLocks noGrp="1"/>
          </p:cNvSpPr>
          <p:nvPr>
            <p:ph type="sldNum" sz="quarter" idx="12"/>
          </p:nvPr>
        </p:nvSpPr>
        <p:spPr/>
        <p:txBody>
          <a:bodyPr/>
          <a:lstStyle/>
          <a:p>
            <a:fld id="{E4680F97-A08C-1E4B-8D7F-26355D46F43B}" type="slidenum">
              <a:rPr lang="en-US" smtClean="0"/>
              <a:t>12</a:t>
            </a:fld>
            <a:endParaRPr lang="en-US"/>
          </a:p>
        </p:txBody>
      </p:sp>
    </p:spTree>
    <p:extLst>
      <p:ext uri="{BB962C8B-B14F-4D97-AF65-F5344CB8AC3E}">
        <p14:creationId xmlns:p14="http://schemas.microsoft.com/office/powerpoint/2010/main" val="178804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6"/>
            <a:ext cx="8294914" cy="1692274"/>
          </a:xfrm>
        </p:spPr>
        <p:txBody>
          <a:bodyPr/>
          <a:lstStyle/>
          <a:p>
            <a:r>
              <a:rPr lang="en-US">
                <a:latin typeface="Arial Rounded MT Bold"/>
                <a:cs typeface="Arial Rounded MT Bold"/>
              </a:rPr>
              <a:t>Research Benchmarks:</a:t>
            </a:r>
            <a:br>
              <a:rPr lang="en-US">
                <a:latin typeface="Arial Rounded MT Bold"/>
                <a:cs typeface="Arial Rounded MT Bold"/>
              </a:rPr>
            </a:br>
            <a:r>
              <a:rPr lang="en-US" sz="2800">
                <a:latin typeface="Arial Rounded MT Bold"/>
                <a:cs typeface="Arial Rounded MT Bold"/>
              </a:rPr>
              <a:t>Interestingly, there has not been much variation over time</a:t>
            </a:r>
          </a:p>
        </p:txBody>
      </p:sp>
      <p:graphicFrame>
        <p:nvGraphicFramePr>
          <p:cNvPr id="4" name="Object 6"/>
          <p:cNvGraphicFramePr>
            <a:graphicFrameLocks noGrp="1" noChangeAspect="1"/>
          </p:cNvGraphicFramePr>
          <p:nvPr>
            <p:ph idx="1"/>
            <p:extLst>
              <p:ext uri="{D42A27DB-BD31-4B8C-83A1-F6EECF244321}">
                <p14:modId xmlns:p14="http://schemas.microsoft.com/office/powerpoint/2010/main" val="820611413"/>
              </p:ext>
            </p:extLst>
          </p:nvPr>
        </p:nvGraphicFramePr>
        <p:xfrm>
          <a:off x="620889" y="2347706"/>
          <a:ext cx="7436556" cy="4411516"/>
        </p:xfrm>
        <a:graphic>
          <a:graphicData uri="http://schemas.openxmlformats.org/presentationml/2006/ole">
            <mc:AlternateContent xmlns:mc="http://schemas.openxmlformats.org/markup-compatibility/2006">
              <mc:Choice xmlns:v="urn:schemas-microsoft-com:vml" Requires="v">
                <p:oleObj name="Worksheet" r:id="rId3" imgW="11990832" imgH="7110984" progId="Excel.Sheet.8">
                  <p:embed/>
                </p:oleObj>
              </mc:Choice>
              <mc:Fallback>
                <p:oleObj name="Worksheet" r:id="rId3" imgW="11990832" imgH="7110984" progId="Excel.Sheet.8">
                  <p:embed/>
                  <p:pic>
                    <p:nvPicPr>
                      <p:cNvPr id="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889" y="2347706"/>
                        <a:ext cx="7436556" cy="4411516"/>
                      </a:xfrm>
                      <a:prstGeom prst="rect">
                        <a:avLst/>
                      </a:prstGeom>
                      <a:noFill/>
                      <a:ln>
                        <a:noFill/>
                      </a:ln>
                      <a:effectLst/>
                    </p:spPr>
                  </p:pic>
                </p:oleObj>
              </mc:Fallback>
            </mc:AlternateContent>
          </a:graphicData>
        </a:graphic>
      </p:graphicFrame>
      <p:sp>
        <p:nvSpPr>
          <p:cNvPr id="5" name="Slide Number Placeholder 4"/>
          <p:cNvSpPr>
            <a:spLocks noGrp="1"/>
          </p:cNvSpPr>
          <p:nvPr>
            <p:ph type="sldNum" sz="quarter" idx="12"/>
          </p:nvPr>
        </p:nvSpPr>
        <p:spPr/>
        <p:txBody>
          <a:bodyPr/>
          <a:lstStyle/>
          <a:p>
            <a:fld id="{E4680F97-A08C-1E4B-8D7F-26355D46F43B}" type="slidenum">
              <a:rPr lang="en-US" smtClean="0"/>
              <a:t>13</a:t>
            </a:fld>
            <a:endParaRPr lang="en-US"/>
          </a:p>
        </p:txBody>
      </p:sp>
    </p:spTree>
    <p:extLst>
      <p:ext uri="{BB962C8B-B14F-4D97-AF65-F5344CB8AC3E}">
        <p14:creationId xmlns:p14="http://schemas.microsoft.com/office/powerpoint/2010/main" val="3263290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Rounded MT Bold"/>
                <a:cs typeface="Arial Rounded MT Bold"/>
              </a:rPr>
              <a:t>Research Benchmarks</a:t>
            </a:r>
            <a:br>
              <a:rPr lang="en-US">
                <a:latin typeface="Arial Rounded MT Bold"/>
                <a:cs typeface="Arial Rounded MT Bold"/>
              </a:rPr>
            </a:br>
            <a:r>
              <a:rPr lang="en-US" sz="2400">
                <a:latin typeface="Arial Rounded MT Bold"/>
                <a:cs typeface="Arial Rounded MT Bold"/>
              </a:rPr>
              <a:t>(Economics- Second Quartile)</a:t>
            </a:r>
            <a:endParaRPr lang="en-US">
              <a:latin typeface="Arial Rounded MT Bold"/>
              <a:cs typeface="Arial Rounded MT Bold"/>
            </a:endParaRPr>
          </a:p>
        </p:txBody>
      </p:sp>
      <p:sp>
        <p:nvSpPr>
          <p:cNvPr id="3" name="Content Placeholder 2"/>
          <p:cNvSpPr>
            <a:spLocks noGrp="1"/>
          </p:cNvSpPr>
          <p:nvPr>
            <p:ph idx="1"/>
          </p:nvPr>
        </p:nvSpPr>
        <p:spPr>
          <a:xfrm>
            <a:off x="739774" y="2484616"/>
            <a:ext cx="7947025" cy="3901767"/>
          </a:xfrm>
        </p:spPr>
        <p:txBody>
          <a:bodyPr>
            <a:noAutofit/>
          </a:bodyPr>
          <a:lstStyle/>
          <a:p>
            <a:pPr>
              <a:buFont typeface="Calibri" panose="020F0502020204030204" pitchFamily="34" charset="0"/>
              <a:buChar char="●"/>
            </a:pPr>
            <a:r>
              <a:rPr lang="en-US" sz="2800">
                <a:latin typeface="Arial Rounded MT Bold"/>
                <a:cs typeface="Arial Rounded MT Bold"/>
              </a:rPr>
              <a:t>For faculty in this category, ~70% publish regularly, averaging ~ 0.5 papers per year in refereed journals.</a:t>
            </a:r>
          </a:p>
          <a:p>
            <a:pPr>
              <a:buFont typeface="Calibri" panose="020F0502020204030204" pitchFamily="34" charset="0"/>
              <a:buChar char="●"/>
            </a:pPr>
            <a:r>
              <a:rPr lang="en-US" sz="2800">
                <a:latin typeface="Arial Rounded MT Bold"/>
                <a:cs typeface="Arial Rounded MT Bold"/>
              </a:rPr>
              <a:t>Only 12% have active grants which means that about 36% of the faculty should be submitting proposals each year.</a:t>
            </a:r>
          </a:p>
          <a:p>
            <a:pPr>
              <a:buFont typeface="Calibri" panose="020F0502020204030204" pitchFamily="34" charset="0"/>
              <a:buChar char="●"/>
            </a:pPr>
            <a:r>
              <a:rPr lang="en-US" sz="2800">
                <a:latin typeface="Arial Rounded MT Bold"/>
                <a:cs typeface="Arial Rounded MT Bold"/>
              </a:rPr>
              <a:t>On average, each faculty member advises ~2.5 doctoral students.</a:t>
            </a:r>
          </a:p>
          <a:p>
            <a:endParaRPr lang="en-US" sz="2800">
              <a:latin typeface="Arial Rounded MT Bold"/>
              <a:cs typeface="Arial Rounded MT Bold"/>
            </a:endParaRPr>
          </a:p>
        </p:txBody>
      </p:sp>
      <p:sp>
        <p:nvSpPr>
          <p:cNvPr id="4" name="Slide Number Placeholder 3"/>
          <p:cNvSpPr>
            <a:spLocks noGrp="1"/>
          </p:cNvSpPr>
          <p:nvPr>
            <p:ph type="sldNum" sz="quarter" idx="12"/>
          </p:nvPr>
        </p:nvSpPr>
        <p:spPr/>
        <p:txBody>
          <a:bodyPr/>
          <a:lstStyle/>
          <a:p>
            <a:fld id="{E4680F97-A08C-1E4B-8D7F-26355D46F43B}" type="slidenum">
              <a:rPr lang="en-US" smtClean="0"/>
              <a:t>14</a:t>
            </a:fld>
            <a:endParaRPr lang="en-US"/>
          </a:p>
        </p:txBody>
      </p:sp>
    </p:spTree>
    <p:extLst>
      <p:ext uri="{BB962C8B-B14F-4D97-AF65-F5344CB8AC3E}">
        <p14:creationId xmlns:p14="http://schemas.microsoft.com/office/powerpoint/2010/main" val="275657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Rounded MT Bold"/>
                <a:cs typeface="Arial Rounded MT Bold"/>
              </a:rPr>
              <a:t>Research Benchmarks</a:t>
            </a:r>
          </a:p>
        </p:txBody>
      </p:sp>
      <p:sp>
        <p:nvSpPr>
          <p:cNvPr id="3" name="Slide Number Placeholder 2"/>
          <p:cNvSpPr>
            <a:spLocks noGrp="1"/>
          </p:cNvSpPr>
          <p:nvPr>
            <p:ph type="sldNum" sz="quarter" idx="12"/>
          </p:nvPr>
        </p:nvSpPr>
        <p:spPr>
          <a:xfrm>
            <a:off x="4305300" y="6591300"/>
            <a:ext cx="533400" cy="365125"/>
          </a:xfrm>
        </p:spPr>
        <p:txBody>
          <a:bodyPr/>
          <a:lstStyle/>
          <a:p>
            <a:fld id="{E4680F97-A08C-1E4B-8D7F-26355D46F43B}" type="slidenum">
              <a:rPr lang="en-US" smtClean="0"/>
              <a:t>15</a:t>
            </a:fld>
            <a:endParaRPr lang="en-US"/>
          </a:p>
        </p:txBody>
      </p:sp>
      <p:graphicFrame>
        <p:nvGraphicFramePr>
          <p:cNvPr id="9" name="Object 17">
            <a:extLst>
              <a:ext uri="{FF2B5EF4-FFF2-40B4-BE49-F238E27FC236}">
                <a16:creationId xmlns:a16="http://schemas.microsoft.com/office/drawing/2014/main" id="{90407199-E372-2643-AC6B-3A1C7DDBA264}"/>
              </a:ext>
            </a:extLst>
          </p:cNvPr>
          <p:cNvGraphicFramePr>
            <a:graphicFrameLocks noGrp="1" noChangeAspect="1"/>
          </p:cNvGraphicFramePr>
          <p:nvPr>
            <p:ph idx="1"/>
            <p:extLst>
              <p:ext uri="{D42A27DB-BD31-4B8C-83A1-F6EECF244321}">
                <p14:modId xmlns:p14="http://schemas.microsoft.com/office/powerpoint/2010/main" val="592452289"/>
              </p:ext>
            </p:extLst>
          </p:nvPr>
        </p:nvGraphicFramePr>
        <p:xfrm>
          <a:off x="279400" y="2790970"/>
          <a:ext cx="8508999" cy="3267075"/>
        </p:xfrm>
        <a:graphic>
          <a:graphicData uri="http://schemas.openxmlformats.org/presentationml/2006/ole">
            <mc:AlternateContent xmlns:mc="http://schemas.openxmlformats.org/markup-compatibility/2006">
              <mc:Choice xmlns:v="urn:schemas-microsoft-com:vml" Requires="v">
                <p:oleObj name="Worksheet" r:id="rId3" imgW="16332200" imgH="7594600" progId="Excel.Sheet.8">
                  <p:embed/>
                </p:oleObj>
              </mc:Choice>
              <mc:Fallback>
                <p:oleObj name="Worksheet" r:id="rId3" imgW="16332200" imgH="7594600" progId="Excel.Sheet.8">
                  <p:embed/>
                  <p:pic>
                    <p:nvPicPr>
                      <p:cNvPr id="4" name="Object 17"/>
                      <p:cNvPicPr>
                        <a:picLocks noChangeAspect="1" noChangeArrowheads="1"/>
                      </p:cNvPicPr>
                      <p:nvPr/>
                    </p:nvPicPr>
                    <p:blipFill>
                      <a:blip r:embed="rId4"/>
                      <a:srcRect/>
                      <a:stretch>
                        <a:fillRect/>
                      </a:stretch>
                    </p:blipFill>
                    <p:spPr bwMode="auto">
                      <a:xfrm>
                        <a:off x="279400" y="2790970"/>
                        <a:ext cx="8508999" cy="326707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872109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28429" y="381000"/>
            <a:ext cx="8604829" cy="1143000"/>
          </a:xfrm>
        </p:spPr>
        <p:txBody>
          <a:bodyPr/>
          <a:lstStyle/>
          <a:p>
            <a:r>
              <a:rPr lang="en-US">
                <a:latin typeface="Arial Rounded MT Bold"/>
                <a:cs typeface="Arial Rounded MT Bold"/>
              </a:rPr>
              <a:t>Advantages of this Approach</a:t>
            </a:r>
          </a:p>
        </p:txBody>
      </p:sp>
      <p:sp>
        <p:nvSpPr>
          <p:cNvPr id="38915" name="Rectangle 3"/>
          <p:cNvSpPr>
            <a:spLocks noGrp="1" noChangeArrowheads="1"/>
          </p:cNvSpPr>
          <p:nvPr>
            <p:ph idx="1"/>
          </p:nvPr>
        </p:nvSpPr>
        <p:spPr>
          <a:xfrm>
            <a:off x="744643" y="2741134"/>
            <a:ext cx="7772400" cy="4646801"/>
          </a:xfrm>
        </p:spPr>
        <p:txBody>
          <a:bodyPr>
            <a:noAutofit/>
          </a:bodyPr>
          <a:lstStyle/>
          <a:p>
            <a:pPr>
              <a:buFont typeface="Calibri" panose="020F0502020204030204" pitchFamily="34" charset="0"/>
              <a:buChar char="●"/>
            </a:pPr>
            <a:r>
              <a:rPr lang="en-US" sz="2800">
                <a:solidFill>
                  <a:schemeClr val="tx1"/>
                </a:solidFill>
                <a:latin typeface="Arial Rounded MT Bold"/>
                <a:cs typeface="Arial Rounded MT Bold"/>
              </a:rPr>
              <a:t>The data are comparative and national.</a:t>
            </a:r>
          </a:p>
          <a:p>
            <a:pPr>
              <a:buFont typeface="Calibri" panose="020F0502020204030204" pitchFamily="34" charset="0"/>
              <a:buChar char="●"/>
            </a:pPr>
            <a:r>
              <a:rPr lang="en-US" sz="2800">
                <a:solidFill>
                  <a:schemeClr val="tx1"/>
                </a:solidFill>
                <a:latin typeface="Arial Rounded MT Bold"/>
                <a:cs typeface="Arial Rounded MT Bold"/>
              </a:rPr>
              <a:t>Most of the data are assembled by independent agencies.</a:t>
            </a:r>
          </a:p>
          <a:p>
            <a:pPr>
              <a:buFont typeface="Calibri" panose="020F0502020204030204" pitchFamily="34" charset="0"/>
              <a:buChar char="●"/>
            </a:pPr>
            <a:r>
              <a:rPr lang="en-US" sz="2800">
                <a:solidFill>
                  <a:schemeClr val="tx1"/>
                </a:solidFill>
                <a:latin typeface="Arial Rounded MT Bold"/>
                <a:cs typeface="Arial Rounded MT Bold"/>
              </a:rPr>
              <a:t>Most of the data are not self-reported.</a:t>
            </a:r>
          </a:p>
          <a:p>
            <a:pPr>
              <a:buFont typeface="Calibri" panose="020F0502020204030204" pitchFamily="34" charset="0"/>
              <a:buChar char="●"/>
            </a:pPr>
            <a:r>
              <a:rPr lang="en-US" sz="2800">
                <a:solidFill>
                  <a:schemeClr val="tx1"/>
                </a:solidFill>
                <a:latin typeface="Arial Rounded MT Bold"/>
                <a:cs typeface="Arial Rounded MT Bold"/>
              </a:rPr>
              <a:t>The evaluation and assignment involves all members of the unit.</a:t>
            </a:r>
          </a:p>
        </p:txBody>
      </p:sp>
      <p:sp>
        <p:nvSpPr>
          <p:cNvPr id="2" name="Slide Number Placeholder 1"/>
          <p:cNvSpPr>
            <a:spLocks noGrp="1"/>
          </p:cNvSpPr>
          <p:nvPr>
            <p:ph type="sldNum" sz="quarter" idx="12"/>
          </p:nvPr>
        </p:nvSpPr>
        <p:spPr>
          <a:xfrm>
            <a:off x="4305300" y="6538912"/>
            <a:ext cx="533400" cy="365125"/>
          </a:xfrm>
        </p:spPr>
        <p:txBody>
          <a:bodyPr/>
          <a:lstStyle/>
          <a:p>
            <a:fld id="{E4680F97-A08C-1E4B-8D7F-26355D46F43B}"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a:latin typeface="Arial Rounded MT Bold"/>
                <a:cs typeface="Arial Rounded MT Bold"/>
              </a:rPr>
              <a:t>Challenges</a:t>
            </a:r>
          </a:p>
        </p:txBody>
      </p:sp>
      <p:sp>
        <p:nvSpPr>
          <p:cNvPr id="3" name="Content Placeholder 2"/>
          <p:cNvSpPr>
            <a:spLocks noGrp="1"/>
          </p:cNvSpPr>
          <p:nvPr>
            <p:ph idx="1"/>
          </p:nvPr>
        </p:nvSpPr>
        <p:spPr>
          <a:xfrm>
            <a:off x="739775" y="2288661"/>
            <a:ext cx="7947025" cy="3921639"/>
          </a:xfrm>
        </p:spPr>
        <p:txBody>
          <a:bodyPr>
            <a:noAutofit/>
          </a:bodyPr>
          <a:lstStyle/>
          <a:p>
            <a:pPr>
              <a:buFont typeface="Calibri" panose="020F0502020204030204" pitchFamily="34" charset="0"/>
              <a:buChar char="●"/>
            </a:pPr>
            <a:r>
              <a:rPr lang="en-US" sz="2400">
                <a:latin typeface="Arial Rounded MT Bold"/>
                <a:cs typeface="Arial Rounded MT Bold"/>
              </a:rPr>
              <a:t>It is often difficult to find comparative data for all disciplines.</a:t>
            </a:r>
          </a:p>
          <a:p>
            <a:pPr>
              <a:buFont typeface="Calibri" panose="020F0502020204030204" pitchFamily="34" charset="0"/>
              <a:buChar char="●"/>
            </a:pPr>
            <a:r>
              <a:rPr lang="en-US" sz="2400">
                <a:latin typeface="Arial Rounded MT Bold"/>
                <a:cs typeface="Arial Rounded MT Bold"/>
              </a:rPr>
              <a:t>Humanities data are often insufficient or lacking.</a:t>
            </a:r>
          </a:p>
          <a:p>
            <a:pPr>
              <a:buFont typeface="Calibri" panose="020F0502020204030204" pitchFamily="34" charset="0"/>
              <a:buChar char="●"/>
            </a:pPr>
            <a:r>
              <a:rPr lang="en-US" sz="2400">
                <a:latin typeface="Arial Rounded MT Bold"/>
                <a:cs typeface="Arial Rounded MT Bold"/>
              </a:rPr>
              <a:t>Data are skewed toward sciences and journal articles. </a:t>
            </a:r>
          </a:p>
          <a:p>
            <a:pPr>
              <a:buFont typeface="Calibri" panose="020F0502020204030204" pitchFamily="34" charset="0"/>
              <a:buChar char="●"/>
            </a:pPr>
            <a:r>
              <a:rPr lang="en-US" sz="2400">
                <a:latin typeface="Arial Rounded MT Bold"/>
                <a:cs typeface="Arial Rounded MT Bold"/>
              </a:rPr>
              <a:t>Some colleagues will be unhappy, no matter what approach is adopted but at least everyone will have had input.</a:t>
            </a:r>
          </a:p>
          <a:p>
            <a:endParaRPr lang="en-US" sz="2400">
              <a:latin typeface="Arial Rounded MT Bold"/>
              <a:cs typeface="Arial Rounded MT Bold"/>
            </a:endParaRPr>
          </a:p>
        </p:txBody>
      </p:sp>
      <p:sp>
        <p:nvSpPr>
          <p:cNvPr id="4" name="Slide Number Placeholder 3"/>
          <p:cNvSpPr>
            <a:spLocks noGrp="1"/>
          </p:cNvSpPr>
          <p:nvPr>
            <p:ph type="sldNum" sz="quarter" idx="12"/>
          </p:nvPr>
        </p:nvSpPr>
        <p:spPr/>
        <p:txBody>
          <a:bodyPr/>
          <a:lstStyle/>
          <a:p>
            <a:fld id="{E4680F97-A08C-1E4B-8D7F-26355D46F43B}" type="slidenum">
              <a:rPr lang="en-US" smtClean="0"/>
              <a:t>17</a:t>
            </a:fld>
            <a:endParaRPr lang="en-US"/>
          </a:p>
        </p:txBody>
      </p:sp>
    </p:spTree>
    <p:extLst>
      <p:ext uri="{BB962C8B-B14F-4D97-AF65-F5344CB8AC3E}">
        <p14:creationId xmlns:p14="http://schemas.microsoft.com/office/powerpoint/2010/main" val="2519171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3AF83-ADE1-F81B-9D64-D0013DFB0D52}"/>
              </a:ext>
            </a:extLst>
          </p:cNvPr>
          <p:cNvSpPr>
            <a:spLocks noGrp="1"/>
          </p:cNvSpPr>
          <p:nvPr>
            <p:ph type="title"/>
          </p:nvPr>
        </p:nvSpPr>
        <p:spPr>
          <a:xfrm>
            <a:off x="457200" y="345140"/>
            <a:ext cx="8243888" cy="1426509"/>
          </a:xfrm>
        </p:spPr>
        <p:txBody>
          <a:bodyPr/>
          <a:lstStyle/>
          <a:p>
            <a:r>
              <a:rPr lang="en-US">
                <a:latin typeface="Arial Rounded MT Bold" panose="020F0704030504030204" pitchFamily="34" charset="77"/>
              </a:rPr>
              <a:t>The Faculty Workload and Rewards Project</a:t>
            </a:r>
          </a:p>
        </p:txBody>
      </p:sp>
      <p:sp>
        <p:nvSpPr>
          <p:cNvPr id="3" name="Content Placeholder 2">
            <a:extLst>
              <a:ext uri="{FF2B5EF4-FFF2-40B4-BE49-F238E27FC236}">
                <a16:creationId xmlns:a16="http://schemas.microsoft.com/office/drawing/2014/main" id="{2DB36D4F-D3BA-9DF8-FD49-CC407D156EA0}"/>
              </a:ext>
            </a:extLst>
          </p:cNvPr>
          <p:cNvSpPr>
            <a:spLocks noGrp="1"/>
          </p:cNvSpPr>
          <p:nvPr>
            <p:ph idx="1"/>
          </p:nvPr>
        </p:nvSpPr>
        <p:spPr>
          <a:xfrm>
            <a:off x="740567" y="2270032"/>
            <a:ext cx="7803357" cy="4086318"/>
          </a:xfrm>
        </p:spPr>
        <p:txBody>
          <a:bodyPr>
            <a:noAutofit/>
          </a:bodyPr>
          <a:lstStyle/>
          <a:p>
            <a:r>
              <a:rPr lang="en-US" sz="2000" dirty="0">
                <a:latin typeface="Arial Rounded MT Bold" panose="020F0704030504030204" pitchFamily="34" charset="77"/>
              </a:rPr>
              <a:t>Funded by NSF ADVANCE-IHE program</a:t>
            </a:r>
          </a:p>
          <a:p>
            <a:r>
              <a:rPr lang="en-US" sz="2000" dirty="0">
                <a:latin typeface="Arial Rounded MT Bold" panose="020F0704030504030204" pitchFamily="34" charset="77"/>
              </a:rPr>
              <a:t>Examined 51 Departments </a:t>
            </a:r>
          </a:p>
          <a:p>
            <a:r>
              <a:rPr lang="en-US" sz="2000" dirty="0">
                <a:latin typeface="Arial Rounded MT Bold" panose="020F0704030504030204" pitchFamily="34" charset="77"/>
              </a:rPr>
              <a:t>Twenty universities</a:t>
            </a:r>
          </a:p>
          <a:p>
            <a:r>
              <a:rPr lang="en-US" sz="2000" dirty="0">
                <a:latin typeface="Arial Rounded MT Bold" panose="020F0704030504030204" pitchFamily="34" charset="77"/>
              </a:rPr>
              <a:t>Primarily STEM and Social Sciences; with a few humanities</a:t>
            </a:r>
          </a:p>
          <a:p>
            <a:r>
              <a:rPr lang="en-US" sz="2000" dirty="0">
                <a:latin typeface="Arial Rounded MT Bold" panose="020F0704030504030204" pitchFamily="34" charset="77"/>
              </a:rPr>
              <a:t>Examined how assignments are generated: basically “haphazard”</a:t>
            </a:r>
          </a:p>
          <a:p>
            <a:r>
              <a:rPr lang="en-US" sz="2000" dirty="0">
                <a:latin typeface="Arial Rounded MT Bold" panose="020F0704030504030204" pitchFamily="34" charset="77"/>
              </a:rPr>
              <a:t>Conducted audits of assignments to evaluate fairness and equity in teaching, research and service</a:t>
            </a:r>
          </a:p>
        </p:txBody>
      </p:sp>
      <p:sp>
        <p:nvSpPr>
          <p:cNvPr id="4" name="Slide Number Placeholder 3">
            <a:extLst>
              <a:ext uri="{FF2B5EF4-FFF2-40B4-BE49-F238E27FC236}">
                <a16:creationId xmlns:a16="http://schemas.microsoft.com/office/drawing/2014/main" id="{005F98BD-0E8A-B280-44E6-2690F4C99FF2}"/>
              </a:ext>
            </a:extLst>
          </p:cNvPr>
          <p:cNvSpPr>
            <a:spLocks noGrp="1"/>
          </p:cNvSpPr>
          <p:nvPr>
            <p:ph type="sldNum" sz="quarter" idx="12"/>
          </p:nvPr>
        </p:nvSpPr>
        <p:spPr/>
        <p:txBody>
          <a:bodyPr/>
          <a:lstStyle/>
          <a:p>
            <a:fld id="{E4680F97-A08C-1E4B-8D7F-26355D46F43B}" type="slidenum">
              <a:rPr lang="en-US" smtClean="0"/>
              <a:t>18</a:t>
            </a:fld>
            <a:endParaRPr lang="en-US"/>
          </a:p>
        </p:txBody>
      </p:sp>
    </p:spTree>
    <p:extLst>
      <p:ext uri="{BB962C8B-B14F-4D97-AF65-F5344CB8AC3E}">
        <p14:creationId xmlns:p14="http://schemas.microsoft.com/office/powerpoint/2010/main" val="3230296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6414-8612-FD04-1D81-4A2D784B918B}"/>
              </a:ext>
            </a:extLst>
          </p:cNvPr>
          <p:cNvSpPr>
            <a:spLocks noGrp="1"/>
          </p:cNvSpPr>
          <p:nvPr>
            <p:ph type="title"/>
          </p:nvPr>
        </p:nvSpPr>
        <p:spPr>
          <a:xfrm>
            <a:off x="457200" y="345140"/>
            <a:ext cx="8158177" cy="1383647"/>
          </a:xfrm>
        </p:spPr>
        <p:txBody>
          <a:bodyPr/>
          <a:lstStyle/>
          <a:p>
            <a:r>
              <a:rPr lang="en-US"/>
              <a:t>An Interesting Reference for Assignments</a:t>
            </a:r>
          </a:p>
        </p:txBody>
      </p:sp>
      <p:pic>
        <p:nvPicPr>
          <p:cNvPr id="5" name="Content Placeholder 4">
            <a:extLst>
              <a:ext uri="{FF2B5EF4-FFF2-40B4-BE49-F238E27FC236}">
                <a16:creationId xmlns:a16="http://schemas.microsoft.com/office/drawing/2014/main" id="{0CA4BA7B-C554-CA6C-EB6B-35DD31458B7B}"/>
              </a:ext>
            </a:extLst>
          </p:cNvPr>
          <p:cNvPicPr>
            <a:picLocks noGrp="1" noChangeAspect="1"/>
          </p:cNvPicPr>
          <p:nvPr>
            <p:ph idx="1"/>
          </p:nvPr>
        </p:nvPicPr>
        <p:blipFill>
          <a:blip r:embed="rId2"/>
          <a:stretch>
            <a:fillRect/>
          </a:stretch>
        </p:blipFill>
        <p:spPr>
          <a:xfrm>
            <a:off x="673086" y="2492515"/>
            <a:ext cx="7662863" cy="2557541"/>
          </a:xfrm>
          <a:prstGeom prst="rect">
            <a:avLst/>
          </a:prstGeom>
        </p:spPr>
      </p:pic>
      <p:sp>
        <p:nvSpPr>
          <p:cNvPr id="4" name="Slide Number Placeholder 3">
            <a:extLst>
              <a:ext uri="{FF2B5EF4-FFF2-40B4-BE49-F238E27FC236}">
                <a16:creationId xmlns:a16="http://schemas.microsoft.com/office/drawing/2014/main" id="{B1FC0611-56A2-63B4-A6F7-C3102ABB33F5}"/>
              </a:ext>
            </a:extLst>
          </p:cNvPr>
          <p:cNvSpPr>
            <a:spLocks noGrp="1"/>
          </p:cNvSpPr>
          <p:nvPr>
            <p:ph type="sldNum" sz="quarter" idx="12"/>
          </p:nvPr>
        </p:nvSpPr>
        <p:spPr/>
        <p:txBody>
          <a:bodyPr/>
          <a:lstStyle/>
          <a:p>
            <a:fld id="{E4680F97-A08C-1E4B-8D7F-26355D46F43B}" type="slidenum">
              <a:rPr lang="en-US" smtClean="0"/>
              <a:t>19</a:t>
            </a:fld>
            <a:endParaRPr lang="en-US"/>
          </a:p>
        </p:txBody>
      </p:sp>
      <p:sp>
        <p:nvSpPr>
          <p:cNvPr id="7" name="TextBox 6">
            <a:extLst>
              <a:ext uri="{FF2B5EF4-FFF2-40B4-BE49-F238E27FC236}">
                <a16:creationId xmlns:a16="http://schemas.microsoft.com/office/drawing/2014/main" id="{9C13E97C-859A-6ABD-B0A8-3376CC2378C7}"/>
              </a:ext>
            </a:extLst>
          </p:cNvPr>
          <p:cNvSpPr txBox="1"/>
          <p:nvPr/>
        </p:nvSpPr>
        <p:spPr>
          <a:xfrm>
            <a:off x="885825" y="6072188"/>
            <a:ext cx="7729552" cy="646331"/>
          </a:xfrm>
          <a:prstGeom prst="rect">
            <a:avLst/>
          </a:prstGeom>
          <a:noFill/>
        </p:spPr>
        <p:txBody>
          <a:bodyPr wrap="none" rtlCol="0">
            <a:spAutoFit/>
          </a:bodyPr>
          <a:lstStyle/>
          <a:p>
            <a:r>
              <a:rPr lang="en-US">
                <a:hlinkClick r:id="rId3"/>
              </a:rPr>
              <a:t>https://www.acenet.edu/Documents/Equity-Minded-Faculty-Workloads.pdf</a:t>
            </a:r>
            <a:endParaRPr lang="en-US"/>
          </a:p>
          <a:p>
            <a:endParaRPr lang="en-US"/>
          </a:p>
        </p:txBody>
      </p:sp>
    </p:spTree>
    <p:extLst>
      <p:ext uri="{BB962C8B-B14F-4D97-AF65-F5344CB8AC3E}">
        <p14:creationId xmlns:p14="http://schemas.microsoft.com/office/powerpoint/2010/main" val="4048002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88" y="345141"/>
            <a:ext cx="9041812" cy="1143000"/>
          </a:xfrm>
        </p:spPr>
        <p:txBody>
          <a:bodyPr/>
          <a:lstStyle/>
          <a:p>
            <a:r>
              <a:rPr lang="en-US" sz="4000" dirty="0">
                <a:latin typeface="Arial Rounded MT Bold"/>
                <a:cs typeface="Arial Rounded MT Bold"/>
              </a:rPr>
              <a:t>Your Right as Department Chair</a:t>
            </a:r>
          </a:p>
        </p:txBody>
      </p:sp>
      <p:sp>
        <p:nvSpPr>
          <p:cNvPr id="3" name="Content Placeholder 2"/>
          <p:cNvSpPr>
            <a:spLocks noGrp="1"/>
          </p:cNvSpPr>
          <p:nvPr>
            <p:ph idx="1"/>
          </p:nvPr>
        </p:nvSpPr>
        <p:spPr>
          <a:xfrm>
            <a:off x="740568" y="2417929"/>
            <a:ext cx="7662864" cy="3267169"/>
          </a:xfrm>
        </p:spPr>
        <p:txBody>
          <a:bodyPr>
            <a:noAutofit/>
          </a:bodyPr>
          <a:lstStyle/>
          <a:p>
            <a:r>
              <a:rPr lang="en-US" sz="2800" dirty="0">
                <a:latin typeface="Arial Rounded MT Bold" panose="020F0704030504030204" pitchFamily="34" charset="77"/>
              </a:rPr>
              <a:t>The University [Chair] has the right to assign the types of duties and responsibilities that comprise the professional obligation. </a:t>
            </a:r>
            <a:endParaRPr lang="en-US" sz="2800" dirty="0">
              <a:latin typeface="Arial Rounded MT Bold" panose="020F0704030504030204" pitchFamily="34" charset="77"/>
              <a:cs typeface="Arial Rounded MT Bold"/>
            </a:endParaRPr>
          </a:p>
          <a:p>
            <a:r>
              <a:rPr lang="en-US" sz="2800" dirty="0">
                <a:latin typeface="Arial Rounded MT Bold" panose="020F0704030504030204" pitchFamily="34" charset="77"/>
              </a:rPr>
              <a:t>If the employee disputes the assignment, the employee shall perform the assignment pending final resolution of the dispute</a:t>
            </a:r>
            <a:r>
              <a:rPr lang="en-US" sz="2800" dirty="0">
                <a:latin typeface="Arial Rounded MT Bold" panose="020F0704030504030204" pitchFamily="34" charset="77"/>
                <a:cs typeface="Arial Rounded MT Bold"/>
              </a:rPr>
              <a:t>.</a:t>
            </a:r>
          </a:p>
        </p:txBody>
      </p:sp>
      <p:sp>
        <p:nvSpPr>
          <p:cNvPr id="4" name="Slide Number Placeholder 3"/>
          <p:cNvSpPr>
            <a:spLocks noGrp="1"/>
          </p:cNvSpPr>
          <p:nvPr>
            <p:ph type="sldNum" sz="quarter" idx="12"/>
          </p:nvPr>
        </p:nvSpPr>
        <p:spPr/>
        <p:txBody>
          <a:bodyPr/>
          <a:lstStyle/>
          <a:p>
            <a:fld id="{E4680F97-A08C-1E4B-8D7F-26355D46F43B}" type="slidenum">
              <a:rPr lang="en-US" smtClean="0"/>
              <a:t>2</a:t>
            </a:fld>
            <a:endParaRPr lang="en-US" dirty="0"/>
          </a:p>
        </p:txBody>
      </p:sp>
    </p:spTree>
    <p:extLst>
      <p:ext uri="{BB962C8B-B14F-4D97-AF65-F5344CB8AC3E}">
        <p14:creationId xmlns:p14="http://schemas.microsoft.com/office/powerpoint/2010/main" val="3307056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4680F97-A08C-1E4B-8D7F-26355D46F43B}" type="slidenum">
              <a:rPr lang="en-US" smtClean="0"/>
              <a:t>20</a:t>
            </a:fld>
            <a:endParaRPr lang="en-US"/>
          </a:p>
        </p:txBody>
      </p:sp>
      <p:sp>
        <p:nvSpPr>
          <p:cNvPr id="3" name="TextBox 2"/>
          <p:cNvSpPr txBox="1"/>
          <p:nvPr/>
        </p:nvSpPr>
        <p:spPr>
          <a:xfrm rot="20100000">
            <a:off x="1885688" y="2349708"/>
            <a:ext cx="5954151" cy="1015663"/>
          </a:xfrm>
          <a:prstGeom prst="rect">
            <a:avLst/>
          </a:prstGeom>
          <a:noFill/>
        </p:spPr>
        <p:txBody>
          <a:bodyPr wrap="square" rtlCol="0">
            <a:spAutoFit/>
          </a:bodyPr>
          <a:lstStyle/>
          <a:p>
            <a:pPr algn="ctr"/>
            <a:r>
              <a:rPr lang="en-US" sz="6000">
                <a:solidFill>
                  <a:schemeClr val="bg1"/>
                </a:solidFill>
              </a:rPr>
              <a:t>Thank you</a:t>
            </a:r>
          </a:p>
        </p:txBody>
      </p:sp>
    </p:spTree>
    <p:extLst>
      <p:ext uri="{BB962C8B-B14F-4D97-AF65-F5344CB8AC3E}">
        <p14:creationId xmlns:p14="http://schemas.microsoft.com/office/powerpoint/2010/main" val="1383996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E806C-0C25-4932-33E6-36D19230F549}"/>
              </a:ext>
            </a:extLst>
          </p:cNvPr>
          <p:cNvSpPr>
            <a:spLocks noGrp="1"/>
          </p:cNvSpPr>
          <p:nvPr>
            <p:ph type="title"/>
          </p:nvPr>
        </p:nvSpPr>
        <p:spPr/>
        <p:txBody>
          <a:bodyPr/>
          <a:lstStyle/>
          <a:p>
            <a:r>
              <a:rPr lang="en-US"/>
              <a:t>Considerations for Assignments</a:t>
            </a:r>
          </a:p>
        </p:txBody>
      </p:sp>
      <p:sp>
        <p:nvSpPr>
          <p:cNvPr id="3" name="Content Placeholder 2">
            <a:extLst>
              <a:ext uri="{FF2B5EF4-FFF2-40B4-BE49-F238E27FC236}">
                <a16:creationId xmlns:a16="http://schemas.microsoft.com/office/drawing/2014/main" id="{40252DA3-F26B-7EB0-79A2-FA13DCB50C0A}"/>
              </a:ext>
            </a:extLst>
          </p:cNvPr>
          <p:cNvSpPr>
            <a:spLocks noGrp="1"/>
          </p:cNvSpPr>
          <p:nvPr>
            <p:ph idx="1"/>
          </p:nvPr>
        </p:nvSpPr>
        <p:spPr>
          <a:xfrm>
            <a:off x="473867" y="2288661"/>
            <a:ext cx="7898607" cy="4067689"/>
          </a:xfrm>
        </p:spPr>
        <p:txBody>
          <a:bodyPr>
            <a:noAutofit/>
          </a:bodyPr>
          <a:lstStyle/>
          <a:p>
            <a:r>
              <a:rPr lang="en-US" sz="2400" b="1">
                <a:latin typeface="Arial Rounded MT Bold" panose="020F0704030504030204" pitchFamily="34" charset="77"/>
              </a:rPr>
              <a:t>Transparency:  </a:t>
            </a:r>
            <a:r>
              <a:rPr lang="en-US" sz="2400">
                <a:latin typeface="Arial Rounded MT Bold" panose="020F0704030504030204" pitchFamily="34" charset="77"/>
              </a:rPr>
              <a:t>All data should be available to all faculty.</a:t>
            </a:r>
          </a:p>
          <a:p>
            <a:r>
              <a:rPr lang="en-US" sz="2400" b="1">
                <a:latin typeface="Arial Rounded MT Bold" panose="020F0704030504030204" pitchFamily="34" charset="77"/>
              </a:rPr>
              <a:t>Clarity</a:t>
            </a:r>
            <a:r>
              <a:rPr lang="en-US" sz="2400">
                <a:latin typeface="Arial Rounded MT Bold" panose="020F0704030504030204" pitchFamily="34" charset="77"/>
              </a:rPr>
              <a:t>: Policies should be written out and approved by the faculty.</a:t>
            </a:r>
          </a:p>
          <a:p>
            <a:r>
              <a:rPr lang="en-US" sz="2400" b="1">
                <a:latin typeface="Arial Rounded MT Bold" panose="020F0704030504030204" pitchFamily="34" charset="77"/>
              </a:rPr>
              <a:t>Norms</a:t>
            </a:r>
            <a:r>
              <a:rPr lang="en-US" sz="2400">
                <a:latin typeface="Arial Rounded MT Bold" panose="020F0704030504030204" pitchFamily="34" charset="77"/>
              </a:rPr>
              <a:t>: What are the assignment norms for the discipline?</a:t>
            </a:r>
          </a:p>
          <a:p>
            <a:r>
              <a:rPr lang="en-US" sz="2400" b="1">
                <a:latin typeface="Arial Rounded MT Bold" panose="020F0704030504030204" pitchFamily="34" charset="77"/>
              </a:rPr>
              <a:t>Accountability</a:t>
            </a:r>
            <a:r>
              <a:rPr lang="en-US" sz="2400">
                <a:latin typeface="Arial Rounded MT Bold" panose="020F0704030504030204" pitchFamily="34" charset="77"/>
              </a:rPr>
              <a:t>: There should be a mechanism to assess assignment completions.</a:t>
            </a:r>
          </a:p>
        </p:txBody>
      </p:sp>
      <p:sp>
        <p:nvSpPr>
          <p:cNvPr id="4" name="Slide Number Placeholder 3">
            <a:extLst>
              <a:ext uri="{FF2B5EF4-FFF2-40B4-BE49-F238E27FC236}">
                <a16:creationId xmlns:a16="http://schemas.microsoft.com/office/drawing/2014/main" id="{6AE36241-112E-3E2B-C1DB-18F1AC993F17}"/>
              </a:ext>
            </a:extLst>
          </p:cNvPr>
          <p:cNvSpPr>
            <a:spLocks noGrp="1"/>
          </p:cNvSpPr>
          <p:nvPr>
            <p:ph type="sldNum" sz="quarter" idx="12"/>
          </p:nvPr>
        </p:nvSpPr>
        <p:spPr/>
        <p:txBody>
          <a:bodyPr/>
          <a:lstStyle/>
          <a:p>
            <a:fld id="{E4680F97-A08C-1E4B-8D7F-26355D46F43B}" type="slidenum">
              <a:rPr lang="en-US" smtClean="0"/>
              <a:t>3</a:t>
            </a:fld>
            <a:endParaRPr lang="en-US"/>
          </a:p>
        </p:txBody>
      </p:sp>
    </p:spTree>
    <p:extLst>
      <p:ext uri="{BB962C8B-B14F-4D97-AF65-F5344CB8AC3E}">
        <p14:creationId xmlns:p14="http://schemas.microsoft.com/office/powerpoint/2010/main" val="209535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D23E-FFD8-259A-5F34-B6436FDE2379}"/>
              </a:ext>
            </a:extLst>
          </p:cNvPr>
          <p:cNvSpPr>
            <a:spLocks noGrp="1"/>
          </p:cNvSpPr>
          <p:nvPr>
            <p:ph type="title"/>
          </p:nvPr>
        </p:nvSpPr>
        <p:spPr/>
        <p:txBody>
          <a:bodyPr/>
          <a:lstStyle/>
          <a:p>
            <a:r>
              <a:rPr lang="en-US">
                <a:latin typeface="Arial Rounded MT Bold" panose="020F0704030504030204" pitchFamily="34" charset="77"/>
              </a:rPr>
              <a:t>Assignment Priority</a:t>
            </a:r>
          </a:p>
        </p:txBody>
      </p:sp>
      <p:sp>
        <p:nvSpPr>
          <p:cNvPr id="3" name="Content Placeholder 2">
            <a:extLst>
              <a:ext uri="{FF2B5EF4-FFF2-40B4-BE49-F238E27FC236}">
                <a16:creationId xmlns:a16="http://schemas.microsoft.com/office/drawing/2014/main" id="{A4205CCC-F3DF-5BB1-414F-3733692C5AD5}"/>
              </a:ext>
            </a:extLst>
          </p:cNvPr>
          <p:cNvSpPr>
            <a:spLocks noGrp="1"/>
          </p:cNvSpPr>
          <p:nvPr>
            <p:ph idx="1"/>
          </p:nvPr>
        </p:nvSpPr>
        <p:spPr>
          <a:xfrm>
            <a:off x="740568" y="2452594"/>
            <a:ext cx="7662864" cy="3267169"/>
          </a:xfrm>
        </p:spPr>
        <p:txBody>
          <a:bodyPr>
            <a:noAutofit/>
          </a:bodyPr>
          <a:lstStyle/>
          <a:p>
            <a:r>
              <a:rPr lang="en-US" sz="2800">
                <a:latin typeface="Arial Rounded MT Bold"/>
                <a:cs typeface="Arial Rounded MT Bold"/>
              </a:rPr>
              <a:t>A major bottleneck to graduation is lack of needed courses or seats and graduating on time is the easiest way to reduce the cost of college.</a:t>
            </a:r>
          </a:p>
          <a:p>
            <a:r>
              <a:rPr lang="en-US" sz="2800">
                <a:latin typeface="Arial Rounded MT Bold" panose="020F0704030504030204" pitchFamily="34" charset="77"/>
              </a:rPr>
              <a:t>Your first priority should be to offer all courses, with enough seats, needed by students to stay on track to graduate in four years.</a:t>
            </a:r>
          </a:p>
          <a:p>
            <a:endParaRPr lang="en-US" sz="2800">
              <a:latin typeface="Arial Rounded MT Bold"/>
              <a:cs typeface="Arial Rounded MT Bold"/>
            </a:endParaRPr>
          </a:p>
          <a:p>
            <a:endParaRPr lang="en-US" sz="2800">
              <a:latin typeface="Arial Rounded MT Bold" panose="020F0704030504030204" pitchFamily="34" charset="77"/>
            </a:endParaRPr>
          </a:p>
        </p:txBody>
      </p:sp>
      <p:sp>
        <p:nvSpPr>
          <p:cNvPr id="4" name="Slide Number Placeholder 3">
            <a:extLst>
              <a:ext uri="{FF2B5EF4-FFF2-40B4-BE49-F238E27FC236}">
                <a16:creationId xmlns:a16="http://schemas.microsoft.com/office/drawing/2014/main" id="{FB2A4E54-6107-F685-6290-5CCF3973F33C}"/>
              </a:ext>
            </a:extLst>
          </p:cNvPr>
          <p:cNvSpPr>
            <a:spLocks noGrp="1"/>
          </p:cNvSpPr>
          <p:nvPr>
            <p:ph type="sldNum" sz="quarter" idx="12"/>
          </p:nvPr>
        </p:nvSpPr>
        <p:spPr/>
        <p:txBody>
          <a:bodyPr/>
          <a:lstStyle/>
          <a:p>
            <a:fld id="{E4680F97-A08C-1E4B-8D7F-26355D46F43B}" type="slidenum">
              <a:rPr lang="en-US" smtClean="0"/>
              <a:t>4</a:t>
            </a:fld>
            <a:endParaRPr lang="en-US"/>
          </a:p>
        </p:txBody>
      </p:sp>
    </p:spTree>
    <p:extLst>
      <p:ext uri="{BB962C8B-B14F-4D97-AF65-F5344CB8AC3E}">
        <p14:creationId xmlns:p14="http://schemas.microsoft.com/office/powerpoint/2010/main" val="305821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AC1C3-55B0-2A07-537F-6DB12BA66EC8}"/>
              </a:ext>
            </a:extLst>
          </p:cNvPr>
          <p:cNvSpPr>
            <a:spLocks noGrp="1"/>
          </p:cNvSpPr>
          <p:nvPr>
            <p:ph type="title"/>
          </p:nvPr>
        </p:nvSpPr>
        <p:spPr/>
        <p:txBody>
          <a:bodyPr/>
          <a:lstStyle/>
          <a:p>
            <a:r>
              <a:rPr lang="en-US">
                <a:latin typeface="Arial Rounded MT Bold" panose="020F0704030504030204" pitchFamily="34" charset="77"/>
              </a:rPr>
              <a:t>College is Expensive</a:t>
            </a:r>
          </a:p>
        </p:txBody>
      </p:sp>
      <p:sp>
        <p:nvSpPr>
          <p:cNvPr id="3" name="Content Placeholder 2">
            <a:extLst>
              <a:ext uri="{FF2B5EF4-FFF2-40B4-BE49-F238E27FC236}">
                <a16:creationId xmlns:a16="http://schemas.microsoft.com/office/drawing/2014/main" id="{1C274199-634A-1AB9-F5DA-E78219829E36}"/>
              </a:ext>
            </a:extLst>
          </p:cNvPr>
          <p:cNvSpPr>
            <a:spLocks noGrp="1"/>
          </p:cNvSpPr>
          <p:nvPr>
            <p:ph idx="1"/>
          </p:nvPr>
        </p:nvSpPr>
        <p:spPr>
          <a:xfrm>
            <a:off x="740568" y="2455769"/>
            <a:ext cx="7662864" cy="3267169"/>
          </a:xfrm>
        </p:spPr>
        <p:txBody>
          <a:bodyPr>
            <a:noAutofit/>
          </a:bodyPr>
          <a:lstStyle/>
          <a:p>
            <a:r>
              <a:rPr lang="en-US" sz="2800">
                <a:latin typeface="Arial Rounded MT Bold" panose="020F0704030504030204" pitchFamily="34" charset="77"/>
              </a:rPr>
              <a:t>Median family income in 2023 FL is $72,200 (US is $80,610).</a:t>
            </a:r>
          </a:p>
          <a:p>
            <a:r>
              <a:rPr lang="en-US" sz="2800">
                <a:latin typeface="Arial Rounded MT Bold" panose="020F0704030504030204" pitchFamily="34" charset="77"/>
              </a:rPr>
              <a:t>Average COA (Cost of Attendance) at FL public universities is about $24,000/yr. or about a third of family income.</a:t>
            </a:r>
          </a:p>
          <a:p>
            <a:r>
              <a:rPr lang="en-US" sz="2800">
                <a:latin typeface="Arial Rounded MT Bold" panose="020F0704030504030204" pitchFamily="34" charset="77"/>
              </a:rPr>
              <a:t>$147,000 is the estimated cost of staying in college for an extra year (Complete College America).</a:t>
            </a:r>
          </a:p>
          <a:p>
            <a:endParaRPr lang="en-US" sz="2800">
              <a:latin typeface="Arial Rounded MT Bold" panose="020F0704030504030204" pitchFamily="34" charset="77"/>
            </a:endParaRPr>
          </a:p>
          <a:p>
            <a:endParaRPr lang="en-US" sz="2800">
              <a:latin typeface="Arial Rounded MT Bold" panose="020F0704030504030204" pitchFamily="34" charset="77"/>
            </a:endParaRPr>
          </a:p>
          <a:p>
            <a:endParaRPr lang="en-US" sz="2800">
              <a:latin typeface="Arial Rounded MT Bold" panose="020F0704030504030204" pitchFamily="34" charset="77"/>
            </a:endParaRPr>
          </a:p>
        </p:txBody>
      </p:sp>
      <p:sp>
        <p:nvSpPr>
          <p:cNvPr id="4" name="Slide Number Placeholder 3">
            <a:extLst>
              <a:ext uri="{FF2B5EF4-FFF2-40B4-BE49-F238E27FC236}">
                <a16:creationId xmlns:a16="http://schemas.microsoft.com/office/drawing/2014/main" id="{7F9DD469-8C5B-3771-D133-969B85ED6F58}"/>
              </a:ext>
            </a:extLst>
          </p:cNvPr>
          <p:cNvSpPr>
            <a:spLocks noGrp="1"/>
          </p:cNvSpPr>
          <p:nvPr>
            <p:ph type="sldNum" sz="quarter" idx="12"/>
          </p:nvPr>
        </p:nvSpPr>
        <p:spPr/>
        <p:txBody>
          <a:bodyPr/>
          <a:lstStyle/>
          <a:p>
            <a:fld id="{E4680F97-A08C-1E4B-8D7F-26355D46F43B}" type="slidenum">
              <a:rPr lang="en-US" smtClean="0"/>
              <a:t>5</a:t>
            </a:fld>
            <a:endParaRPr lang="en-US"/>
          </a:p>
        </p:txBody>
      </p:sp>
    </p:spTree>
    <p:extLst>
      <p:ext uri="{BB962C8B-B14F-4D97-AF65-F5344CB8AC3E}">
        <p14:creationId xmlns:p14="http://schemas.microsoft.com/office/powerpoint/2010/main" val="3287161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Rounded MT Bold"/>
                <a:cs typeface="Arial Rounded MT Bold"/>
              </a:rPr>
              <a:t>Assignment Options</a:t>
            </a:r>
          </a:p>
        </p:txBody>
      </p:sp>
      <p:sp>
        <p:nvSpPr>
          <p:cNvPr id="3" name="Content Placeholder 2"/>
          <p:cNvSpPr>
            <a:spLocks noGrp="1"/>
          </p:cNvSpPr>
          <p:nvPr>
            <p:ph idx="1"/>
          </p:nvPr>
        </p:nvSpPr>
        <p:spPr>
          <a:xfrm>
            <a:off x="740568" y="2288661"/>
            <a:ext cx="7662864" cy="3267169"/>
          </a:xfrm>
        </p:spPr>
        <p:txBody>
          <a:bodyPr>
            <a:noAutofit/>
          </a:bodyPr>
          <a:lstStyle/>
          <a:p>
            <a:pPr>
              <a:buFont typeface="Arial" panose="020B0604020202020204" pitchFamily="34" charset="0"/>
              <a:buChar char="•"/>
            </a:pPr>
            <a:r>
              <a:rPr lang="en-US" sz="2800">
                <a:latin typeface="Arial Rounded MT Bold"/>
                <a:cs typeface="Arial Rounded MT Bold"/>
              </a:rPr>
              <a:t>Assignments may be based on historical or “past practice” activities.</a:t>
            </a:r>
          </a:p>
          <a:p>
            <a:pPr>
              <a:buFont typeface="Arial" panose="020B0604020202020204" pitchFamily="34" charset="0"/>
              <a:buChar char="•"/>
            </a:pPr>
            <a:r>
              <a:rPr lang="en-US" sz="2800">
                <a:latin typeface="Arial Rounded MT Bold"/>
                <a:cs typeface="Arial Rounded MT Bold"/>
              </a:rPr>
              <a:t>Assignments may be made based on a comparison of peers.</a:t>
            </a:r>
          </a:p>
          <a:p>
            <a:pPr>
              <a:buFont typeface="Arial" panose="020B0604020202020204" pitchFamily="34" charset="0"/>
              <a:buChar char="•"/>
            </a:pPr>
            <a:r>
              <a:rPr lang="en-US" sz="2800">
                <a:latin typeface="Arial Rounded MT Bold"/>
                <a:cs typeface="Arial Rounded MT Bold"/>
              </a:rPr>
              <a:t>Or more commonly, whatever your colleagues request so long as required courses are offered.</a:t>
            </a:r>
          </a:p>
          <a:p>
            <a:pPr>
              <a:buFont typeface="Arial" panose="020B0604020202020204" pitchFamily="34" charset="0"/>
              <a:buChar char="•"/>
            </a:pPr>
            <a:endParaRPr lang="en-US" sz="2800">
              <a:latin typeface="Arial Rounded MT Bold"/>
              <a:cs typeface="Arial Rounded MT Bold"/>
            </a:endParaRPr>
          </a:p>
        </p:txBody>
      </p:sp>
      <p:sp>
        <p:nvSpPr>
          <p:cNvPr id="4" name="Slide Number Placeholder 3"/>
          <p:cNvSpPr>
            <a:spLocks noGrp="1"/>
          </p:cNvSpPr>
          <p:nvPr>
            <p:ph type="sldNum" sz="quarter" idx="12"/>
          </p:nvPr>
        </p:nvSpPr>
        <p:spPr/>
        <p:txBody>
          <a:bodyPr/>
          <a:lstStyle/>
          <a:p>
            <a:fld id="{E4680F97-A08C-1E4B-8D7F-26355D46F43B}" type="slidenum">
              <a:rPr lang="en-US" smtClean="0"/>
              <a:t>6</a:t>
            </a:fld>
            <a:endParaRPr lang="en-US"/>
          </a:p>
        </p:txBody>
      </p:sp>
    </p:spTree>
    <p:extLst>
      <p:ext uri="{BB962C8B-B14F-4D97-AF65-F5344CB8AC3E}">
        <p14:creationId xmlns:p14="http://schemas.microsoft.com/office/powerpoint/2010/main" val="3285548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ECBE-C00A-EC3D-2B72-03CD6D73F9B8}"/>
              </a:ext>
            </a:extLst>
          </p:cNvPr>
          <p:cNvSpPr>
            <a:spLocks noGrp="1"/>
          </p:cNvSpPr>
          <p:nvPr>
            <p:ph type="title"/>
          </p:nvPr>
        </p:nvSpPr>
        <p:spPr/>
        <p:txBody>
          <a:bodyPr/>
          <a:lstStyle/>
          <a:p>
            <a:r>
              <a:rPr lang="en-US" dirty="0">
                <a:latin typeface="Arial Rounded MT Bold" panose="020F0704030504030204" pitchFamily="34" charset="77"/>
              </a:rPr>
              <a:t>Some Assignment Areas</a:t>
            </a:r>
          </a:p>
        </p:txBody>
      </p:sp>
      <p:sp>
        <p:nvSpPr>
          <p:cNvPr id="3" name="Content Placeholder 2">
            <a:extLst>
              <a:ext uri="{FF2B5EF4-FFF2-40B4-BE49-F238E27FC236}">
                <a16:creationId xmlns:a16="http://schemas.microsoft.com/office/drawing/2014/main" id="{74644F31-0E01-7FE8-676E-2071E684C813}"/>
              </a:ext>
            </a:extLst>
          </p:cNvPr>
          <p:cNvSpPr>
            <a:spLocks noGrp="1"/>
          </p:cNvSpPr>
          <p:nvPr>
            <p:ph idx="1"/>
          </p:nvPr>
        </p:nvSpPr>
        <p:spPr>
          <a:xfrm>
            <a:off x="611188" y="2157413"/>
            <a:ext cx="7618412" cy="4564062"/>
          </a:xfrm>
        </p:spPr>
        <p:txBody>
          <a:bodyPr>
            <a:noAutofit/>
          </a:bodyPr>
          <a:lstStyle/>
          <a:p>
            <a:r>
              <a:rPr lang="en-US" sz="2000">
                <a:latin typeface="Arial Rounded MT Bold" panose="020F0704030504030204" pitchFamily="34" charset="77"/>
              </a:rPr>
              <a:t>Courses</a:t>
            </a:r>
          </a:p>
          <a:p>
            <a:r>
              <a:rPr lang="en-US" sz="2000">
                <a:latin typeface="Arial Rounded MT Bold" panose="020F0704030504030204" pitchFamily="34" charset="77"/>
              </a:rPr>
              <a:t>Academic advising</a:t>
            </a:r>
          </a:p>
          <a:p>
            <a:r>
              <a:rPr lang="en-US" sz="2000">
                <a:latin typeface="Arial Rounded MT Bold" panose="020F0704030504030204" pitchFamily="34" charset="77"/>
              </a:rPr>
              <a:t>Research</a:t>
            </a:r>
          </a:p>
          <a:p>
            <a:r>
              <a:rPr lang="en-US" sz="2000">
                <a:latin typeface="Arial Rounded MT Bold" panose="020F0704030504030204" pitchFamily="34" charset="77"/>
              </a:rPr>
              <a:t>Supervising graduate/undergraduate student thesis/dissertation</a:t>
            </a:r>
          </a:p>
          <a:p>
            <a:r>
              <a:rPr lang="en-US" sz="2000">
                <a:latin typeface="Arial Rounded MT Bold" panose="020F0704030504030204" pitchFamily="34" charset="77"/>
              </a:rPr>
              <a:t>Administration</a:t>
            </a:r>
          </a:p>
          <a:p>
            <a:r>
              <a:rPr lang="en-US" sz="2000">
                <a:latin typeface="Arial Rounded MT Bold" panose="020F0704030504030204" pitchFamily="34" charset="77"/>
              </a:rPr>
              <a:t>Committee appointments</a:t>
            </a:r>
          </a:p>
          <a:p>
            <a:r>
              <a:rPr lang="en-US" sz="2000">
                <a:latin typeface="Arial Rounded MT Bold" panose="020F0704030504030204" pitchFamily="34" charset="77"/>
              </a:rPr>
              <a:t>Public service</a:t>
            </a:r>
          </a:p>
        </p:txBody>
      </p:sp>
      <p:sp>
        <p:nvSpPr>
          <p:cNvPr id="4" name="Slide Number Placeholder 3">
            <a:extLst>
              <a:ext uri="{FF2B5EF4-FFF2-40B4-BE49-F238E27FC236}">
                <a16:creationId xmlns:a16="http://schemas.microsoft.com/office/drawing/2014/main" id="{A6E3DE0E-455C-756A-15D4-92227EAC6C66}"/>
              </a:ext>
            </a:extLst>
          </p:cNvPr>
          <p:cNvSpPr>
            <a:spLocks noGrp="1"/>
          </p:cNvSpPr>
          <p:nvPr>
            <p:ph type="sldNum" sz="quarter" idx="12"/>
          </p:nvPr>
        </p:nvSpPr>
        <p:spPr/>
        <p:txBody>
          <a:bodyPr/>
          <a:lstStyle/>
          <a:p>
            <a:fld id="{E4680F97-A08C-1E4B-8D7F-26355D46F43B}" type="slidenum">
              <a:rPr lang="en-US" smtClean="0"/>
              <a:t>7</a:t>
            </a:fld>
            <a:endParaRPr lang="en-US"/>
          </a:p>
        </p:txBody>
      </p:sp>
    </p:spTree>
    <p:extLst>
      <p:ext uri="{BB962C8B-B14F-4D97-AF65-F5344CB8AC3E}">
        <p14:creationId xmlns:p14="http://schemas.microsoft.com/office/powerpoint/2010/main" val="2636750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Rounded MT Bold"/>
                <a:cs typeface="Arial Rounded MT Bold"/>
              </a:rPr>
              <a:t>Teaching Norms</a:t>
            </a:r>
            <a:br>
              <a:rPr lang="en-US">
                <a:latin typeface="Arial Rounded MT Bold"/>
                <a:cs typeface="Arial Rounded MT Bold"/>
              </a:rPr>
            </a:br>
            <a:r>
              <a:rPr lang="en-US" sz="3200">
                <a:latin typeface="Arial Rounded MT Bold"/>
                <a:cs typeface="Arial Rounded MT Bold"/>
              </a:rPr>
              <a:t>(per term)</a:t>
            </a:r>
          </a:p>
        </p:txBody>
      </p:sp>
      <p:graphicFrame>
        <p:nvGraphicFramePr>
          <p:cNvPr id="4" name="Object 4"/>
          <p:cNvGraphicFramePr>
            <a:graphicFrameLocks noGrp="1" noChangeAspect="1"/>
          </p:cNvGraphicFramePr>
          <p:nvPr>
            <p:ph idx="1"/>
            <p:extLst>
              <p:ext uri="{D42A27DB-BD31-4B8C-83A1-F6EECF244321}">
                <p14:modId xmlns:p14="http://schemas.microsoft.com/office/powerpoint/2010/main" val="2347285797"/>
              </p:ext>
            </p:extLst>
          </p:nvPr>
        </p:nvGraphicFramePr>
        <p:xfrm>
          <a:off x="457199" y="2311400"/>
          <a:ext cx="7924801" cy="4072367"/>
        </p:xfrm>
        <a:graphic>
          <a:graphicData uri="http://schemas.openxmlformats.org/presentationml/2006/ole">
            <mc:AlternateContent xmlns:mc="http://schemas.openxmlformats.org/markup-compatibility/2006">
              <mc:Choice xmlns:v="urn:schemas-microsoft-com:vml" Requires="v">
                <p:oleObj name="Worksheet" r:id="rId3" imgW="9715500" imgH="6362700" progId="Excel.Sheet.8">
                  <p:embed/>
                </p:oleObj>
              </mc:Choice>
              <mc:Fallback>
                <p:oleObj name="Worksheet" r:id="rId3" imgW="9715500" imgH="6362700" progId="Excel.Sheet.8">
                  <p:embed/>
                  <p:pic>
                    <p:nvPicPr>
                      <p:cNvPr id="4" name="Object 4"/>
                      <p:cNvPicPr>
                        <a:picLocks noChangeAspect="1" noChangeArrowheads="1"/>
                      </p:cNvPicPr>
                      <p:nvPr/>
                    </p:nvPicPr>
                    <p:blipFill>
                      <a:blip r:embed="rId4"/>
                      <a:srcRect/>
                      <a:stretch>
                        <a:fillRect/>
                      </a:stretch>
                    </p:blipFill>
                    <p:spPr bwMode="auto">
                      <a:xfrm>
                        <a:off x="457199" y="2311400"/>
                        <a:ext cx="7924801" cy="4072367"/>
                      </a:xfrm>
                      <a:prstGeom prst="rect">
                        <a:avLst/>
                      </a:prstGeom>
                      <a:noFill/>
                      <a:ln>
                        <a:noFill/>
                      </a:ln>
                      <a:effectLst/>
                    </p:spPr>
                  </p:pic>
                </p:oleObj>
              </mc:Fallback>
            </mc:AlternateContent>
          </a:graphicData>
        </a:graphic>
      </p:graphicFrame>
      <p:sp>
        <p:nvSpPr>
          <p:cNvPr id="3" name="Slide Number Placeholder 2"/>
          <p:cNvSpPr>
            <a:spLocks noGrp="1"/>
          </p:cNvSpPr>
          <p:nvPr>
            <p:ph type="sldNum" sz="quarter" idx="12"/>
          </p:nvPr>
        </p:nvSpPr>
        <p:spPr>
          <a:xfrm>
            <a:off x="4305300" y="6492875"/>
            <a:ext cx="533400" cy="365125"/>
          </a:xfrm>
        </p:spPr>
        <p:txBody>
          <a:bodyPr/>
          <a:lstStyle/>
          <a:p>
            <a:fld id="{E4680F97-A08C-1E4B-8D7F-26355D46F43B}" type="slidenum">
              <a:rPr lang="en-US" smtClean="0"/>
              <a:t>8</a:t>
            </a:fld>
            <a:endParaRPr lang="en-US"/>
          </a:p>
        </p:txBody>
      </p:sp>
    </p:spTree>
    <p:extLst>
      <p:ext uri="{BB962C8B-B14F-4D97-AF65-F5344CB8AC3E}">
        <p14:creationId xmlns:p14="http://schemas.microsoft.com/office/powerpoint/2010/main" val="1010766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152401"/>
            <a:ext cx="8441570" cy="1676400"/>
          </a:xfrm>
        </p:spPr>
        <p:txBody>
          <a:bodyPr/>
          <a:lstStyle/>
          <a:p>
            <a:r>
              <a:rPr lang="en-US" sz="5400">
                <a:latin typeface="Arial Rounded MT Bold"/>
                <a:cs typeface="Arial Rounded MT Bold"/>
              </a:rPr>
              <a:t>Teaching Assignments:</a:t>
            </a:r>
            <a:br>
              <a:rPr lang="en-US" sz="5400">
                <a:latin typeface="Arial Rounded MT Bold"/>
                <a:cs typeface="Arial Rounded MT Bold"/>
              </a:rPr>
            </a:br>
            <a:r>
              <a:rPr lang="en-US" sz="5400">
                <a:latin typeface="Arial Rounded MT Bold"/>
                <a:cs typeface="Arial Rounded MT Bold"/>
              </a:rPr>
              <a:t>Transparency</a:t>
            </a:r>
          </a:p>
        </p:txBody>
      </p:sp>
      <p:graphicFrame>
        <p:nvGraphicFramePr>
          <p:cNvPr id="4" name="Object 17"/>
          <p:cNvGraphicFramePr>
            <a:graphicFrameLocks noGrp="1" noChangeAspect="1"/>
          </p:cNvGraphicFramePr>
          <p:nvPr>
            <p:ph idx="1"/>
            <p:extLst>
              <p:ext uri="{D42A27DB-BD31-4B8C-83A1-F6EECF244321}">
                <p14:modId xmlns:p14="http://schemas.microsoft.com/office/powerpoint/2010/main" val="192813040"/>
              </p:ext>
            </p:extLst>
          </p:nvPr>
        </p:nvGraphicFramePr>
        <p:xfrm>
          <a:off x="489856" y="2332512"/>
          <a:ext cx="8116813" cy="3783903"/>
        </p:xfrm>
        <a:graphic>
          <a:graphicData uri="http://schemas.openxmlformats.org/presentationml/2006/ole">
            <mc:AlternateContent xmlns:mc="http://schemas.openxmlformats.org/markup-compatibility/2006">
              <mc:Choice xmlns:v="urn:schemas-microsoft-com:vml" Requires="v">
                <p:oleObj name="Worksheet" r:id="rId3" imgW="15722600" imgH="7594600" progId="Excel.Sheet.8">
                  <p:embed/>
                </p:oleObj>
              </mc:Choice>
              <mc:Fallback>
                <p:oleObj name="Worksheet" r:id="rId3" imgW="15722600" imgH="7594600" progId="Excel.Sheet.8">
                  <p:embed/>
                  <p:pic>
                    <p:nvPicPr>
                      <p:cNvPr id="4" name="Object 17"/>
                      <p:cNvPicPr>
                        <a:picLocks noChangeAspect="1" noChangeArrowheads="1"/>
                      </p:cNvPicPr>
                      <p:nvPr/>
                    </p:nvPicPr>
                    <p:blipFill>
                      <a:blip r:embed="rId4"/>
                      <a:srcRect/>
                      <a:stretch>
                        <a:fillRect/>
                      </a:stretch>
                    </p:blipFill>
                    <p:spPr bwMode="auto">
                      <a:xfrm>
                        <a:off x="489856" y="2332512"/>
                        <a:ext cx="8116813" cy="3783903"/>
                      </a:xfrm>
                      <a:prstGeom prst="rect">
                        <a:avLst/>
                      </a:prstGeom>
                      <a:noFill/>
                      <a:ln>
                        <a:noFill/>
                      </a:ln>
                      <a:effectLst/>
                    </p:spPr>
                  </p:pic>
                </p:oleObj>
              </mc:Fallback>
            </mc:AlternateContent>
          </a:graphicData>
        </a:graphic>
      </p:graphicFrame>
      <p:sp>
        <p:nvSpPr>
          <p:cNvPr id="3" name="Slide Number Placeholder 2"/>
          <p:cNvSpPr>
            <a:spLocks noGrp="1"/>
          </p:cNvSpPr>
          <p:nvPr>
            <p:ph type="sldNum" sz="quarter" idx="12"/>
          </p:nvPr>
        </p:nvSpPr>
        <p:spPr>
          <a:xfrm>
            <a:off x="8178800" y="7747000"/>
            <a:ext cx="287024" cy="200269"/>
          </a:xfrm>
        </p:spPr>
        <p:txBody>
          <a:bodyPr/>
          <a:lstStyle/>
          <a:p>
            <a:fld id="{E4680F97-A08C-1E4B-8D7F-26355D46F43B}" type="slidenum">
              <a:rPr lang="en-US" smtClean="0"/>
              <a:t>9</a:t>
            </a:fld>
            <a:endParaRPr lang="en-US"/>
          </a:p>
        </p:txBody>
      </p:sp>
    </p:spTree>
    <p:extLst>
      <p:ext uri="{BB962C8B-B14F-4D97-AF65-F5344CB8AC3E}">
        <p14:creationId xmlns:p14="http://schemas.microsoft.com/office/powerpoint/2010/main" val="819138863"/>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4AB8C24586C447B9B6B35DA2D81899" ma:contentTypeVersion="15" ma:contentTypeDescription="Create a new document." ma:contentTypeScope="" ma:versionID="765203532fed1e0f461e4eba5c3b4237">
  <xsd:schema xmlns:xsd="http://www.w3.org/2001/XMLSchema" xmlns:xs="http://www.w3.org/2001/XMLSchema" xmlns:p="http://schemas.microsoft.com/office/2006/metadata/properties" xmlns:ns3="cce9fbe8-e2ac-4011-9dff-b94b6a4fdceb" xmlns:ns4="2a97cd30-65f2-4c3e-84f4-b28123b56819" targetNamespace="http://schemas.microsoft.com/office/2006/metadata/properties" ma:root="true" ma:fieldsID="f6e514c44481c80889e1aab5bca928ce" ns3:_="" ns4:_="">
    <xsd:import namespace="cce9fbe8-e2ac-4011-9dff-b94b6a4fdceb"/>
    <xsd:import namespace="2a97cd30-65f2-4c3e-84f4-b28123b5681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e9fbe8-e2ac-4011-9dff-b94b6a4fdce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97cd30-65f2-4c3e-84f4-b28123b56819"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7B08F1-EE7F-4796-AA8D-86986546BC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e9fbe8-e2ac-4011-9dff-b94b6a4fdceb"/>
    <ds:schemaRef ds:uri="2a97cd30-65f2-4c3e-84f4-b28123b568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0CE7B6-78B6-4047-BFF8-E91AB9E1C2C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a97cd30-65f2-4c3e-84f4-b28123b56819"/>
    <ds:schemaRef ds:uri="cce9fbe8-e2ac-4011-9dff-b94b6a4fdceb"/>
    <ds:schemaRef ds:uri="http://www.w3.org/XML/1998/namespace"/>
    <ds:schemaRef ds:uri="http://purl.org/dc/dcmitype/"/>
  </ds:schemaRefs>
</ds:datastoreItem>
</file>

<file path=customXml/itemProps3.xml><?xml version="1.0" encoding="utf-8"?>
<ds:datastoreItem xmlns:ds="http://schemas.openxmlformats.org/officeDocument/2006/customXml" ds:itemID="{E3CF8C6D-0E44-4DCA-A243-BA5F44CE1E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Crop</Template>
  <TotalTime>52935</TotalTime>
  <Words>1116</Words>
  <Application>Microsoft Office PowerPoint</Application>
  <PresentationFormat>On-screen Show (4:3)</PresentationFormat>
  <Paragraphs>110</Paragraphs>
  <Slides>20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Arial Rounded MT Bold</vt:lpstr>
      <vt:lpstr>Calibri</vt:lpstr>
      <vt:lpstr>Calisto MT</vt:lpstr>
      <vt:lpstr>Wingdings</vt:lpstr>
      <vt:lpstr>Genesis</vt:lpstr>
      <vt:lpstr>Worksheet</vt:lpstr>
      <vt:lpstr> Assigning  Faculty Activities</vt:lpstr>
      <vt:lpstr>Your Right as Department Chair</vt:lpstr>
      <vt:lpstr>Considerations for Assignments</vt:lpstr>
      <vt:lpstr>Assignment Priority</vt:lpstr>
      <vt:lpstr>College is Expensive</vt:lpstr>
      <vt:lpstr>Assignment Options</vt:lpstr>
      <vt:lpstr>Some Assignment Areas</vt:lpstr>
      <vt:lpstr>Teaching Norms (per term)</vt:lpstr>
      <vt:lpstr>Teaching Assignments: Transparency</vt:lpstr>
      <vt:lpstr>Some Service assignment considerations</vt:lpstr>
      <vt:lpstr>Some Service Assignments Considerations  </vt:lpstr>
      <vt:lpstr>Research Assignment</vt:lpstr>
      <vt:lpstr>Research Benchmarks: Interestingly, there has not been much variation over time</vt:lpstr>
      <vt:lpstr>Research Benchmarks (Economics- Second Quartile)</vt:lpstr>
      <vt:lpstr>Research Benchmarks</vt:lpstr>
      <vt:lpstr>Advantages of this Approach</vt:lpstr>
      <vt:lpstr>Challenges</vt:lpstr>
      <vt:lpstr>The Faculty Workload and Rewards Project</vt:lpstr>
      <vt:lpstr>An Interesting Reference for Assignments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Several Approaches to Faculty Assigments</dc:title>
  <dc:creator>Lawrence Abele</dc:creator>
  <cp:lastModifiedBy>Anne Blankenship</cp:lastModifiedBy>
  <cp:revision>183</cp:revision>
  <cp:lastPrinted>2019-10-10T03:45:31Z</cp:lastPrinted>
  <dcterms:created xsi:type="dcterms:W3CDTF">2013-04-22T18:12:44Z</dcterms:created>
  <dcterms:modified xsi:type="dcterms:W3CDTF">2024-10-07T09:58:21Z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0x0101004A4AB8C24586C447B9B6B35DA2D81899</vt:lpwstr>
  </property>
</Properties>
</file>