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1"/>
    <p:sldMasterId id="2147484442" r:id="rId2"/>
  </p:sldMasterIdLst>
  <p:notesMasterIdLst>
    <p:notesMasterId r:id="rId26"/>
  </p:notesMasterIdLst>
  <p:handoutMasterIdLst>
    <p:handoutMasterId r:id="rId27"/>
  </p:handoutMasterIdLst>
  <p:sldIdLst>
    <p:sldId id="256" r:id="rId3"/>
    <p:sldId id="451" r:id="rId4"/>
    <p:sldId id="459" r:id="rId5"/>
    <p:sldId id="466" r:id="rId6"/>
    <p:sldId id="463" r:id="rId7"/>
    <p:sldId id="464" r:id="rId8"/>
    <p:sldId id="399" r:id="rId9"/>
    <p:sldId id="429" r:id="rId10"/>
    <p:sldId id="428" r:id="rId11"/>
    <p:sldId id="380" r:id="rId12"/>
    <p:sldId id="367" r:id="rId13"/>
    <p:sldId id="335" r:id="rId14"/>
    <p:sldId id="336" r:id="rId15"/>
    <p:sldId id="390" r:id="rId16"/>
    <p:sldId id="457" r:id="rId17"/>
    <p:sldId id="462" r:id="rId18"/>
    <p:sldId id="461" r:id="rId19"/>
    <p:sldId id="338" r:id="rId20"/>
    <p:sldId id="339" r:id="rId21"/>
    <p:sldId id="369" r:id="rId22"/>
    <p:sldId id="382" r:id="rId23"/>
    <p:sldId id="444" r:id="rId24"/>
    <p:sldId id="368"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p:restoredTop sz="86620"/>
  </p:normalViewPr>
  <p:slideViewPr>
    <p:cSldViewPr snapToGrid="0">
      <p:cViewPr varScale="1">
        <p:scale>
          <a:sx n="106" d="100"/>
          <a:sy n="106" d="100"/>
        </p:scale>
        <p:origin x="21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4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65CD26-CCD6-09ED-5AAB-230F3509B4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5" name="Rectangle 3">
            <a:extLst>
              <a:ext uri="{FF2B5EF4-FFF2-40B4-BE49-F238E27FC236}">
                <a16:creationId xmlns:a16="http://schemas.microsoft.com/office/drawing/2014/main" id="{1C1E71EC-1513-91A8-5C60-50FAF071E2D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6" name="Rectangle 4">
            <a:extLst>
              <a:ext uri="{FF2B5EF4-FFF2-40B4-BE49-F238E27FC236}">
                <a16:creationId xmlns:a16="http://schemas.microsoft.com/office/drawing/2014/main" id="{8D256DB2-2369-9558-9EFA-29DC6F18FBB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13317" name="Rectangle 5">
            <a:extLst>
              <a:ext uri="{FF2B5EF4-FFF2-40B4-BE49-F238E27FC236}">
                <a16:creationId xmlns:a16="http://schemas.microsoft.com/office/drawing/2014/main" id="{5E778B0F-79EF-101C-7921-92F8CA8CD0F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3FD7A23-D2F1-B648-9A74-D24316392DD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3D6C974-33E4-8756-ECBD-C4FEABB1B5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60419" name="Rectangle 3">
            <a:extLst>
              <a:ext uri="{FF2B5EF4-FFF2-40B4-BE49-F238E27FC236}">
                <a16:creationId xmlns:a16="http://schemas.microsoft.com/office/drawing/2014/main" id="{DEC02062-8C42-65FE-5FA5-0442274C145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7172" name="Rectangle 4">
            <a:extLst>
              <a:ext uri="{FF2B5EF4-FFF2-40B4-BE49-F238E27FC236}">
                <a16:creationId xmlns:a16="http://schemas.microsoft.com/office/drawing/2014/main" id="{FDA4BAEA-FA48-C9B6-1FC1-602A6734773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DE19B941-16FB-3EFD-1047-6AB6D37B47C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3C72B41D-C906-8DE1-2F2A-A47C0C6E168E}"/>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ea typeface="MS PGothic" panose="020B0600070205080204" pitchFamily="34" charset="-128"/>
              </a:defRPr>
            </a:lvl1pPr>
          </a:lstStyle>
          <a:p>
            <a:pPr>
              <a:defRPr/>
            </a:pPr>
            <a:endParaRPr lang="en-US" altLang="en-US"/>
          </a:p>
        </p:txBody>
      </p:sp>
      <p:sp>
        <p:nvSpPr>
          <p:cNvPr id="60423" name="Rectangle 7">
            <a:extLst>
              <a:ext uri="{FF2B5EF4-FFF2-40B4-BE49-F238E27FC236}">
                <a16:creationId xmlns:a16="http://schemas.microsoft.com/office/drawing/2014/main" id="{8058C5BA-C910-A32A-649E-1BFA5B6A9A4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793221D0-B7A5-DB45-BFB4-B7CD65892F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7FC77C-5B96-8428-A9B2-357F13E54D25}"/>
              </a:ext>
            </a:extLst>
          </p:cNvPr>
          <p:cNvSpPr>
            <a:spLocks noGrp="1" noChangeArrowheads="1"/>
          </p:cNvSpPr>
          <p:nvPr>
            <p:ph type="dt" idx="1"/>
          </p:nvPr>
        </p:nvSpPr>
        <p:spPr>
          <a:ln/>
        </p:spPr>
        <p:txBody>
          <a:bodyPr/>
          <a:lstStyle/>
          <a:p>
            <a:fld id="{40BDEF18-7655-C24D-93CB-56AB5F7D5675}" type="datetime1">
              <a:rPr lang="en-US" altLang="en-US"/>
              <a:pPr/>
              <a:t>6/7/23</a:t>
            </a:fld>
            <a:endParaRPr lang="en-US" altLang="en-US"/>
          </a:p>
        </p:txBody>
      </p:sp>
      <p:sp>
        <p:nvSpPr>
          <p:cNvPr id="3" name="Rectangle 7">
            <a:extLst>
              <a:ext uri="{FF2B5EF4-FFF2-40B4-BE49-F238E27FC236}">
                <a16:creationId xmlns:a16="http://schemas.microsoft.com/office/drawing/2014/main" id="{96554D89-9986-AC05-9885-E0AD799EC26E}"/>
              </a:ext>
            </a:extLst>
          </p:cNvPr>
          <p:cNvSpPr>
            <a:spLocks noGrp="1" noChangeArrowheads="1"/>
          </p:cNvSpPr>
          <p:nvPr>
            <p:ph type="sldNum" sz="quarter" idx="5"/>
          </p:nvPr>
        </p:nvSpPr>
        <p:spPr>
          <a:ln/>
        </p:spPr>
        <p:txBody>
          <a:bodyPr/>
          <a:lstStyle/>
          <a:p>
            <a:fld id="{9DBC8E73-BD43-7B4B-A06D-122EDF1CB821}" type="slidenum">
              <a:rPr lang="en-US" altLang="en-US"/>
              <a:pPr/>
              <a:t>4</a:t>
            </a:fld>
            <a:endParaRPr lang="en-US" altLang="en-US"/>
          </a:p>
        </p:txBody>
      </p:sp>
      <p:sp>
        <p:nvSpPr>
          <p:cNvPr id="224258" name="Rectangle 2">
            <a:extLst>
              <a:ext uri="{FF2B5EF4-FFF2-40B4-BE49-F238E27FC236}">
                <a16:creationId xmlns:a16="http://schemas.microsoft.com/office/drawing/2014/main" id="{D0C0BB29-FAF1-EC75-E43B-8C9D8B9F3391}"/>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0613DFCB-164F-E9A0-3B07-5AE2EC4CC762}"/>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C9B1E9-ADD7-A025-69F3-F48C7CA01FE3}"/>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13058652-28FE-7A70-B557-7DA94F48E1E2}"/>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3CE9E75C-3684-8C3F-10EB-18FE39E57C34}"/>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EF3D03A9-71DB-5944-AADE-C0B51624260A}"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7" name="TextBox 7">
            <a:extLst>
              <a:ext uri="{FF2B5EF4-FFF2-40B4-BE49-F238E27FC236}">
                <a16:creationId xmlns:a16="http://schemas.microsoft.com/office/drawing/2014/main" id="{A02002D5-D0D8-F696-1C97-4F6B2D056F9A}"/>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8" name="Straight Connector 7">
            <a:extLst>
              <a:ext uri="{FF2B5EF4-FFF2-40B4-BE49-F238E27FC236}">
                <a16:creationId xmlns:a16="http://schemas.microsoft.com/office/drawing/2014/main" id="{295F1BB1-EA45-D44D-53EA-7E6090E33C2A}"/>
              </a:ext>
            </a:extLst>
          </p:cNvPr>
          <p:cNvCxnSpPr/>
          <p:nvPr/>
        </p:nvCxnSpPr>
        <p:spPr>
          <a:xfrm>
            <a:off x="685800" y="3398838"/>
            <a:ext cx="7848600" cy="1587"/>
          </a:xfrm>
          <a:prstGeom prst="line">
            <a:avLst/>
          </a:prstGeom>
          <a:ln w="19050">
            <a:solidFill>
              <a:srgbClr val="8E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b="1" i="0" u="none" cap="none"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3552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600200"/>
            <a:ext cx="7772400" cy="4530725"/>
          </a:xfrm>
        </p:spPr>
        <p:txBody>
          <a:bodyPr rtlCol="0">
            <a:normAutofit/>
          </a:bodyPr>
          <a:lstStyle/>
          <a:p>
            <a:pPr lvl="0"/>
            <a:endParaRPr lang="en-US" noProof="0"/>
          </a:p>
        </p:txBody>
      </p:sp>
    </p:spTree>
    <p:extLst>
      <p:ext uri="{BB962C8B-B14F-4D97-AF65-F5344CB8AC3E}">
        <p14:creationId xmlns:p14="http://schemas.microsoft.com/office/powerpoint/2010/main" val="381051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E9DEF-AC04-2109-3AD1-C37706D3983B}"/>
              </a:ext>
            </a:extLst>
          </p:cNvPr>
          <p:cNvSpPr>
            <a:spLocks noGrp="1"/>
          </p:cNvSpPr>
          <p:nvPr>
            <p:ph type="dt" sz="half" idx="10"/>
          </p:nvPr>
        </p:nvSpPr>
        <p:spPr/>
        <p:txBody>
          <a:bodyPr/>
          <a:lstStyle>
            <a:lvl1pPr>
              <a:defRPr/>
            </a:lvl1pPr>
          </a:lstStyle>
          <a:p>
            <a:pPr>
              <a:defRPr/>
            </a:pPr>
            <a:fld id="{99134FC4-8DBE-0241-9BB8-CFB0A723224C}" type="datetimeFigureOut">
              <a:rPr lang="en-US"/>
              <a:pPr>
                <a:defRPr/>
              </a:pPr>
              <a:t>6/7/23</a:t>
            </a:fld>
            <a:endParaRPr lang="en-US"/>
          </a:p>
        </p:txBody>
      </p:sp>
      <p:sp>
        <p:nvSpPr>
          <p:cNvPr id="5" name="Footer Placeholder 4">
            <a:extLst>
              <a:ext uri="{FF2B5EF4-FFF2-40B4-BE49-F238E27FC236}">
                <a16:creationId xmlns:a16="http://schemas.microsoft.com/office/drawing/2014/main" id="{675BFDAB-1F84-B06D-91A6-F25B0BCC06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1FF056-D371-645E-EEAF-B8529EAE87D8}"/>
              </a:ext>
            </a:extLst>
          </p:cNvPr>
          <p:cNvSpPr>
            <a:spLocks noGrp="1"/>
          </p:cNvSpPr>
          <p:nvPr>
            <p:ph type="sldNum" sz="quarter" idx="12"/>
          </p:nvPr>
        </p:nvSpPr>
        <p:spPr/>
        <p:txBody>
          <a:bodyPr/>
          <a:lstStyle>
            <a:lvl1pPr>
              <a:defRPr/>
            </a:lvl1pPr>
          </a:lstStyle>
          <a:p>
            <a:pPr>
              <a:defRPr/>
            </a:pPr>
            <a:fld id="{6FD32B10-50AA-8A47-8782-2B3F317F024F}" type="slidenum">
              <a:rPr lang="en-US" altLang="en-US"/>
              <a:pPr>
                <a:defRPr/>
              </a:pPr>
              <a:t>‹#›</a:t>
            </a:fld>
            <a:endParaRPr lang="en-US" altLang="en-US"/>
          </a:p>
        </p:txBody>
      </p:sp>
    </p:spTree>
    <p:extLst>
      <p:ext uri="{BB962C8B-B14F-4D97-AF65-F5344CB8AC3E}">
        <p14:creationId xmlns:p14="http://schemas.microsoft.com/office/powerpoint/2010/main" val="334782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2BD3-73CD-EE98-2DE1-28C661F68800}"/>
              </a:ext>
            </a:extLst>
          </p:cNvPr>
          <p:cNvSpPr>
            <a:spLocks noGrp="1"/>
          </p:cNvSpPr>
          <p:nvPr>
            <p:ph type="dt" sz="half" idx="10"/>
          </p:nvPr>
        </p:nvSpPr>
        <p:spPr/>
        <p:txBody>
          <a:bodyPr/>
          <a:lstStyle>
            <a:lvl1pPr>
              <a:defRPr/>
            </a:lvl1pPr>
          </a:lstStyle>
          <a:p>
            <a:pPr>
              <a:defRPr/>
            </a:pPr>
            <a:fld id="{650A29D0-BABC-A041-909C-4A677B12CC30}" type="datetimeFigureOut">
              <a:rPr lang="en-US"/>
              <a:pPr>
                <a:defRPr/>
              </a:pPr>
              <a:t>6/7/23</a:t>
            </a:fld>
            <a:endParaRPr lang="en-US"/>
          </a:p>
        </p:txBody>
      </p:sp>
      <p:sp>
        <p:nvSpPr>
          <p:cNvPr id="5" name="Footer Placeholder 4">
            <a:extLst>
              <a:ext uri="{FF2B5EF4-FFF2-40B4-BE49-F238E27FC236}">
                <a16:creationId xmlns:a16="http://schemas.microsoft.com/office/drawing/2014/main" id="{9F39609E-331B-0398-ED14-DD7D8BADB7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C02205-025E-DDE9-45B5-C0C355ED3729}"/>
              </a:ext>
            </a:extLst>
          </p:cNvPr>
          <p:cNvSpPr>
            <a:spLocks noGrp="1"/>
          </p:cNvSpPr>
          <p:nvPr>
            <p:ph type="sldNum" sz="quarter" idx="12"/>
          </p:nvPr>
        </p:nvSpPr>
        <p:spPr/>
        <p:txBody>
          <a:bodyPr/>
          <a:lstStyle>
            <a:lvl1pPr>
              <a:defRPr/>
            </a:lvl1pPr>
          </a:lstStyle>
          <a:p>
            <a:pPr>
              <a:defRPr/>
            </a:pPr>
            <a:fld id="{027F21A4-45DC-D949-8A06-048C2FB3F232}" type="slidenum">
              <a:rPr lang="en-US" altLang="en-US"/>
              <a:pPr>
                <a:defRPr/>
              </a:pPr>
              <a:t>‹#›</a:t>
            </a:fld>
            <a:endParaRPr lang="en-US" altLang="en-US"/>
          </a:p>
        </p:txBody>
      </p:sp>
    </p:spTree>
    <p:extLst>
      <p:ext uri="{BB962C8B-B14F-4D97-AF65-F5344CB8AC3E}">
        <p14:creationId xmlns:p14="http://schemas.microsoft.com/office/powerpoint/2010/main" val="22964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81CE7-F5C7-F5AE-6197-620EB08E6B7F}"/>
              </a:ext>
            </a:extLst>
          </p:cNvPr>
          <p:cNvSpPr>
            <a:spLocks noGrp="1"/>
          </p:cNvSpPr>
          <p:nvPr>
            <p:ph type="dt" sz="half" idx="10"/>
          </p:nvPr>
        </p:nvSpPr>
        <p:spPr/>
        <p:txBody>
          <a:bodyPr/>
          <a:lstStyle>
            <a:lvl1pPr>
              <a:defRPr/>
            </a:lvl1pPr>
          </a:lstStyle>
          <a:p>
            <a:pPr>
              <a:defRPr/>
            </a:pPr>
            <a:fld id="{310DDCFD-2102-9645-ABAF-259E49706220}" type="datetimeFigureOut">
              <a:rPr lang="en-US"/>
              <a:pPr>
                <a:defRPr/>
              </a:pPr>
              <a:t>6/7/23</a:t>
            </a:fld>
            <a:endParaRPr lang="en-US"/>
          </a:p>
        </p:txBody>
      </p:sp>
      <p:sp>
        <p:nvSpPr>
          <p:cNvPr id="5" name="Footer Placeholder 4">
            <a:extLst>
              <a:ext uri="{FF2B5EF4-FFF2-40B4-BE49-F238E27FC236}">
                <a16:creationId xmlns:a16="http://schemas.microsoft.com/office/drawing/2014/main" id="{F8DA5D33-6578-7137-84D2-C2E372C018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7F19AA-9084-DA8A-892D-45A7CAE2BF16}"/>
              </a:ext>
            </a:extLst>
          </p:cNvPr>
          <p:cNvSpPr>
            <a:spLocks noGrp="1"/>
          </p:cNvSpPr>
          <p:nvPr>
            <p:ph type="sldNum" sz="quarter" idx="12"/>
          </p:nvPr>
        </p:nvSpPr>
        <p:spPr/>
        <p:txBody>
          <a:bodyPr/>
          <a:lstStyle>
            <a:lvl1pPr>
              <a:defRPr/>
            </a:lvl1pPr>
          </a:lstStyle>
          <a:p>
            <a:pPr>
              <a:defRPr/>
            </a:pPr>
            <a:fld id="{4972641A-712D-D848-8828-821BC02FE3C9}" type="slidenum">
              <a:rPr lang="en-US" altLang="en-US"/>
              <a:pPr>
                <a:defRPr/>
              </a:pPr>
              <a:t>‹#›</a:t>
            </a:fld>
            <a:endParaRPr lang="en-US" altLang="en-US"/>
          </a:p>
        </p:txBody>
      </p:sp>
    </p:spTree>
    <p:extLst>
      <p:ext uri="{BB962C8B-B14F-4D97-AF65-F5344CB8AC3E}">
        <p14:creationId xmlns:p14="http://schemas.microsoft.com/office/powerpoint/2010/main" val="425353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AD7E10-8F4C-334C-7000-FBFC81381F7E}"/>
              </a:ext>
            </a:extLst>
          </p:cNvPr>
          <p:cNvSpPr>
            <a:spLocks noGrp="1"/>
          </p:cNvSpPr>
          <p:nvPr>
            <p:ph type="dt" sz="half" idx="10"/>
          </p:nvPr>
        </p:nvSpPr>
        <p:spPr/>
        <p:txBody>
          <a:bodyPr/>
          <a:lstStyle>
            <a:lvl1pPr>
              <a:defRPr/>
            </a:lvl1pPr>
          </a:lstStyle>
          <a:p>
            <a:pPr>
              <a:defRPr/>
            </a:pPr>
            <a:fld id="{CB6B55CF-306A-F540-A067-6E7D804BEFF6}" type="datetimeFigureOut">
              <a:rPr lang="en-US"/>
              <a:pPr>
                <a:defRPr/>
              </a:pPr>
              <a:t>6/7/23</a:t>
            </a:fld>
            <a:endParaRPr lang="en-US"/>
          </a:p>
        </p:txBody>
      </p:sp>
      <p:sp>
        <p:nvSpPr>
          <p:cNvPr id="6" name="Footer Placeholder 4">
            <a:extLst>
              <a:ext uri="{FF2B5EF4-FFF2-40B4-BE49-F238E27FC236}">
                <a16:creationId xmlns:a16="http://schemas.microsoft.com/office/drawing/2014/main" id="{AD26638A-62F3-4BE3-2E20-75E90DC3FE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947415-5F08-38AA-CFCF-88535CDCB825}"/>
              </a:ext>
            </a:extLst>
          </p:cNvPr>
          <p:cNvSpPr>
            <a:spLocks noGrp="1"/>
          </p:cNvSpPr>
          <p:nvPr>
            <p:ph type="sldNum" sz="quarter" idx="12"/>
          </p:nvPr>
        </p:nvSpPr>
        <p:spPr/>
        <p:txBody>
          <a:bodyPr/>
          <a:lstStyle>
            <a:lvl1pPr>
              <a:defRPr/>
            </a:lvl1pPr>
          </a:lstStyle>
          <a:p>
            <a:pPr>
              <a:defRPr/>
            </a:pPr>
            <a:fld id="{FACF153A-6769-6543-9AE0-F07A77FFB47C}" type="slidenum">
              <a:rPr lang="en-US" altLang="en-US"/>
              <a:pPr>
                <a:defRPr/>
              </a:pPr>
              <a:t>‹#›</a:t>
            </a:fld>
            <a:endParaRPr lang="en-US" altLang="en-US"/>
          </a:p>
        </p:txBody>
      </p:sp>
    </p:spTree>
    <p:extLst>
      <p:ext uri="{BB962C8B-B14F-4D97-AF65-F5344CB8AC3E}">
        <p14:creationId xmlns:p14="http://schemas.microsoft.com/office/powerpoint/2010/main" val="47669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CAE88E-B24D-1B12-9C37-9440F3FF9FD2}"/>
              </a:ext>
            </a:extLst>
          </p:cNvPr>
          <p:cNvSpPr>
            <a:spLocks noGrp="1"/>
          </p:cNvSpPr>
          <p:nvPr>
            <p:ph type="dt" sz="half" idx="10"/>
          </p:nvPr>
        </p:nvSpPr>
        <p:spPr/>
        <p:txBody>
          <a:bodyPr/>
          <a:lstStyle>
            <a:lvl1pPr>
              <a:defRPr/>
            </a:lvl1pPr>
          </a:lstStyle>
          <a:p>
            <a:pPr>
              <a:defRPr/>
            </a:pPr>
            <a:fld id="{A1AD2469-9778-AE46-9E6B-552B066BA23F}" type="datetimeFigureOut">
              <a:rPr lang="en-US"/>
              <a:pPr>
                <a:defRPr/>
              </a:pPr>
              <a:t>6/7/23</a:t>
            </a:fld>
            <a:endParaRPr lang="en-US"/>
          </a:p>
        </p:txBody>
      </p:sp>
      <p:sp>
        <p:nvSpPr>
          <p:cNvPr id="8" name="Footer Placeholder 4">
            <a:extLst>
              <a:ext uri="{FF2B5EF4-FFF2-40B4-BE49-F238E27FC236}">
                <a16:creationId xmlns:a16="http://schemas.microsoft.com/office/drawing/2014/main" id="{14C11AF6-C0D4-4DA0-36AE-63E09EB657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F4BDC4A-CE60-BC3C-B058-5A30DFC5363A}"/>
              </a:ext>
            </a:extLst>
          </p:cNvPr>
          <p:cNvSpPr>
            <a:spLocks noGrp="1"/>
          </p:cNvSpPr>
          <p:nvPr>
            <p:ph type="sldNum" sz="quarter" idx="12"/>
          </p:nvPr>
        </p:nvSpPr>
        <p:spPr/>
        <p:txBody>
          <a:bodyPr/>
          <a:lstStyle>
            <a:lvl1pPr>
              <a:defRPr/>
            </a:lvl1pPr>
          </a:lstStyle>
          <a:p>
            <a:pPr>
              <a:defRPr/>
            </a:pPr>
            <a:fld id="{4C27A926-43EB-6145-AD6B-F14972F4A5FE}" type="slidenum">
              <a:rPr lang="en-US" altLang="en-US"/>
              <a:pPr>
                <a:defRPr/>
              </a:pPr>
              <a:t>‹#›</a:t>
            </a:fld>
            <a:endParaRPr lang="en-US" altLang="en-US"/>
          </a:p>
        </p:txBody>
      </p:sp>
    </p:spTree>
    <p:extLst>
      <p:ext uri="{BB962C8B-B14F-4D97-AF65-F5344CB8AC3E}">
        <p14:creationId xmlns:p14="http://schemas.microsoft.com/office/powerpoint/2010/main" val="1740933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23E2EA0-9BDF-9253-CB70-9C46E2F0863C}"/>
              </a:ext>
            </a:extLst>
          </p:cNvPr>
          <p:cNvSpPr>
            <a:spLocks noGrp="1"/>
          </p:cNvSpPr>
          <p:nvPr>
            <p:ph type="dt" sz="half" idx="10"/>
          </p:nvPr>
        </p:nvSpPr>
        <p:spPr/>
        <p:txBody>
          <a:bodyPr/>
          <a:lstStyle>
            <a:lvl1pPr>
              <a:defRPr/>
            </a:lvl1pPr>
          </a:lstStyle>
          <a:p>
            <a:pPr>
              <a:defRPr/>
            </a:pPr>
            <a:fld id="{CDCF3F1E-BEA4-AF42-8F58-CA55F12A1D06}" type="datetimeFigureOut">
              <a:rPr lang="en-US"/>
              <a:pPr>
                <a:defRPr/>
              </a:pPr>
              <a:t>6/7/23</a:t>
            </a:fld>
            <a:endParaRPr lang="en-US"/>
          </a:p>
        </p:txBody>
      </p:sp>
      <p:sp>
        <p:nvSpPr>
          <p:cNvPr id="4" name="Footer Placeholder 4">
            <a:extLst>
              <a:ext uri="{FF2B5EF4-FFF2-40B4-BE49-F238E27FC236}">
                <a16:creationId xmlns:a16="http://schemas.microsoft.com/office/drawing/2014/main" id="{8827C508-B492-FD9E-E961-2CA1CC250AB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562BF3-102A-104F-043C-0D62BDBB1AAC}"/>
              </a:ext>
            </a:extLst>
          </p:cNvPr>
          <p:cNvSpPr>
            <a:spLocks noGrp="1"/>
          </p:cNvSpPr>
          <p:nvPr>
            <p:ph type="sldNum" sz="quarter" idx="12"/>
          </p:nvPr>
        </p:nvSpPr>
        <p:spPr/>
        <p:txBody>
          <a:bodyPr/>
          <a:lstStyle>
            <a:lvl1pPr>
              <a:defRPr/>
            </a:lvl1pPr>
          </a:lstStyle>
          <a:p>
            <a:pPr>
              <a:defRPr/>
            </a:pPr>
            <a:fld id="{0E8DB746-1046-7D45-8AC7-357C06232889}" type="slidenum">
              <a:rPr lang="en-US" altLang="en-US"/>
              <a:pPr>
                <a:defRPr/>
              </a:pPr>
              <a:t>‹#›</a:t>
            </a:fld>
            <a:endParaRPr lang="en-US" altLang="en-US"/>
          </a:p>
        </p:txBody>
      </p:sp>
    </p:spTree>
    <p:extLst>
      <p:ext uri="{BB962C8B-B14F-4D97-AF65-F5344CB8AC3E}">
        <p14:creationId xmlns:p14="http://schemas.microsoft.com/office/powerpoint/2010/main" val="4183927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AAEAF7-DF4B-3945-4F3C-05E6BF360949}"/>
              </a:ext>
            </a:extLst>
          </p:cNvPr>
          <p:cNvSpPr>
            <a:spLocks noGrp="1"/>
          </p:cNvSpPr>
          <p:nvPr>
            <p:ph type="dt" sz="half" idx="10"/>
          </p:nvPr>
        </p:nvSpPr>
        <p:spPr/>
        <p:txBody>
          <a:bodyPr/>
          <a:lstStyle>
            <a:lvl1pPr>
              <a:defRPr/>
            </a:lvl1pPr>
          </a:lstStyle>
          <a:p>
            <a:pPr>
              <a:defRPr/>
            </a:pPr>
            <a:fld id="{441FA8AC-4ADA-FC41-B4D2-73D3D2434ED7}" type="datetimeFigureOut">
              <a:rPr lang="en-US"/>
              <a:pPr>
                <a:defRPr/>
              </a:pPr>
              <a:t>6/7/23</a:t>
            </a:fld>
            <a:endParaRPr lang="en-US"/>
          </a:p>
        </p:txBody>
      </p:sp>
      <p:sp>
        <p:nvSpPr>
          <p:cNvPr id="3" name="Footer Placeholder 4">
            <a:extLst>
              <a:ext uri="{FF2B5EF4-FFF2-40B4-BE49-F238E27FC236}">
                <a16:creationId xmlns:a16="http://schemas.microsoft.com/office/drawing/2014/main" id="{96BD9617-D1BA-632B-F1B1-7F161A2C000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B5ECDB1-A99C-F680-4B8B-4AA0A3BC04B6}"/>
              </a:ext>
            </a:extLst>
          </p:cNvPr>
          <p:cNvSpPr>
            <a:spLocks noGrp="1"/>
          </p:cNvSpPr>
          <p:nvPr>
            <p:ph type="sldNum" sz="quarter" idx="12"/>
          </p:nvPr>
        </p:nvSpPr>
        <p:spPr/>
        <p:txBody>
          <a:bodyPr/>
          <a:lstStyle>
            <a:lvl1pPr>
              <a:defRPr/>
            </a:lvl1pPr>
          </a:lstStyle>
          <a:p>
            <a:pPr>
              <a:defRPr/>
            </a:pPr>
            <a:fld id="{C0A50CA6-1126-884B-97D6-B8C112841C5F}" type="slidenum">
              <a:rPr lang="en-US" altLang="en-US"/>
              <a:pPr>
                <a:defRPr/>
              </a:pPr>
              <a:t>‹#›</a:t>
            </a:fld>
            <a:endParaRPr lang="en-US" altLang="en-US"/>
          </a:p>
        </p:txBody>
      </p:sp>
    </p:spTree>
    <p:extLst>
      <p:ext uri="{BB962C8B-B14F-4D97-AF65-F5344CB8AC3E}">
        <p14:creationId xmlns:p14="http://schemas.microsoft.com/office/powerpoint/2010/main" val="16059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E2C8A82-FAA6-7D60-2CA8-128A44D1B9C5}"/>
              </a:ext>
            </a:extLst>
          </p:cNvPr>
          <p:cNvSpPr>
            <a:spLocks noGrp="1"/>
          </p:cNvSpPr>
          <p:nvPr>
            <p:ph type="dt" sz="half" idx="10"/>
          </p:nvPr>
        </p:nvSpPr>
        <p:spPr/>
        <p:txBody>
          <a:bodyPr/>
          <a:lstStyle>
            <a:lvl1pPr>
              <a:defRPr/>
            </a:lvl1pPr>
          </a:lstStyle>
          <a:p>
            <a:pPr>
              <a:defRPr/>
            </a:pPr>
            <a:fld id="{D5B8CF7A-8C5D-E243-B6A5-453881AEDC25}" type="datetimeFigureOut">
              <a:rPr lang="en-US"/>
              <a:pPr>
                <a:defRPr/>
              </a:pPr>
              <a:t>6/7/23</a:t>
            </a:fld>
            <a:endParaRPr lang="en-US"/>
          </a:p>
        </p:txBody>
      </p:sp>
      <p:sp>
        <p:nvSpPr>
          <p:cNvPr id="6" name="Footer Placeholder 4">
            <a:extLst>
              <a:ext uri="{FF2B5EF4-FFF2-40B4-BE49-F238E27FC236}">
                <a16:creationId xmlns:a16="http://schemas.microsoft.com/office/drawing/2014/main" id="{37CAEBD3-0BA2-B1B3-83F0-89FADCC4C1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EFBA1C-5888-A457-9BED-EF8241BAD7DF}"/>
              </a:ext>
            </a:extLst>
          </p:cNvPr>
          <p:cNvSpPr>
            <a:spLocks noGrp="1"/>
          </p:cNvSpPr>
          <p:nvPr>
            <p:ph type="sldNum" sz="quarter" idx="12"/>
          </p:nvPr>
        </p:nvSpPr>
        <p:spPr/>
        <p:txBody>
          <a:bodyPr/>
          <a:lstStyle>
            <a:lvl1pPr>
              <a:defRPr/>
            </a:lvl1pPr>
          </a:lstStyle>
          <a:p>
            <a:pPr>
              <a:defRPr/>
            </a:pPr>
            <a:fld id="{2EDB6FFB-EABF-C849-81BB-47F8FAD76822}" type="slidenum">
              <a:rPr lang="en-US" altLang="en-US"/>
              <a:pPr>
                <a:defRPr/>
              </a:pPr>
              <a:t>‹#›</a:t>
            </a:fld>
            <a:endParaRPr lang="en-US" altLang="en-US"/>
          </a:p>
        </p:txBody>
      </p:sp>
    </p:spTree>
    <p:extLst>
      <p:ext uri="{BB962C8B-B14F-4D97-AF65-F5344CB8AC3E}">
        <p14:creationId xmlns:p14="http://schemas.microsoft.com/office/powerpoint/2010/main" val="183070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F46818E-6229-C2CF-2FBE-2AE18BD90DA9}"/>
              </a:ext>
            </a:extLst>
          </p:cNvPr>
          <p:cNvSpPr>
            <a:spLocks noGrp="1"/>
          </p:cNvSpPr>
          <p:nvPr>
            <p:ph type="dt" sz="half" idx="10"/>
          </p:nvPr>
        </p:nvSpPr>
        <p:spPr/>
        <p:txBody>
          <a:bodyPr/>
          <a:lstStyle>
            <a:lvl1pPr>
              <a:defRPr/>
            </a:lvl1pPr>
          </a:lstStyle>
          <a:p>
            <a:pPr>
              <a:defRPr/>
            </a:pPr>
            <a:fld id="{6A5FF578-3642-5547-9F59-03E69A90EDA8}" type="datetimeFigureOut">
              <a:rPr lang="en-US"/>
              <a:pPr>
                <a:defRPr/>
              </a:pPr>
              <a:t>6/7/23</a:t>
            </a:fld>
            <a:endParaRPr lang="en-US"/>
          </a:p>
        </p:txBody>
      </p:sp>
      <p:sp>
        <p:nvSpPr>
          <p:cNvPr id="6" name="Footer Placeholder 4">
            <a:extLst>
              <a:ext uri="{FF2B5EF4-FFF2-40B4-BE49-F238E27FC236}">
                <a16:creationId xmlns:a16="http://schemas.microsoft.com/office/drawing/2014/main" id="{D486574C-8A6D-99C7-D574-8A8ABF00EA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9480A2-7283-7B30-E93D-2F7D797A81C7}"/>
              </a:ext>
            </a:extLst>
          </p:cNvPr>
          <p:cNvSpPr>
            <a:spLocks noGrp="1"/>
          </p:cNvSpPr>
          <p:nvPr>
            <p:ph type="sldNum" sz="quarter" idx="12"/>
          </p:nvPr>
        </p:nvSpPr>
        <p:spPr/>
        <p:txBody>
          <a:bodyPr/>
          <a:lstStyle>
            <a:lvl1pPr>
              <a:defRPr/>
            </a:lvl1pPr>
          </a:lstStyle>
          <a:p>
            <a:pPr>
              <a:defRPr/>
            </a:pPr>
            <a:fld id="{6BB5738F-A491-934A-B0DC-2D868DEFAA70}" type="slidenum">
              <a:rPr lang="en-US" altLang="en-US"/>
              <a:pPr>
                <a:defRPr/>
              </a:pPr>
              <a:t>‹#›</a:t>
            </a:fld>
            <a:endParaRPr lang="en-US" altLang="en-US"/>
          </a:p>
        </p:txBody>
      </p:sp>
    </p:spTree>
    <p:extLst>
      <p:ext uri="{BB962C8B-B14F-4D97-AF65-F5344CB8AC3E}">
        <p14:creationId xmlns:p14="http://schemas.microsoft.com/office/powerpoint/2010/main" val="96793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i="0">
                <a:solidFill>
                  <a:srgbClr val="8E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1859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3FC45-C9A2-968B-43AD-4F678DE3C1A7}"/>
              </a:ext>
            </a:extLst>
          </p:cNvPr>
          <p:cNvSpPr>
            <a:spLocks noGrp="1"/>
          </p:cNvSpPr>
          <p:nvPr>
            <p:ph type="dt" sz="half" idx="10"/>
          </p:nvPr>
        </p:nvSpPr>
        <p:spPr/>
        <p:txBody>
          <a:bodyPr/>
          <a:lstStyle>
            <a:lvl1pPr>
              <a:defRPr/>
            </a:lvl1pPr>
          </a:lstStyle>
          <a:p>
            <a:pPr>
              <a:defRPr/>
            </a:pPr>
            <a:fld id="{302FF370-CC2E-2B42-B57A-118C420D1DED}" type="datetimeFigureOut">
              <a:rPr lang="en-US"/>
              <a:pPr>
                <a:defRPr/>
              </a:pPr>
              <a:t>6/7/23</a:t>
            </a:fld>
            <a:endParaRPr lang="en-US"/>
          </a:p>
        </p:txBody>
      </p:sp>
      <p:sp>
        <p:nvSpPr>
          <p:cNvPr id="5" name="Footer Placeholder 4">
            <a:extLst>
              <a:ext uri="{FF2B5EF4-FFF2-40B4-BE49-F238E27FC236}">
                <a16:creationId xmlns:a16="http://schemas.microsoft.com/office/drawing/2014/main" id="{1D00970C-8030-06C9-0B0C-66D319BB94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436969-59DC-FFBD-3B89-BD4F0723A964}"/>
              </a:ext>
            </a:extLst>
          </p:cNvPr>
          <p:cNvSpPr>
            <a:spLocks noGrp="1"/>
          </p:cNvSpPr>
          <p:nvPr>
            <p:ph type="sldNum" sz="quarter" idx="12"/>
          </p:nvPr>
        </p:nvSpPr>
        <p:spPr/>
        <p:txBody>
          <a:bodyPr/>
          <a:lstStyle>
            <a:lvl1pPr>
              <a:defRPr/>
            </a:lvl1pPr>
          </a:lstStyle>
          <a:p>
            <a:pPr>
              <a:defRPr/>
            </a:pPr>
            <a:fld id="{D580362D-0597-4249-98FC-6FD9D7E18024}" type="slidenum">
              <a:rPr lang="en-US" altLang="en-US"/>
              <a:pPr>
                <a:defRPr/>
              </a:pPr>
              <a:t>‹#›</a:t>
            </a:fld>
            <a:endParaRPr lang="en-US" altLang="en-US"/>
          </a:p>
        </p:txBody>
      </p:sp>
    </p:spTree>
    <p:extLst>
      <p:ext uri="{BB962C8B-B14F-4D97-AF65-F5344CB8AC3E}">
        <p14:creationId xmlns:p14="http://schemas.microsoft.com/office/powerpoint/2010/main" val="468362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D232F-EBCC-4DA7-77CF-C946E388C610}"/>
              </a:ext>
            </a:extLst>
          </p:cNvPr>
          <p:cNvSpPr>
            <a:spLocks noGrp="1"/>
          </p:cNvSpPr>
          <p:nvPr>
            <p:ph type="dt" sz="half" idx="10"/>
          </p:nvPr>
        </p:nvSpPr>
        <p:spPr/>
        <p:txBody>
          <a:bodyPr/>
          <a:lstStyle>
            <a:lvl1pPr>
              <a:defRPr/>
            </a:lvl1pPr>
          </a:lstStyle>
          <a:p>
            <a:pPr>
              <a:defRPr/>
            </a:pPr>
            <a:fld id="{2A676143-AC79-624B-9895-DF5B58CADCA5}" type="datetimeFigureOut">
              <a:rPr lang="en-US"/>
              <a:pPr>
                <a:defRPr/>
              </a:pPr>
              <a:t>6/7/23</a:t>
            </a:fld>
            <a:endParaRPr lang="en-US"/>
          </a:p>
        </p:txBody>
      </p:sp>
      <p:sp>
        <p:nvSpPr>
          <p:cNvPr id="5" name="Footer Placeholder 4">
            <a:extLst>
              <a:ext uri="{FF2B5EF4-FFF2-40B4-BE49-F238E27FC236}">
                <a16:creationId xmlns:a16="http://schemas.microsoft.com/office/drawing/2014/main" id="{E30A63F8-0056-CBAF-D52B-77D42544ED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CB6F39-293B-370A-64D1-66BA86A2D318}"/>
              </a:ext>
            </a:extLst>
          </p:cNvPr>
          <p:cNvSpPr>
            <a:spLocks noGrp="1"/>
          </p:cNvSpPr>
          <p:nvPr>
            <p:ph type="sldNum" sz="quarter" idx="12"/>
          </p:nvPr>
        </p:nvSpPr>
        <p:spPr/>
        <p:txBody>
          <a:bodyPr/>
          <a:lstStyle>
            <a:lvl1pPr>
              <a:defRPr/>
            </a:lvl1pPr>
          </a:lstStyle>
          <a:p>
            <a:pPr>
              <a:defRPr/>
            </a:pPr>
            <a:fld id="{BB8B5703-0F72-3446-9A41-49AAE03E5C2C}" type="slidenum">
              <a:rPr lang="en-US" altLang="en-US"/>
              <a:pPr>
                <a:defRPr/>
              </a:pPr>
              <a:t>‹#›</a:t>
            </a:fld>
            <a:endParaRPr lang="en-US" altLang="en-US"/>
          </a:p>
        </p:txBody>
      </p:sp>
    </p:spTree>
    <p:extLst>
      <p:ext uri="{BB962C8B-B14F-4D97-AF65-F5344CB8AC3E}">
        <p14:creationId xmlns:p14="http://schemas.microsoft.com/office/powerpoint/2010/main" val="35656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6A6A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40429E-3029-CFC8-5A4E-798A15ECA74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629E553-8543-F9BE-888E-4943429594FD}"/>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Slide Number Placeholder 5">
            <a:extLst>
              <a:ext uri="{FF2B5EF4-FFF2-40B4-BE49-F238E27FC236}">
                <a16:creationId xmlns:a16="http://schemas.microsoft.com/office/drawing/2014/main" id="{A5417116-ED2F-BD70-F894-A2480E83AC52}"/>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D2BCA665-2729-A542-A221-57A581FCB92B}"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7" name="TextBox 7">
            <a:extLst>
              <a:ext uri="{FF2B5EF4-FFF2-40B4-BE49-F238E27FC236}">
                <a16:creationId xmlns:a16="http://schemas.microsoft.com/office/drawing/2014/main" id="{563D39D2-ED86-22F5-B5D0-693A269CBC05}"/>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sp>
        <p:nvSpPr>
          <p:cNvPr id="2" name="Title 1"/>
          <p:cNvSpPr>
            <a:spLocks noGrp="1"/>
          </p:cNvSpPr>
          <p:nvPr>
            <p:ph type="title"/>
          </p:nvPr>
        </p:nvSpPr>
        <p:spPr>
          <a:xfrm>
            <a:off x="722313" y="2362200"/>
            <a:ext cx="7772400" cy="2200275"/>
          </a:xfrm>
        </p:spPr>
        <p:txBody>
          <a:bodyPr anchor="b"/>
          <a:lstStyle>
            <a:lvl1pPr algn="l">
              <a:defRPr sz="4800" b="1" i="0" cap="none"/>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576610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727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71F0B8-91FC-DA19-F2DA-26C96C308BD4}"/>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CFF7C36B-EE35-5339-5920-BBE4AF463E4A}"/>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Slide Number Placeholder 5">
            <a:extLst>
              <a:ext uri="{FF2B5EF4-FFF2-40B4-BE49-F238E27FC236}">
                <a16:creationId xmlns:a16="http://schemas.microsoft.com/office/drawing/2014/main" id="{76C25104-5CFA-9CC2-4F72-36B85EE661A4}"/>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BDE62B67-5919-084F-AC18-B9560D2A6438}"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10" name="TextBox 7">
            <a:extLst>
              <a:ext uri="{FF2B5EF4-FFF2-40B4-BE49-F238E27FC236}">
                <a16:creationId xmlns:a16="http://schemas.microsoft.com/office/drawing/2014/main" id="{8C64E4B7-33D1-4D2F-0207-973B6D1F7CF1}"/>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11" name="Straight Connector 10">
            <a:extLst>
              <a:ext uri="{FF2B5EF4-FFF2-40B4-BE49-F238E27FC236}">
                <a16:creationId xmlns:a16="http://schemas.microsoft.com/office/drawing/2014/main" id="{BF960BE8-96F6-2F99-5087-03192A1A126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66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66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5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7329CF-851A-F24E-4986-4071D4CB40F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0A012DEC-6472-6312-FF68-D85B3F9C1AEC}"/>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Slide Number Placeholder 5">
            <a:extLst>
              <a:ext uri="{FF2B5EF4-FFF2-40B4-BE49-F238E27FC236}">
                <a16:creationId xmlns:a16="http://schemas.microsoft.com/office/drawing/2014/main" id="{0E66A97D-DB33-D533-6C13-19E9D5B61589}"/>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562E3687-F075-1944-8584-2B21B3A426F6}"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8" name="TextBox 7">
            <a:extLst>
              <a:ext uri="{FF2B5EF4-FFF2-40B4-BE49-F238E27FC236}">
                <a16:creationId xmlns:a16="http://schemas.microsoft.com/office/drawing/2014/main" id="{4E98A7CA-0D64-6887-FEC1-E0A1461A3E81}"/>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cxnSp>
        <p:nvCxnSpPr>
          <p:cNvPr id="9" name="Straight Connector 8">
            <a:extLst>
              <a:ext uri="{FF2B5EF4-FFF2-40B4-BE49-F238E27FC236}">
                <a16:creationId xmlns:a16="http://schemas.microsoft.com/office/drawing/2014/main" id="{D3EE1BD4-64C6-0EA4-3FB3-EDC01C675E0E}"/>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845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02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B98C2E-2A21-4583-782B-A2C4227B8E9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F99BC448-75F4-AC00-C237-157D549558B3}"/>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a:extLst>
              <a:ext uri="{FF2B5EF4-FFF2-40B4-BE49-F238E27FC236}">
                <a16:creationId xmlns:a16="http://schemas.microsoft.com/office/drawing/2014/main" id="{84EEB036-8C3E-5F87-A355-066E07B7CD57}"/>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4EA6A2C-0717-B596-C42E-B6D92988B588}"/>
              </a:ext>
            </a:extLst>
          </p:cNvPr>
          <p:cNvSpPr/>
          <p:nvPr userDrawn="1"/>
        </p:nvSpPr>
        <p:spPr>
          <a:xfrm>
            <a:off x="0" y="0"/>
            <a:ext cx="9144000" cy="36512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Slide Number Placeholder 5">
            <a:extLst>
              <a:ext uri="{FF2B5EF4-FFF2-40B4-BE49-F238E27FC236}">
                <a16:creationId xmlns:a16="http://schemas.microsoft.com/office/drawing/2014/main" id="{19E08907-4740-F28B-12EF-8261792B727D}"/>
              </a:ext>
            </a:extLst>
          </p:cNvPr>
          <p:cNvSpPr txBox="1">
            <a:spLocks/>
          </p:cNvSpPr>
          <p:nvPr userDrawn="1"/>
        </p:nvSpPr>
        <p:spPr>
          <a:xfrm>
            <a:off x="7620000" y="19050"/>
            <a:ext cx="1066800" cy="328613"/>
          </a:xfrm>
          <a:prstGeom prst="rect">
            <a:avLst/>
          </a:prstGeom>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fld id="{B414A497-7053-B04C-900D-72752AF458EB}" type="slidenum">
              <a:rPr lang="en-US" altLang="en-US" sz="1200" smtClean="0">
                <a:solidFill>
                  <a:srgbClr val="FFFFFF"/>
                </a:solidFill>
              </a:rPr>
              <a:pPr algn="r" eaLnBrk="1" hangingPunct="1">
                <a:defRPr/>
              </a:pPr>
              <a:t>‹#›</a:t>
            </a:fld>
            <a:endParaRPr lang="en-US" altLang="en-US" sz="1200">
              <a:solidFill>
                <a:srgbClr val="FFFFFF"/>
              </a:solidFill>
            </a:endParaRPr>
          </a:p>
        </p:txBody>
      </p:sp>
      <p:sp>
        <p:nvSpPr>
          <p:cNvPr id="15" name="TextBox 7">
            <a:extLst>
              <a:ext uri="{FF2B5EF4-FFF2-40B4-BE49-F238E27FC236}">
                <a16:creationId xmlns:a16="http://schemas.microsoft.com/office/drawing/2014/main" id="{9F7A1340-E707-B263-D1C7-BDF788B786FC}"/>
              </a:ext>
            </a:extLst>
          </p:cNvPr>
          <p:cNvSpPr txBox="1">
            <a:spLocks noChangeArrowheads="1"/>
          </p:cNvSpPr>
          <p:nvPr userDrawn="1"/>
        </p:nvSpPr>
        <p:spPr bwMode="auto">
          <a:xfrm>
            <a:off x="7391400" y="6553200"/>
            <a:ext cx="1752600" cy="230188"/>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a:solidFill>
                  <a:srgbClr val="7F7F7F"/>
                </a:solidFill>
              </a:rPr>
              <a:t>© L.G. Abele, labele@fsu.edu</a:t>
            </a:r>
          </a:p>
        </p:txBody>
      </p:sp>
    </p:spTree>
  </p:cSld>
  <p:clrMap bg1="lt1" tx1="dk1" bg2="lt2" tx2="dk2" accent1="accent1" accent2="accent2" accent3="accent3" accent4="accent4" accent5="accent5" accent6="accent6" hlink="hlink" folHlink="folHlink"/>
  <p:sldLayoutIdLst>
    <p:sldLayoutId id="2147484750" r:id="rId1"/>
    <p:sldLayoutId id="2147484733" r:id="rId2"/>
    <p:sldLayoutId id="2147484751" r:id="rId3"/>
    <p:sldLayoutId id="2147484734" r:id="rId4"/>
    <p:sldLayoutId id="2147484752" r:id="rId5"/>
    <p:sldLayoutId id="2147484735" r:id="rId6"/>
    <p:sldLayoutId id="2147484736" r:id="rId7"/>
    <p:sldLayoutId id="2147484753" r:id="rId8"/>
    <p:sldLayoutId id="2147484737" r:id="rId9"/>
    <p:sldLayoutId id="2147484738" r:id="rId10"/>
  </p:sldLayoutIdLst>
  <p:hf sldNum="0" hdr="0" ftr="0" dt="0"/>
  <p:txStyles>
    <p:titleStyle>
      <a:lvl1pPr algn="l" rtl="0" eaLnBrk="0" fontAlgn="base" hangingPunct="0">
        <a:spcBef>
          <a:spcPct val="0"/>
        </a:spcBef>
        <a:spcAft>
          <a:spcPct val="0"/>
        </a:spcAft>
        <a:defRPr sz="3200" b="1" kern="1200" spc="-100">
          <a:solidFill>
            <a:srgbClr val="8E0000"/>
          </a:solidFill>
          <a:latin typeface="+mj-lt"/>
          <a:ea typeface="MS PGothic" panose="020B0600070205080204" pitchFamily="34" charset="-128"/>
          <a:cs typeface="MS PGothic" panose="020B0600070205080204" pitchFamily="34" charset="-128"/>
        </a:defRPr>
      </a:lvl1pPr>
      <a:lvl2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2pPr>
      <a:lvl3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3pPr>
      <a:lvl4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4pPr>
      <a:lvl5pPr algn="l" rtl="0" eaLnBrk="0" fontAlgn="base" hangingPunct="0">
        <a:spcBef>
          <a:spcPct val="0"/>
        </a:spcBef>
        <a:spcAft>
          <a:spcPct val="0"/>
        </a:spcAft>
        <a:defRPr sz="3200" b="1">
          <a:solidFill>
            <a:srgbClr val="8E0000"/>
          </a:solidFill>
          <a:latin typeface="Arial" charset="0"/>
          <a:ea typeface="MS PGothic" panose="020B0600070205080204" pitchFamily="34" charset="-128"/>
          <a:cs typeface="MS PGothic" panose="020B0600070205080204" pitchFamily="34" charset="-128"/>
        </a:defRPr>
      </a:lvl5pPr>
      <a:lvl6pPr marL="457200" algn="l" rtl="0" fontAlgn="base">
        <a:spcBef>
          <a:spcPct val="0"/>
        </a:spcBef>
        <a:spcAft>
          <a:spcPct val="0"/>
        </a:spcAft>
        <a:defRPr sz="3200" b="1">
          <a:solidFill>
            <a:srgbClr val="8E0000"/>
          </a:solidFill>
          <a:latin typeface="Arial" charset="0"/>
          <a:ea typeface="ＭＳ Ｐゴシック" charset="0"/>
          <a:cs typeface="ＭＳ Ｐゴシック" charset="0"/>
        </a:defRPr>
      </a:lvl6pPr>
      <a:lvl7pPr marL="914400" algn="l" rtl="0" fontAlgn="base">
        <a:spcBef>
          <a:spcPct val="0"/>
        </a:spcBef>
        <a:spcAft>
          <a:spcPct val="0"/>
        </a:spcAft>
        <a:defRPr sz="3200" b="1">
          <a:solidFill>
            <a:srgbClr val="8E0000"/>
          </a:solidFill>
          <a:latin typeface="Arial" charset="0"/>
          <a:ea typeface="ＭＳ Ｐゴシック" charset="0"/>
          <a:cs typeface="ＭＳ Ｐゴシック" charset="0"/>
        </a:defRPr>
      </a:lvl7pPr>
      <a:lvl8pPr marL="1371600" algn="l" rtl="0" fontAlgn="base">
        <a:spcBef>
          <a:spcPct val="0"/>
        </a:spcBef>
        <a:spcAft>
          <a:spcPct val="0"/>
        </a:spcAft>
        <a:defRPr sz="3200" b="1">
          <a:solidFill>
            <a:srgbClr val="8E0000"/>
          </a:solidFill>
          <a:latin typeface="Arial" charset="0"/>
          <a:ea typeface="ＭＳ Ｐゴシック" charset="0"/>
          <a:cs typeface="ＭＳ Ｐゴシック" charset="0"/>
        </a:defRPr>
      </a:lvl8pPr>
      <a:lvl9pPr marL="1828800" algn="l" rtl="0" fontAlgn="base">
        <a:spcBef>
          <a:spcPct val="0"/>
        </a:spcBef>
        <a:spcAft>
          <a:spcPct val="0"/>
        </a:spcAft>
        <a:defRPr sz="3200" b="1">
          <a:solidFill>
            <a:srgbClr val="8E0000"/>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rgbClr val="AF9E95"/>
        </a:buClr>
        <a:buSzPct val="100000"/>
        <a:buFont typeface="Arial" panose="020B0604020202020204" pitchFamily="34" charset="0"/>
        <a:buChar char="•"/>
        <a:defRPr sz="2400" kern="1200">
          <a:solidFill>
            <a:schemeClr val="tx1"/>
          </a:solidFill>
          <a:latin typeface="+mn-lt"/>
          <a:ea typeface="MS PGothic" panose="020B0600070205080204" pitchFamily="34" charset="-128"/>
          <a:cs typeface="MS PGothic" panose="020B0600070205080204" pitchFamily="34" charset="-128"/>
        </a:defRPr>
      </a:lvl1pPr>
      <a:lvl2pPr marL="457200" indent="-182563" algn="l" rtl="0" eaLnBrk="0" fontAlgn="base" hangingPunct="0">
        <a:spcBef>
          <a:spcPct val="20000"/>
        </a:spcBef>
        <a:spcAft>
          <a:spcPct val="0"/>
        </a:spcAft>
        <a:buClr>
          <a:srgbClr val="AF9E95"/>
        </a:buClr>
        <a:buSzPct val="100000"/>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730250" indent="-182563" algn="l" rtl="0" eaLnBrk="0" fontAlgn="base" hangingPunct="0">
        <a:spcBef>
          <a:spcPct val="20000"/>
        </a:spcBef>
        <a:spcAft>
          <a:spcPct val="0"/>
        </a:spcAft>
        <a:buClr>
          <a:srgbClr val="AF9E95"/>
        </a:buClr>
        <a:buSzPct val="100000"/>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004888" indent="-182563" algn="l" rtl="0" eaLnBrk="0" fontAlgn="base" hangingPunct="0">
        <a:spcBef>
          <a:spcPct val="20000"/>
        </a:spcBef>
        <a:spcAft>
          <a:spcPct val="0"/>
        </a:spcAft>
        <a:buClr>
          <a:srgbClr val="AF9E95"/>
        </a:buClr>
        <a:buSzPct val="100000"/>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187450" indent="-136525" algn="l" rtl="0" eaLnBrk="0" fontAlgn="base" hangingPunct="0">
        <a:spcBef>
          <a:spcPct val="20000"/>
        </a:spcBef>
        <a:spcAft>
          <a:spcPct val="0"/>
        </a:spcAft>
        <a:buClr>
          <a:srgbClr val="AF9E95"/>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EB19353-D846-2E7D-4413-BE30E0EC482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327719E-7D13-420A-6B31-8C32C5714C5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1027A7-2C8B-A2B6-D615-03987AC0B0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S PGothic" charset="-128"/>
              </a:defRPr>
            </a:lvl1pPr>
          </a:lstStyle>
          <a:p>
            <a:pPr>
              <a:defRPr/>
            </a:pPr>
            <a:fld id="{904DD2DC-A7BD-4341-8137-44FAB09EF2BE}" type="datetimeFigureOut">
              <a:rPr lang="en-US"/>
              <a:pPr>
                <a:defRPr/>
              </a:pPr>
              <a:t>6/7/23</a:t>
            </a:fld>
            <a:endParaRPr lang="en-US"/>
          </a:p>
        </p:txBody>
      </p:sp>
      <p:sp>
        <p:nvSpPr>
          <p:cNvPr id="5" name="Footer Placeholder 4">
            <a:extLst>
              <a:ext uri="{FF2B5EF4-FFF2-40B4-BE49-F238E27FC236}">
                <a16:creationId xmlns:a16="http://schemas.microsoft.com/office/drawing/2014/main" id="{4D981001-BAA5-1009-C845-25D69458753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128"/>
              </a:defRPr>
            </a:lvl1pPr>
          </a:lstStyle>
          <a:p>
            <a:pPr>
              <a:defRPr/>
            </a:pPr>
            <a:endParaRPr lang="en-US"/>
          </a:p>
        </p:txBody>
      </p:sp>
      <p:sp>
        <p:nvSpPr>
          <p:cNvPr id="6" name="Slide Number Placeholder 5">
            <a:extLst>
              <a:ext uri="{FF2B5EF4-FFF2-40B4-BE49-F238E27FC236}">
                <a16:creationId xmlns:a16="http://schemas.microsoft.com/office/drawing/2014/main" id="{DCEB15E3-A5EC-8A20-3254-8903CDEBE43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B0464F53-9714-964F-9BBC-3CDB009E4B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fau.edu/ctl/" TargetMode="External"/><Relationship Id="rId3" Type="http://schemas.openxmlformats.org/officeDocument/2006/relationships/hyperlink" Target="https://www.fctl.ucf.edu/" TargetMode="External"/><Relationship Id="rId7" Type="http://schemas.openxmlformats.org/officeDocument/2006/relationships/hyperlink" Target="https://www.usf.edu/atle/teaching/" TargetMode="External"/><Relationship Id="rId12" Type="http://schemas.openxmlformats.org/officeDocument/2006/relationships/hyperlink" Target="https://cat.fiu.edu/" TargetMode="External"/><Relationship Id="rId2" Type="http://schemas.openxmlformats.org/officeDocument/2006/relationships/hyperlink" Target="https://teachingcenter.ufl.edu/" TargetMode="External"/><Relationship Id="rId1" Type="http://schemas.openxmlformats.org/officeDocument/2006/relationships/slideLayout" Target="../slideLayouts/slideLayout2.xml"/><Relationship Id="rId6" Type="http://schemas.openxmlformats.org/officeDocument/2006/relationships/hyperlink" Target="https://teaching.fsu.edu/" TargetMode="External"/><Relationship Id="rId11" Type="http://schemas.openxmlformats.org/officeDocument/2006/relationships/hyperlink" Target="https://www.ncf.edu/academics/academic-support-services/academic-resource-center/" TargetMode="External"/><Relationship Id="rId5" Type="http://schemas.openxmlformats.org/officeDocument/2006/relationships/hyperlink" Target="https://uwf.edu/academic-affairs/departments/center-for-teaching-learning-and-technology/" TargetMode="External"/><Relationship Id="rId10" Type="http://schemas.openxmlformats.org/officeDocument/2006/relationships/hyperlink" Target="https://www.famu.edu/academics/undergraduate-academics/undergraduate-student-success-center/index.php" TargetMode="External"/><Relationship Id="rId4" Type="http://schemas.openxmlformats.org/officeDocument/2006/relationships/hyperlink" Target="https://www.unf.edu/cirt/" TargetMode="External"/><Relationship Id="rId9" Type="http://schemas.openxmlformats.org/officeDocument/2006/relationships/hyperlink" Target="https://www2.fgcu.edu/LucasCenter/new-faculty-academy.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rci.rutgers.edu/~jussim/grandma.html" TargetMode="External"/><Relationship Id="rId1" Type="http://schemas.openxmlformats.org/officeDocument/2006/relationships/slideLayout" Target="../slideLayouts/slideLayout2.xml"/><Relationship Id="rId4" Type="http://schemas.openxmlformats.org/officeDocument/2006/relationships/hyperlink" Target="http://biology.ecsu.ctstateu.edu/People/ConnRe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eachinginhighere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a:extLst>
              <a:ext uri="{FF2B5EF4-FFF2-40B4-BE49-F238E27FC236}">
                <a16:creationId xmlns:a16="http://schemas.microsoft.com/office/drawing/2014/main" id="{D10FAA1B-89CD-E9D0-2E86-6075F61F1A4D}"/>
              </a:ext>
            </a:extLst>
          </p:cNvPr>
          <p:cNvSpPr>
            <a:spLocks noGrp="1" noChangeArrowheads="1"/>
          </p:cNvSpPr>
          <p:nvPr>
            <p:ph type="title"/>
          </p:nvPr>
        </p:nvSpPr>
        <p:spPr>
          <a:xfrm>
            <a:off x="722313" y="2733675"/>
            <a:ext cx="7772400" cy="2200275"/>
          </a:xfrm>
        </p:spPr>
        <p:txBody>
          <a:bodyPr/>
          <a:lstStyle/>
          <a:p>
            <a:pPr algn="ctr" eaLnBrk="1" fontAlgn="auto" hangingPunct="1">
              <a:lnSpc>
                <a:spcPts val="4340"/>
              </a:lnSpc>
              <a:spcAft>
                <a:spcPts val="0"/>
              </a:spcAft>
              <a:defRPr/>
            </a:pPr>
            <a:r>
              <a:rPr lang="en-US" sz="4200" dirty="0"/>
              <a:t>Evaluation of </a:t>
            </a:r>
            <a:r>
              <a:rPr lang="en-US" sz="4200" dirty="0">
                <a:ea typeface="+mj-ea"/>
                <a:cs typeface="+mj-cs"/>
              </a:rPr>
              <a:t>Effective Teaching</a:t>
            </a:r>
            <a:endParaRPr lang="en-US" sz="4200" dirty="0">
              <a:latin typeface="Arial Black" charset="0"/>
              <a:ea typeface="+mj-ea"/>
              <a:cs typeface="+mj-cs"/>
            </a:endParaRPr>
          </a:p>
        </p:txBody>
      </p:sp>
      <p:sp>
        <p:nvSpPr>
          <p:cNvPr id="3" name="Text Placeholder 2">
            <a:extLst>
              <a:ext uri="{FF2B5EF4-FFF2-40B4-BE49-F238E27FC236}">
                <a16:creationId xmlns:a16="http://schemas.microsoft.com/office/drawing/2014/main" id="{9CAF6D52-39C7-3DB0-ED34-B6B83C126668}"/>
              </a:ext>
            </a:extLst>
          </p:cNvPr>
          <p:cNvSpPr>
            <a:spLocks noGrp="1"/>
          </p:cNvSpPr>
          <p:nvPr>
            <p:ph type="body" idx="1"/>
          </p:nvPr>
        </p:nvSpPr>
        <p:spPr>
          <a:xfrm>
            <a:off x="722313" y="4997450"/>
            <a:ext cx="7772400" cy="1500188"/>
          </a:xfrm>
        </p:spPr>
        <p:txBody>
          <a:bodyPr rtlCol="0"/>
          <a:lstStyle/>
          <a:p>
            <a:pPr eaLnBrk="1" fontAlgn="auto" hangingPunct="1">
              <a:spcAft>
                <a:spcPts val="0"/>
              </a:spcAft>
              <a:buClr>
                <a:schemeClr val="accent3">
                  <a:lumMod val="60000"/>
                  <a:lumOff val="40000"/>
                </a:schemeClr>
              </a:buClr>
              <a:defRPr/>
            </a:pPr>
            <a:r>
              <a:rPr lang="en-US" b="1" dirty="0">
                <a:solidFill>
                  <a:schemeClr val="tx1">
                    <a:lumMod val="95000"/>
                  </a:schemeClr>
                </a:solidFill>
                <a:ea typeface="+mn-ea"/>
                <a:cs typeface="+mn-cs"/>
              </a:rPr>
              <a:t>Larry  Abele</a:t>
            </a:r>
          </a:p>
          <a:p>
            <a:pPr eaLnBrk="1" fontAlgn="auto" hangingPunct="1">
              <a:spcAft>
                <a:spcPts val="0"/>
              </a:spcAft>
              <a:buClr>
                <a:schemeClr val="accent3">
                  <a:lumMod val="60000"/>
                  <a:lumOff val="40000"/>
                </a:schemeClr>
              </a:buClr>
              <a:defRPr/>
            </a:pPr>
            <a:r>
              <a:rPr lang="en-US" b="1" dirty="0">
                <a:solidFill>
                  <a:schemeClr val="tx1">
                    <a:lumMod val="95000"/>
                  </a:schemeClr>
                </a:solidFill>
                <a:ea typeface="+mn-ea"/>
                <a:cs typeface="+mn-cs"/>
              </a:rPr>
              <a:t>June 2023</a:t>
            </a:r>
          </a:p>
          <a:p>
            <a:pPr eaLnBrk="1" fontAlgn="auto" hangingPunct="1">
              <a:spcAft>
                <a:spcPts val="0"/>
              </a:spcAft>
              <a:buClr>
                <a:schemeClr val="accent3">
                  <a:lumMod val="60000"/>
                  <a:lumOff val="40000"/>
                </a:schemeClr>
              </a:buClr>
              <a:defRPr/>
            </a:pPr>
            <a:endParaRPr lang="en-US" dirty="0">
              <a:ea typeface="+mn-ea"/>
              <a:cs typeface="+mn-cs"/>
            </a:endParaRPr>
          </a:p>
        </p:txBody>
      </p:sp>
      <p:pic>
        <p:nvPicPr>
          <p:cNvPr id="9220" name="Picture 5">
            <a:extLst>
              <a:ext uri="{FF2B5EF4-FFF2-40B4-BE49-F238E27FC236}">
                <a16:creationId xmlns:a16="http://schemas.microsoft.com/office/drawing/2014/main" id="{BC55FEE3-2B6D-C212-EB69-BDD043900D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5663" y="450850"/>
            <a:ext cx="76644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78D2733C-1CE3-768E-5069-656B3907D497}"/>
              </a:ext>
            </a:extLst>
          </p:cNvPr>
          <p:cNvCxnSpPr/>
          <p:nvPr/>
        </p:nvCxnSpPr>
        <p:spPr>
          <a:xfrm>
            <a:off x="731838" y="4976813"/>
            <a:ext cx="78486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B3A11-FD8B-749F-2BD3-4629107EB326}"/>
              </a:ext>
            </a:extLst>
          </p:cNvPr>
          <p:cNvSpPr>
            <a:spLocks noGrp="1"/>
          </p:cNvSpPr>
          <p:nvPr>
            <p:ph type="title"/>
          </p:nvPr>
        </p:nvSpPr>
        <p:spPr>
          <a:xfrm>
            <a:off x="0" y="687388"/>
            <a:ext cx="9144000" cy="1323975"/>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a:defRPr/>
            </a:pPr>
            <a:r>
              <a:rPr lang="en-US" sz="3600" b="0" dirty="0">
                <a:ea typeface="ＭＳ Ｐゴシック" charset="0"/>
                <a:cs typeface="ＭＳ Ｐゴシック" charset="0"/>
              </a:rPr>
              <a:t>Are high impact practices included in the course (where appropriate)?</a:t>
            </a:r>
          </a:p>
        </p:txBody>
      </p:sp>
      <p:sp>
        <p:nvSpPr>
          <p:cNvPr id="17411" name="Content Placeholder 4">
            <a:extLst>
              <a:ext uri="{FF2B5EF4-FFF2-40B4-BE49-F238E27FC236}">
                <a16:creationId xmlns:a16="http://schemas.microsoft.com/office/drawing/2014/main" id="{45CDFD73-3507-E2FE-1902-2D0C05BA6244}"/>
              </a:ext>
            </a:extLst>
          </p:cNvPr>
          <p:cNvSpPr>
            <a:spLocks noGrp="1"/>
          </p:cNvSpPr>
          <p:nvPr>
            <p:ph idx="1"/>
          </p:nvPr>
        </p:nvSpPr>
        <p:spPr>
          <a:xfrm>
            <a:off x="495300" y="2197100"/>
            <a:ext cx="7831138" cy="4181475"/>
          </a:xfrm>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ltLang="en-US" sz="3600" dirty="0"/>
              <a:t>First-Year Seminar</a:t>
            </a:r>
          </a:p>
          <a:p>
            <a:r>
              <a:rPr lang="en-US" altLang="en-US" sz="3600" dirty="0"/>
              <a:t>Learning Communities</a:t>
            </a:r>
          </a:p>
          <a:p>
            <a:r>
              <a:rPr lang="en-US" altLang="en-US" sz="3600" dirty="0"/>
              <a:t>Undergraduate Research</a:t>
            </a:r>
          </a:p>
          <a:p>
            <a:r>
              <a:rPr lang="en-US" altLang="en-US" sz="3600" dirty="0"/>
              <a:t>Internships in the Discipline</a:t>
            </a:r>
          </a:p>
          <a:p>
            <a:r>
              <a:rPr lang="en-US" altLang="en-US" sz="3600" dirty="0"/>
              <a:t>Freshmen Interest Groups</a:t>
            </a:r>
          </a:p>
          <a:p>
            <a:r>
              <a:rPr lang="en-US" altLang="en-US" sz="3600" dirty="0"/>
              <a:t>Service Learning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F93C-BB70-85FE-7F3C-222114308483}"/>
              </a:ext>
            </a:extLst>
          </p:cNvPr>
          <p:cNvSpPr>
            <a:spLocks noGrp="1"/>
          </p:cNvSpPr>
          <p:nvPr>
            <p:ph type="title"/>
          </p:nvPr>
        </p:nvSpPr>
        <p:spPr>
          <a:xfrm>
            <a:off x="457200" y="436563"/>
            <a:ext cx="8229600" cy="990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lgn="ctr" eaLnBrk="1" fontAlgn="auto" hangingPunct="1">
              <a:spcAft>
                <a:spcPts val="0"/>
              </a:spcAft>
              <a:defRPr/>
            </a:pPr>
            <a:r>
              <a:rPr lang="en-US" sz="3600" b="0" dirty="0">
                <a:ea typeface="+mj-ea"/>
                <a:cs typeface="+mj-cs"/>
              </a:rPr>
              <a:t>Assessing Learning </a:t>
            </a:r>
          </a:p>
        </p:txBody>
      </p:sp>
      <p:sp>
        <p:nvSpPr>
          <p:cNvPr id="16387" name="Content Placeholder 2">
            <a:extLst>
              <a:ext uri="{FF2B5EF4-FFF2-40B4-BE49-F238E27FC236}">
                <a16:creationId xmlns:a16="http://schemas.microsoft.com/office/drawing/2014/main" id="{25D7CC9D-8FAD-B09D-775C-C970FFC49EF9}"/>
              </a:ext>
            </a:extLst>
          </p:cNvPr>
          <p:cNvSpPr>
            <a:spLocks noGrp="1"/>
          </p:cNvSpPr>
          <p:nvPr>
            <p:ph idx="1"/>
          </p:nvPr>
        </p:nvSpPr>
        <p:spPr>
          <a:xfrm>
            <a:off x="457200" y="1427163"/>
            <a:ext cx="8229600" cy="5249862"/>
          </a:xfrm>
        </p:spPr>
        <p:txBody>
          <a:bodyPr/>
          <a:lstStyle/>
          <a:p>
            <a:pPr eaLnBrk="1" hangingPunct="1">
              <a:spcAft>
                <a:spcPts val="1200"/>
              </a:spcAft>
            </a:pPr>
            <a:r>
              <a:rPr lang="en-US" altLang="en-US" sz="2800" dirty="0"/>
              <a:t>National Survey of Student Engagement</a:t>
            </a:r>
          </a:p>
          <a:p>
            <a:pPr eaLnBrk="1" hangingPunct="1">
              <a:spcAft>
                <a:spcPts val="1200"/>
              </a:spcAft>
            </a:pPr>
            <a:r>
              <a:rPr lang="en-US" altLang="en-US" sz="2800" dirty="0"/>
              <a:t>Collegiate Learning Assessment</a:t>
            </a:r>
          </a:p>
          <a:p>
            <a:pPr eaLnBrk="1" hangingPunct="1">
              <a:spcAft>
                <a:spcPts val="1200"/>
              </a:spcAft>
            </a:pPr>
            <a:r>
              <a:rPr lang="en-US" altLang="en-US" sz="2800" dirty="0"/>
              <a:t>ETS Proficiency Profile</a:t>
            </a:r>
          </a:p>
          <a:p>
            <a:pPr eaLnBrk="1" hangingPunct="1">
              <a:spcAft>
                <a:spcPts val="1200"/>
              </a:spcAft>
            </a:pPr>
            <a:r>
              <a:rPr lang="en-US" altLang="en-US" sz="2800" dirty="0"/>
              <a:t>Collegiate Assessment of </a:t>
            </a:r>
            <a:br>
              <a:rPr lang="en-US" altLang="en-US" sz="2800" dirty="0"/>
            </a:br>
            <a:r>
              <a:rPr lang="en-US" altLang="en-US" sz="2800" dirty="0"/>
              <a:t>Academic Proficiency</a:t>
            </a:r>
          </a:p>
          <a:p>
            <a:pPr eaLnBrk="1" hangingPunct="1">
              <a:spcAft>
                <a:spcPts val="1200"/>
              </a:spcAft>
            </a:pPr>
            <a:r>
              <a:rPr lang="en-US" altLang="en-US" sz="2800" dirty="0"/>
              <a:t>ETS Major Fields</a:t>
            </a:r>
          </a:p>
          <a:p>
            <a:pPr eaLnBrk="1" hangingPunct="1">
              <a:spcAft>
                <a:spcPts val="1200"/>
              </a:spcAft>
            </a:pPr>
            <a:r>
              <a:rPr lang="en-US" altLang="en-US" sz="2800" dirty="0"/>
              <a:t>College Senior Survey</a:t>
            </a:r>
          </a:p>
          <a:p>
            <a:pPr eaLnBrk="1" hangingPunct="1">
              <a:spcAft>
                <a:spcPts val="1200"/>
              </a:spcAft>
            </a:pPr>
            <a:r>
              <a:rPr lang="en-US" altLang="en-US" sz="2800" dirty="0"/>
              <a:t>CLAST (College-Level Academic Skills Test), a Florida favorite now long gone, dropped in 2009.</a:t>
            </a:r>
          </a:p>
          <a:p>
            <a:pPr eaLnBrk="1" hangingPunct="1">
              <a:spcAft>
                <a:spcPts val="1200"/>
              </a:spcAft>
            </a:pPr>
            <a:endParaRPr lang="en-US" altLang="en-US" sz="3200" dirty="0"/>
          </a:p>
          <a:p>
            <a:pPr eaLnBrk="1" hangingPunct="1"/>
            <a:endParaRPr lang="en-US" altLang="en-US" sz="3200" dirty="0"/>
          </a:p>
        </p:txBody>
      </p:sp>
      <p:pic>
        <p:nvPicPr>
          <p:cNvPr id="16388" name="Picture 3" descr="target.png">
            <a:extLst>
              <a:ext uri="{FF2B5EF4-FFF2-40B4-BE49-F238E27FC236}">
                <a16:creationId xmlns:a16="http://schemas.microsoft.com/office/drawing/2014/main" id="{3C1DBA62-2FA2-B5E1-F7AC-6D33656BD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2074863"/>
            <a:ext cx="3057525" cy="3067050"/>
          </a:xfrm>
          <a:prstGeom prst="rect">
            <a:avLst/>
          </a:prstGeom>
          <a:noFill/>
          <a:ln>
            <a:noFill/>
          </a:ln>
          <a:extLst>
            <a:ext uri="{909E8E84-426E-40DD-AFC4-6F175D3DCCD1}">
              <a14:hiddenFill xmlns:a14="http://schemas.microsoft.com/office/drawing/2010/main">
                <a:solidFill>
                  <a:srgbClr val="FFFFFF">
                    <a:alpha val="18823"/>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724" name="Group 100">
            <a:extLst>
              <a:ext uri="{FF2B5EF4-FFF2-40B4-BE49-F238E27FC236}">
                <a16:creationId xmlns:a16="http://schemas.microsoft.com/office/drawing/2014/main" id="{AAA16CFA-B86A-6352-EDA0-CC3BF09B079D}"/>
              </a:ext>
            </a:extLst>
          </p:cNvPr>
          <p:cNvGraphicFramePr>
            <a:graphicFrameLocks noGrp="1"/>
          </p:cNvGraphicFramePr>
          <p:nvPr>
            <p:ph type="tbl" idx="1"/>
          </p:nvPr>
        </p:nvGraphicFramePr>
        <p:xfrm>
          <a:off x="609600" y="1447800"/>
          <a:ext cx="7772400" cy="4645024"/>
        </p:xfrm>
        <a:graphic>
          <a:graphicData uri="http://schemas.openxmlformats.org/drawingml/2006/table">
            <a:tbl>
              <a:tblPr/>
              <a:tblGrid>
                <a:gridCol w="2438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26999">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Section D  SUSSAI</a:t>
                      </a:r>
                    </a:p>
                  </a:txBody>
                  <a:tcPr marT="45717" marB="4571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E</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VG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F</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P</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(N)</a:t>
                      </a:r>
                    </a:p>
                  </a:txBody>
                  <a:tcPr marT="45717" marB="45717"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Description of course objectives and assignments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43.8%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31.4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18.9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98066</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27009">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2"/>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Communication of ideas and information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45.4%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29.8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2.0%</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97958</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73">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3"/>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Expression of expectations for performance in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46.9%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29.4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97692</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27009">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4"/>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Availability to assist students in or out of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49.3%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27.3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4.4%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97372</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3834">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5"/>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Respect and concern for students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56.7%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25.5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13.5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97450</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6"/>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Stimulation of interest in the course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48.9%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26.9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16.1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97287</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3834">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7"/>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Facilitation of learning</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47.4%</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28.7</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17.1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5.0%</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97204</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525422">
                <a:tc>
                  <a:txBody>
                    <a:bodyPr/>
                    <a:lstStyle/>
                    <a:p>
                      <a:pPr marL="228600" marR="0" lvl="0" indent="-228600" algn="l" defTabSz="914400" rtl="0" eaLnBrk="1" fontAlgn="base" latinLnBrk="0" hangingPunct="1">
                        <a:lnSpc>
                          <a:spcPct val="100000"/>
                        </a:lnSpc>
                        <a:spcBef>
                          <a:spcPct val="20000"/>
                        </a:spcBef>
                        <a:spcAft>
                          <a:spcPct val="0"/>
                        </a:spcAft>
                        <a:buClr>
                          <a:srgbClr val="8E0000"/>
                        </a:buClr>
                        <a:buSzPct val="90000"/>
                        <a:buFont typeface="+mj-lt"/>
                        <a:buAutoNum type="arabicPeriod" startAt="8"/>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Overall assessment of instructor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53.6%</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25.3</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0" i="0" u="none" strike="noStrike" cap="none" normalizeH="0" baseline="0" dirty="0">
                          <a:ln>
                            <a:noFill/>
                          </a:ln>
                          <a:solidFill>
                            <a:schemeClr val="tx1"/>
                          </a:solidFill>
                          <a:effectLst/>
                          <a:latin typeface="+mn-lt"/>
                          <a:ea typeface="ＭＳ Ｐゴシック" charset="0"/>
                          <a:cs typeface="ＭＳ Ｐゴシック" charset="0"/>
                        </a:rPr>
                        <a:t>14.1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5.1%</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8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600" b="0" i="0" u="none" strike="noStrike" cap="none" normalizeH="0" baseline="0" dirty="0">
                          <a:ln>
                            <a:noFill/>
                          </a:ln>
                          <a:solidFill>
                            <a:schemeClr val="tx1"/>
                          </a:solidFill>
                          <a:effectLst/>
                          <a:latin typeface="+mn-lt"/>
                          <a:ea typeface="ＭＳ Ｐゴシック" charset="0"/>
                          <a:cs typeface="ＭＳ Ｐゴシック" charset="0"/>
                        </a:rPr>
                        <a:t>97237</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BF465D3D-C7D0-AAB6-3A50-ECCAFF6563CD}"/>
              </a:ext>
            </a:extLst>
          </p:cNvPr>
          <p:cNvSpPr>
            <a:spLocks noGrp="1"/>
          </p:cNvSpPr>
          <p:nvPr>
            <p:ph type="title"/>
          </p:nvPr>
        </p:nvSpPr>
        <p:spPr>
          <a:xfrm>
            <a:off x="609600" y="457200"/>
            <a:ext cx="7772400" cy="90963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solidFill>
                  <a:srgbClr val="C00000"/>
                </a:solidFill>
                <a:ea typeface="+mj-ea"/>
                <a:cs typeface="+mj-cs"/>
              </a:rPr>
              <a:t>Responses from All Courses*</a:t>
            </a:r>
          </a:p>
        </p:txBody>
      </p:sp>
      <p:sp>
        <p:nvSpPr>
          <p:cNvPr id="21589" name="TextBox 1">
            <a:extLst>
              <a:ext uri="{FF2B5EF4-FFF2-40B4-BE49-F238E27FC236}">
                <a16:creationId xmlns:a16="http://schemas.microsoft.com/office/drawing/2014/main" id="{766E0D50-6835-E388-F7BF-728C2BB47A3B}"/>
              </a:ext>
            </a:extLst>
          </p:cNvPr>
          <p:cNvSpPr txBox="1">
            <a:spLocks noChangeArrowheads="1"/>
          </p:cNvSpPr>
          <p:nvPr/>
        </p:nvSpPr>
        <p:spPr bwMode="auto">
          <a:xfrm>
            <a:off x="609600" y="6173788"/>
            <a:ext cx="394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*Drawn from SUSSAI standard lecture courses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936" name="Group 264">
            <a:extLst>
              <a:ext uri="{FF2B5EF4-FFF2-40B4-BE49-F238E27FC236}">
                <a16:creationId xmlns:a16="http://schemas.microsoft.com/office/drawing/2014/main" id="{AC2A5FC2-DCE3-49A1-9892-634AE0421CAF}"/>
              </a:ext>
            </a:extLst>
          </p:cNvPr>
          <p:cNvGraphicFramePr>
            <a:graphicFrameLocks noGrp="1"/>
          </p:cNvGraphicFramePr>
          <p:nvPr/>
        </p:nvGraphicFramePr>
        <p:xfrm>
          <a:off x="685800" y="1568450"/>
          <a:ext cx="7772400" cy="4681537"/>
        </p:xfrm>
        <a:graphic>
          <a:graphicData uri="http://schemas.openxmlformats.org/drawingml/2006/table">
            <a:tbl>
              <a:tblPr/>
              <a:tblGrid>
                <a:gridCol w="2438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30175">
                <a:tc>
                  <a:txBody>
                    <a:bodyPr/>
                    <a:lstStyle/>
                    <a:p>
                      <a:pPr marL="0" marR="0" lvl="0" indent="0" algn="l"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Section D  SUSSAI</a:t>
                      </a:r>
                    </a:p>
                  </a:txBody>
                  <a:tcPr marT="45717" marB="45717"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E</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VG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G</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F</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P</a:t>
                      </a:r>
                    </a:p>
                  </a:txBody>
                  <a:tcPr marT="45717" marB="4571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1200" b="1" i="0" u="none" strike="noStrike" cap="none" normalizeH="0" baseline="0" dirty="0">
                          <a:ln>
                            <a:noFill/>
                          </a:ln>
                          <a:solidFill>
                            <a:schemeClr val="tx1"/>
                          </a:solidFill>
                          <a:effectLst/>
                          <a:latin typeface="+mn-lt"/>
                          <a:ea typeface="ＭＳ Ｐゴシック" charset="0"/>
                          <a:cs typeface="ＭＳ Ｐゴシック" charset="0"/>
                        </a:rPr>
                        <a:t>(N)</a:t>
                      </a:r>
                    </a:p>
                  </a:txBody>
                  <a:tcPr marT="45717" marB="45717"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Description of course objectives and assignments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531772">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2"/>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Communication of ideas and information</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73">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3"/>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Expression of expectations for performance in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4"/>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Availability to assist students in or out of class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9%</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5"/>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Respect and concern for students</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531772">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6"/>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Stimulation of interest in the course</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7009">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7"/>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Facilitation of learning</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24%</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530184">
                <a:tc>
                  <a:txBody>
                    <a:bodyPr/>
                    <a:lstStyle/>
                    <a:p>
                      <a:pPr marL="228600" marR="0" lvl="0" indent="-228600" algn="l" defTabSz="914400" rtl="0" eaLnBrk="1" fontAlgn="base" latinLnBrk="0" hangingPunct="1">
                        <a:lnSpc>
                          <a:spcPct val="100000"/>
                        </a:lnSpc>
                        <a:spcBef>
                          <a:spcPts val="0"/>
                        </a:spcBef>
                        <a:spcAft>
                          <a:spcPct val="0"/>
                        </a:spcAft>
                        <a:buClr>
                          <a:srgbClr val="8E0000"/>
                        </a:buClr>
                        <a:buSzPct val="90000"/>
                        <a:buFont typeface="+mj-lt"/>
                        <a:buAutoNum type="arabicPeriod" startAt="8"/>
                        <a:tabLst/>
                      </a:pPr>
                      <a:r>
                        <a:rPr kumimoji="0" lang="en-US" sz="1200" b="0" i="0" u="none" strike="noStrike" cap="none" normalizeH="0" baseline="0" dirty="0">
                          <a:ln>
                            <a:noFill/>
                          </a:ln>
                          <a:solidFill>
                            <a:schemeClr val="tx1"/>
                          </a:solidFill>
                          <a:effectLst/>
                          <a:latin typeface="+mn-lt"/>
                          <a:ea typeface="ＭＳ Ｐゴシック" charset="0"/>
                          <a:cs typeface="ＭＳ Ｐゴシック" charset="0"/>
                        </a:rPr>
                        <a:t>Overall assessment of instructor</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3%</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18%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35%</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41%</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8E0000"/>
                        </a:buClr>
                        <a:buSzPct val="90000"/>
                        <a:buFont typeface="Wingdings" charset="0"/>
                        <a:buNone/>
                        <a:tabLst/>
                      </a:pPr>
                      <a:r>
                        <a:rPr kumimoji="0" lang="en-US" sz="2000" b="0" i="0" u="none" strike="noStrike" cap="none" normalizeH="0" baseline="0" dirty="0">
                          <a:ln>
                            <a:noFill/>
                          </a:ln>
                          <a:solidFill>
                            <a:schemeClr val="tx1"/>
                          </a:solidFill>
                          <a:effectLst/>
                          <a:latin typeface="+mn-lt"/>
                          <a:ea typeface="ＭＳ Ｐゴシック" charset="0"/>
                          <a:cs typeface="ＭＳ Ｐゴシック" charset="0"/>
                        </a:rPr>
                        <a:t>43</a:t>
                      </a: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Title 1">
            <a:extLst>
              <a:ext uri="{FF2B5EF4-FFF2-40B4-BE49-F238E27FC236}">
                <a16:creationId xmlns:a16="http://schemas.microsoft.com/office/drawing/2014/main" id="{84DF54F1-1EA2-16CD-332C-3784A4207166}"/>
              </a:ext>
            </a:extLst>
          </p:cNvPr>
          <p:cNvSpPr>
            <a:spLocks noGrp="1"/>
          </p:cNvSpPr>
          <p:nvPr>
            <p:ph type="title"/>
          </p:nvPr>
        </p:nvSpPr>
        <p:spPr>
          <a:xfrm>
            <a:off x="601663" y="533400"/>
            <a:ext cx="7856537" cy="83343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algn="ctr" eaLnBrk="1" fontAlgn="auto" hangingPunct="1">
              <a:spcAft>
                <a:spcPts val="0"/>
              </a:spcAft>
              <a:defRPr/>
            </a:pPr>
            <a:r>
              <a:rPr lang="en-US" sz="3600" b="0" dirty="0">
                <a:solidFill>
                  <a:srgbClr val="C00000"/>
                </a:solidFill>
                <a:ea typeface="+mj-ea"/>
                <a:cs typeface="+mj-cs"/>
              </a:rPr>
              <a:t>Responses for a Course of Concern </a:t>
            </a:r>
            <a:r>
              <a:rPr lang="en-US" sz="1800" b="0" dirty="0">
                <a:solidFill>
                  <a:srgbClr val="C00000"/>
                </a:solidFill>
                <a:ea typeface="+mj-ea"/>
                <a:cs typeface="+mj-cs"/>
              </a:rPr>
              <a:t>(defined as scores in Fair and Poor that are 5X higher than averages)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60DF77F-3513-DB55-F0CC-36E0659C35B7}"/>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hangingPunct="1">
              <a:defRPr/>
            </a:pPr>
            <a:r>
              <a:rPr lang="en-US" sz="4000" dirty="0">
                <a:latin typeface="Arial Rounded MT Bold" charset="0"/>
                <a:ea typeface="ＭＳ Ｐゴシック" charset="0"/>
                <a:cs typeface="Arial Rounded MT Bold" charset="0"/>
              </a:rPr>
              <a:t>Concerns about Faculty Teaching</a:t>
            </a:r>
          </a:p>
        </p:txBody>
      </p:sp>
      <p:sp>
        <p:nvSpPr>
          <p:cNvPr id="38914" name="Content Placeholder 2">
            <a:extLst>
              <a:ext uri="{FF2B5EF4-FFF2-40B4-BE49-F238E27FC236}">
                <a16:creationId xmlns:a16="http://schemas.microsoft.com/office/drawing/2014/main" id="{C1712F82-4A74-05AF-2A9E-8966C0407FEA}"/>
              </a:ext>
            </a:extLst>
          </p:cNvPr>
          <p:cNvSpPr>
            <a:spLocks noGrp="1"/>
          </p:cNvSpPr>
          <p:nvPr>
            <p:ph idx="1"/>
          </p:nvPr>
        </p:nvSpPr>
        <p:spPr>
          <a:xfrm>
            <a:off x="515938" y="1938338"/>
            <a:ext cx="8229600" cy="3860800"/>
          </a:xfrm>
        </p:spPr>
        <p:txBody>
          <a:bodyPr rtlCol="0">
            <a:noAutofit/>
          </a:bodyPr>
          <a:lstStyle/>
          <a:p>
            <a:pPr eaLnBrk="1" fontAlgn="auto" hangingPunct="1">
              <a:spcAft>
                <a:spcPts val="0"/>
              </a:spcAft>
              <a:buFont typeface="Wingdings" charset="2"/>
              <a:buChar char="§"/>
              <a:defRPr/>
            </a:pPr>
            <a:r>
              <a:rPr lang="en-US" dirty="0">
                <a:ea typeface="+mn-ea"/>
                <a:cs typeface="+mn-cs"/>
              </a:rPr>
              <a:t>The first troublesome evaluation should result in a meeting with the department chair to discuss the issues.  Anyone can have one poor evaluation for a variety of reasons.</a:t>
            </a:r>
          </a:p>
          <a:p>
            <a:pPr eaLnBrk="1" fontAlgn="auto" hangingPunct="1">
              <a:spcAft>
                <a:spcPts val="0"/>
              </a:spcAft>
              <a:buFont typeface="Wingdings" charset="2"/>
              <a:buChar char="§"/>
              <a:defRPr/>
            </a:pPr>
            <a:r>
              <a:rPr lang="en-US" dirty="0">
                <a:ea typeface="+mn-ea"/>
                <a:cs typeface="+mn-cs"/>
              </a:rPr>
              <a:t>A second evaluation of concern should result in a written teaching improvement plan that involves the chair and the teaching center.</a:t>
            </a:r>
          </a:p>
          <a:p>
            <a:pPr eaLnBrk="1" fontAlgn="auto" hangingPunct="1">
              <a:spcAft>
                <a:spcPts val="0"/>
              </a:spcAft>
              <a:buFont typeface="Wingdings" charset="2"/>
              <a:buChar char="§"/>
              <a:defRPr/>
            </a:pPr>
            <a:r>
              <a:rPr lang="en-US" dirty="0">
                <a:ea typeface="+mn-ea"/>
                <a:cs typeface="+mn-cs"/>
              </a:rPr>
              <a:t>If there is a third poor evaluation, the faculty member should only be permitted to teach under supervision.</a:t>
            </a:r>
          </a:p>
          <a:p>
            <a:pPr eaLnBrk="1" fontAlgn="auto" hangingPunct="1">
              <a:spcAft>
                <a:spcPts val="0"/>
              </a:spcAft>
              <a:buFont typeface="Wingdings" pitchFamily="2" charset="2"/>
              <a:buChar char="S"/>
              <a:defRPr/>
            </a:pPr>
            <a:endParaRPr lang="en-US" dirty="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4C368-9FC9-E748-3F86-D45E49949390}"/>
              </a:ext>
            </a:extLst>
          </p:cNvPr>
          <p:cNvSpPr>
            <a:spLocks noGrp="1"/>
          </p:cNvSpPr>
          <p:nvPr>
            <p:ph type="title"/>
          </p:nvPr>
        </p:nvSpPr>
        <p:spPr>
          <a:ln w="28575"/>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400" dirty="0"/>
              <a:t>Student Voice</a:t>
            </a:r>
            <a:br>
              <a:rPr lang="en-US" sz="4400" dirty="0"/>
            </a:br>
            <a:r>
              <a:rPr lang="en-US" sz="2200" dirty="0"/>
              <a:t>https://</a:t>
            </a:r>
            <a:r>
              <a:rPr lang="en-US" sz="2200" dirty="0" err="1"/>
              <a:t>reports.collegepulse.com</a:t>
            </a:r>
            <a:r>
              <a:rPr lang="en-US" sz="2200" dirty="0"/>
              <a:t>/students-perspective-on-academic-life</a:t>
            </a:r>
          </a:p>
        </p:txBody>
      </p:sp>
      <p:sp>
        <p:nvSpPr>
          <p:cNvPr id="3" name="Content Placeholder 2">
            <a:extLst>
              <a:ext uri="{FF2B5EF4-FFF2-40B4-BE49-F238E27FC236}">
                <a16:creationId xmlns:a16="http://schemas.microsoft.com/office/drawing/2014/main" id="{573F9A60-8D20-B52B-97B1-EB5D5D77DAD5}"/>
              </a:ext>
            </a:extLst>
          </p:cNvPr>
          <p:cNvSpPr>
            <a:spLocks noGrp="1"/>
          </p:cNvSpPr>
          <p:nvPr>
            <p:ph idx="1"/>
          </p:nvPr>
        </p:nvSpPr>
        <p:spPr>
          <a:xfrm>
            <a:off x="457200" y="1721386"/>
            <a:ext cx="8229600" cy="4876800"/>
          </a:xfrm>
          <a:ln w="28575"/>
        </p:spPr>
        <p:style>
          <a:lnRef idx="2">
            <a:schemeClr val="dk1"/>
          </a:lnRef>
          <a:fillRef idx="1">
            <a:schemeClr val="lt1"/>
          </a:fillRef>
          <a:effectRef idx="0">
            <a:schemeClr val="dk1"/>
          </a:effectRef>
          <a:fontRef idx="minor">
            <a:schemeClr val="dk1"/>
          </a:fontRef>
        </p:style>
        <p:txBody>
          <a:bodyPr/>
          <a:lstStyle/>
          <a:p>
            <a:pPr marL="0" indent="0" algn="ctr">
              <a:buNone/>
            </a:pPr>
            <a:r>
              <a:rPr lang="en-US" sz="3000" dirty="0"/>
              <a:t>A collaboration between Inside Higher Ed and College Pulse</a:t>
            </a:r>
          </a:p>
          <a:p>
            <a:r>
              <a:rPr lang="en-US" sz="3000" dirty="0"/>
              <a:t>Sample size of &gt;450,000 from &gt;1500 colleges, including two- and four-year schools.  Sampling done in 2021-2023.</a:t>
            </a:r>
          </a:p>
          <a:p>
            <a:r>
              <a:rPr lang="en-US" sz="3000" dirty="0"/>
              <a:t>Each student completed a questionnaire of the same 20 questions dealing with advising and teaching/learning, as well as free form answers.</a:t>
            </a:r>
          </a:p>
          <a:p>
            <a:pPr marL="0" indent="0">
              <a:buNone/>
            </a:pPr>
            <a:endParaRPr lang="en-US" sz="3000" dirty="0"/>
          </a:p>
        </p:txBody>
      </p:sp>
    </p:spTree>
    <p:extLst>
      <p:ext uri="{BB962C8B-B14F-4D97-AF65-F5344CB8AC3E}">
        <p14:creationId xmlns:p14="http://schemas.microsoft.com/office/powerpoint/2010/main" val="400391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FBE1-238E-4478-A525-540FFE3B8A6C}"/>
              </a:ext>
            </a:extLst>
          </p:cNvPr>
          <p:cNvSpPr>
            <a:spLocks noGrp="1"/>
          </p:cNvSpPr>
          <p:nvPr>
            <p:ph type="title"/>
          </p:nvPr>
        </p:nvSpPr>
        <p:spPr>
          <a:ln w="28575"/>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400" dirty="0"/>
              <a:t>Student Survey Results</a:t>
            </a:r>
            <a:br>
              <a:rPr lang="en-US" sz="4400" dirty="0"/>
            </a:br>
            <a:r>
              <a:rPr lang="en-US" sz="1800" dirty="0"/>
              <a:t>https://</a:t>
            </a:r>
            <a:r>
              <a:rPr lang="en-US" sz="1800" dirty="0" err="1"/>
              <a:t>reports.collegepulse.com</a:t>
            </a:r>
            <a:r>
              <a:rPr lang="en-US" sz="1800" dirty="0"/>
              <a:t>/students-perspective-on-academic-life</a:t>
            </a:r>
          </a:p>
        </p:txBody>
      </p:sp>
      <p:pic>
        <p:nvPicPr>
          <p:cNvPr id="4" name="Content Placeholder 3">
            <a:extLst>
              <a:ext uri="{FF2B5EF4-FFF2-40B4-BE49-F238E27FC236}">
                <a16:creationId xmlns:a16="http://schemas.microsoft.com/office/drawing/2014/main" id="{4B2A16A9-4AC4-3636-2646-B5FD3A6AD47D}"/>
              </a:ext>
            </a:extLst>
          </p:cNvPr>
          <p:cNvPicPr>
            <a:picLocks noGrp="1" noChangeAspect="1"/>
          </p:cNvPicPr>
          <p:nvPr>
            <p:ph idx="1"/>
          </p:nvPr>
        </p:nvPicPr>
        <p:blipFill>
          <a:blip r:embed="rId2"/>
          <a:stretch>
            <a:fillRect/>
          </a:stretch>
        </p:blipFill>
        <p:spPr>
          <a:xfrm>
            <a:off x="1518082" y="1600200"/>
            <a:ext cx="6107836" cy="4876800"/>
          </a:xfrm>
          <a:prstGeom prst="rect">
            <a:avLst/>
          </a:prstGeom>
          <a:ln w="28575"/>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4000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539C-5985-D0BC-753D-328AA556088B}"/>
              </a:ext>
            </a:extLst>
          </p:cNvPr>
          <p:cNvSpPr>
            <a:spLocks noGrp="1"/>
          </p:cNvSpPr>
          <p:nvPr>
            <p:ph type="title"/>
          </p:nvPr>
        </p:nvSpPr>
        <p:spPr>
          <a:xfrm>
            <a:off x="156411" y="533400"/>
            <a:ext cx="8530389" cy="990600"/>
          </a:xfrm>
          <a:ln w="28575"/>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800" dirty="0"/>
              <a:t>Students’ Preferred Teaching Methods</a:t>
            </a:r>
            <a:br>
              <a:rPr lang="en-US" sz="3800" dirty="0"/>
            </a:br>
            <a:r>
              <a:rPr lang="en-US" sz="1200" dirty="0"/>
              <a:t>https://</a:t>
            </a:r>
            <a:r>
              <a:rPr lang="en-US" sz="1200" dirty="0" err="1"/>
              <a:t>reports.collegepulse.com</a:t>
            </a:r>
            <a:r>
              <a:rPr lang="en-US" sz="1200" dirty="0"/>
              <a:t>/students-perspective-on-academic-life</a:t>
            </a:r>
          </a:p>
        </p:txBody>
      </p:sp>
      <p:pic>
        <p:nvPicPr>
          <p:cNvPr id="4" name="Content Placeholder 3">
            <a:extLst>
              <a:ext uri="{FF2B5EF4-FFF2-40B4-BE49-F238E27FC236}">
                <a16:creationId xmlns:a16="http://schemas.microsoft.com/office/drawing/2014/main" id="{2B1520CA-FA58-7E11-A1C9-9AD3F3F4CA14}"/>
              </a:ext>
            </a:extLst>
          </p:cNvPr>
          <p:cNvPicPr>
            <a:picLocks noGrp="1" noChangeAspect="1"/>
          </p:cNvPicPr>
          <p:nvPr>
            <p:ph idx="1"/>
          </p:nvPr>
        </p:nvPicPr>
        <p:blipFill>
          <a:blip r:embed="rId2"/>
          <a:stretch>
            <a:fillRect/>
          </a:stretch>
        </p:blipFill>
        <p:spPr>
          <a:xfrm>
            <a:off x="1113905" y="1600200"/>
            <a:ext cx="6916189" cy="4876800"/>
          </a:xfrm>
          <a:prstGeom prst="rect">
            <a:avLst/>
          </a:prstGeom>
          <a:ln w="28575"/>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1806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31CAE28A-F792-58B5-B38A-11BB6030AC6D}"/>
              </a:ext>
            </a:extLst>
          </p:cNvPr>
          <p:cNvSpPr>
            <a:spLocks noGrp="1"/>
          </p:cNvSpPr>
          <p:nvPr>
            <p:ph idx="1"/>
          </p:nvPr>
        </p:nvSpPr>
        <p:spPr>
          <a:xfrm>
            <a:off x="457200" y="1600200"/>
            <a:ext cx="5811838" cy="4876800"/>
          </a:xfrm>
        </p:spPr>
        <p:txBody>
          <a:bodyPr/>
          <a:lstStyle/>
          <a:p>
            <a:pPr eaLnBrk="1" hangingPunct="1">
              <a:spcAft>
                <a:spcPts val="1200"/>
              </a:spcAft>
            </a:pPr>
            <a:r>
              <a:rPr lang="en-US" altLang="en-US" dirty="0"/>
              <a:t>It should be a valuable guide for you and your students.</a:t>
            </a:r>
          </a:p>
          <a:p>
            <a:pPr eaLnBrk="1" hangingPunct="1">
              <a:spcAft>
                <a:spcPts val="1200"/>
              </a:spcAft>
            </a:pPr>
            <a:r>
              <a:rPr lang="en-US" altLang="en-US" dirty="0"/>
              <a:t>Does it contain a statement that places the course within the intellectual area of the field?</a:t>
            </a:r>
          </a:p>
          <a:p>
            <a:pPr eaLnBrk="1" hangingPunct="1">
              <a:spcAft>
                <a:spcPts val="1200"/>
              </a:spcAft>
            </a:pPr>
            <a:r>
              <a:rPr lang="en-US" altLang="en-US" dirty="0"/>
              <a:t>Does it provide overall objectives for the course that are fairly specific?</a:t>
            </a:r>
          </a:p>
          <a:p>
            <a:pPr eaLnBrk="1" hangingPunct="1">
              <a:spcAft>
                <a:spcPts val="1200"/>
              </a:spcAft>
            </a:pPr>
            <a:r>
              <a:rPr lang="en-US" altLang="en-US" dirty="0"/>
              <a:t>Does it Includes appropriate references, including primary literature, especially for upper division?</a:t>
            </a:r>
          </a:p>
        </p:txBody>
      </p:sp>
      <p:sp>
        <p:nvSpPr>
          <p:cNvPr id="3" name="Title 2">
            <a:extLst>
              <a:ext uri="{FF2B5EF4-FFF2-40B4-BE49-F238E27FC236}">
                <a16:creationId xmlns:a16="http://schemas.microsoft.com/office/drawing/2014/main" id="{F0FB0E54-8592-E31D-03FE-9A95FD99E56D}"/>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a:t>
            </a:r>
          </a:p>
        </p:txBody>
      </p:sp>
      <p:pic>
        <p:nvPicPr>
          <p:cNvPr id="29700" name="Picture 5" descr="syllabus.png">
            <a:extLst>
              <a:ext uri="{FF2B5EF4-FFF2-40B4-BE49-F238E27FC236}">
                <a16:creationId xmlns:a16="http://schemas.microsoft.com/office/drawing/2014/main" id="{3F1627F3-8259-9A35-8EC4-870979756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1614488"/>
            <a:ext cx="16160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8A9CFE-36BF-8EC4-6D51-1AB1183E88C2}"/>
              </a:ext>
            </a:extLst>
          </p:cNvPr>
          <p:cNvSpPr>
            <a:spLocks noGrp="1"/>
          </p:cNvSpPr>
          <p:nvPr>
            <p:ph idx="1"/>
          </p:nvPr>
        </p:nvSpPr>
        <p:spPr>
          <a:xfrm>
            <a:off x="676275" y="1524000"/>
            <a:ext cx="6154738" cy="4757738"/>
          </a:xfrm>
        </p:spPr>
        <p:txBody>
          <a:bodyPr/>
          <a:lstStyle/>
          <a:p>
            <a:pPr eaLnBrk="1" hangingPunct="1">
              <a:spcAft>
                <a:spcPts val="1200"/>
              </a:spcAft>
            </a:pPr>
            <a:r>
              <a:rPr lang="en-US" altLang="en-US" dirty="0"/>
              <a:t>Does it introduce you as a faculty member, perhaps offering a few personal facts; office hours, contact information?</a:t>
            </a:r>
          </a:p>
          <a:p>
            <a:pPr eaLnBrk="1" hangingPunct="1">
              <a:spcAft>
                <a:spcPts val="1200"/>
              </a:spcAft>
            </a:pPr>
            <a:r>
              <a:rPr lang="en-US" altLang="en-US" dirty="0"/>
              <a:t>Does it give students an understanding of your approach to teaching?</a:t>
            </a:r>
          </a:p>
          <a:p>
            <a:pPr eaLnBrk="1" hangingPunct="1">
              <a:spcAft>
                <a:spcPts val="1200"/>
              </a:spcAft>
            </a:pPr>
            <a:r>
              <a:rPr lang="en-US" altLang="en-US" dirty="0"/>
              <a:t> Many syllabi include a student contract for attendance.</a:t>
            </a:r>
          </a:p>
          <a:p>
            <a:pPr eaLnBrk="1" hangingPunct="1">
              <a:spcAft>
                <a:spcPts val="1200"/>
              </a:spcAft>
            </a:pPr>
            <a:r>
              <a:rPr lang="en-US" altLang="en-US" dirty="0"/>
              <a:t>Are course prerequisites listed?</a:t>
            </a:r>
          </a:p>
          <a:p>
            <a:pPr eaLnBrk="1" hangingPunct="1">
              <a:spcAft>
                <a:spcPts val="1200"/>
              </a:spcAft>
            </a:pPr>
            <a:r>
              <a:rPr lang="en-US" altLang="en-US" dirty="0"/>
              <a:t>Are course assignments and due dates clear?</a:t>
            </a:r>
          </a:p>
        </p:txBody>
      </p:sp>
      <p:sp>
        <p:nvSpPr>
          <p:cNvPr id="2" name="Title 1">
            <a:extLst>
              <a:ext uri="{FF2B5EF4-FFF2-40B4-BE49-F238E27FC236}">
                <a16:creationId xmlns:a16="http://schemas.microsoft.com/office/drawing/2014/main" id="{870F1D02-20C2-4DE8-FA6E-89E1ACF0574D}"/>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0724" name="Picture 7" descr="syllabusChecks.png">
            <a:extLst>
              <a:ext uri="{FF2B5EF4-FFF2-40B4-BE49-F238E27FC236}">
                <a16:creationId xmlns:a16="http://schemas.microsoft.com/office/drawing/2014/main" id="{6E443E26-E74B-797E-5292-8518EB6AA0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A854-7246-E275-2A38-538F9797223A}"/>
              </a:ext>
            </a:extLst>
          </p:cNvPr>
          <p:cNvSpPr>
            <a:spLocks noGrp="1"/>
          </p:cNvSpPr>
          <p:nvPr>
            <p:ph type="title"/>
          </p:nvPr>
        </p:nvSpPr>
        <p:spPr>
          <a:solidFill>
            <a:schemeClr val="accent1">
              <a:lumMod val="20000"/>
              <a:lumOff val="80000"/>
            </a:schemeClr>
          </a:solidFill>
          <a:ln>
            <a:solidFill>
              <a:schemeClr val="tx1"/>
            </a:solidFill>
          </a:ln>
        </p:spPr>
        <p:txBody>
          <a:bodyPr>
            <a:noAutofit/>
          </a:bodyPr>
          <a:lstStyle/>
          <a:p>
            <a:pPr algn="ctr">
              <a:defRPr/>
            </a:pPr>
            <a:r>
              <a:rPr lang="en-US" sz="2800" dirty="0"/>
              <a:t>All of the SUS institutions have teaching centers</a:t>
            </a:r>
          </a:p>
        </p:txBody>
      </p:sp>
      <p:sp>
        <p:nvSpPr>
          <p:cNvPr id="10243" name="Content Placeholder 2">
            <a:extLst>
              <a:ext uri="{FF2B5EF4-FFF2-40B4-BE49-F238E27FC236}">
                <a16:creationId xmlns:a16="http://schemas.microsoft.com/office/drawing/2014/main" id="{125EEE35-CA45-E42D-B06A-9A28597FF674}"/>
              </a:ext>
            </a:extLst>
          </p:cNvPr>
          <p:cNvSpPr>
            <a:spLocks noGrp="1"/>
          </p:cNvSpPr>
          <p:nvPr>
            <p:ph idx="1"/>
          </p:nvPr>
        </p:nvSpPr>
        <p:spPr>
          <a:xfrm>
            <a:off x="457200" y="1600200"/>
            <a:ext cx="8356294" cy="5109072"/>
          </a:xfrm>
        </p:spPr>
        <p:txBody>
          <a:bodyPr/>
          <a:lstStyle/>
          <a:p>
            <a:r>
              <a:rPr lang="en-US" altLang="en-US" sz="2000" dirty="0">
                <a:hlinkClick r:id="rId2"/>
              </a:rPr>
              <a:t>https://teachingcenter.ufl.edu/</a:t>
            </a:r>
            <a:endParaRPr lang="en-US" altLang="en-US" sz="2000" dirty="0"/>
          </a:p>
          <a:p>
            <a:r>
              <a:rPr lang="en-US" altLang="en-US" sz="2000" dirty="0">
                <a:hlinkClick r:id="rId3"/>
              </a:rPr>
              <a:t>https://www.fctl.ucf.edu/</a:t>
            </a:r>
            <a:endParaRPr lang="en-US" altLang="en-US" sz="2000" dirty="0"/>
          </a:p>
          <a:p>
            <a:r>
              <a:rPr lang="en-US" altLang="en-US" sz="2000" dirty="0">
                <a:hlinkClick r:id="rId4"/>
              </a:rPr>
              <a:t>https://www.unf.edu/cirt/</a:t>
            </a:r>
            <a:endParaRPr lang="en-US" altLang="en-US" sz="2000" dirty="0"/>
          </a:p>
          <a:p>
            <a:r>
              <a:rPr lang="en-US" altLang="en-US" sz="2000" dirty="0">
                <a:hlinkClick r:id="rId5"/>
              </a:rPr>
              <a:t>https://uwf.edu/academic-affairs/departments/center-for-teaching-learning-and-technology/</a:t>
            </a:r>
            <a:endParaRPr lang="en-US" altLang="en-US" sz="2000" dirty="0"/>
          </a:p>
          <a:p>
            <a:r>
              <a:rPr lang="en-US" altLang="en-US" sz="2000" dirty="0">
                <a:hlinkClick r:id="rId6"/>
              </a:rPr>
              <a:t>https://teaching.fsu.edu/</a:t>
            </a:r>
            <a:endParaRPr lang="en-US" altLang="en-US" sz="2000" dirty="0"/>
          </a:p>
          <a:p>
            <a:r>
              <a:rPr lang="en-US" altLang="en-US" sz="2000" dirty="0">
                <a:hlinkClick r:id="rId7"/>
              </a:rPr>
              <a:t>https://www.usf.edu/atle/teaching/</a:t>
            </a:r>
            <a:endParaRPr lang="en-US" altLang="en-US" sz="2000" dirty="0"/>
          </a:p>
          <a:p>
            <a:r>
              <a:rPr lang="en-US" altLang="en-US" sz="2000" dirty="0">
                <a:hlinkClick r:id="rId8"/>
              </a:rPr>
              <a:t>https://www.fau.edu/ctl/</a:t>
            </a:r>
            <a:endParaRPr lang="en-US" altLang="en-US" sz="2000" dirty="0"/>
          </a:p>
          <a:p>
            <a:r>
              <a:rPr lang="en-US" altLang="en-US" sz="2000" dirty="0">
                <a:hlinkClick r:id="rId9"/>
              </a:rPr>
              <a:t>https://www2.fgcu.edu/LucasCenter/new-faculty-academy.html</a:t>
            </a:r>
            <a:endParaRPr lang="en-US" altLang="en-US" sz="2000" dirty="0"/>
          </a:p>
          <a:p>
            <a:r>
              <a:rPr lang="en-US" altLang="en-US" sz="2000" dirty="0">
                <a:hlinkClick r:id="rId10"/>
              </a:rPr>
              <a:t>https://www.famu.edu/academics/undergraduate-academics/undergraduate-student-success-center/index.php</a:t>
            </a:r>
            <a:endParaRPr lang="en-US" altLang="en-US" sz="2000" dirty="0"/>
          </a:p>
          <a:p>
            <a:r>
              <a:rPr lang="en-US" altLang="en-US" sz="2000" dirty="0">
                <a:hlinkClick r:id="rId11"/>
              </a:rPr>
              <a:t>https://www.ncf.edu/academics/academic-support-services/academic-resource-center/</a:t>
            </a:r>
            <a:endParaRPr lang="en-US" altLang="en-US" sz="2000" dirty="0"/>
          </a:p>
          <a:p>
            <a:r>
              <a:rPr lang="en-US" altLang="en-US" sz="2000" dirty="0">
                <a:hlinkClick r:id="rId12"/>
              </a:rPr>
              <a:t>https://cat.fiu.edu/</a:t>
            </a:r>
            <a:endParaRPr lang="en-US" altLang="en-US" sz="2000" dirty="0"/>
          </a:p>
          <a:p>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E25CB250-19A5-5DFF-BBE8-8AE7577E7CFF}"/>
              </a:ext>
            </a:extLst>
          </p:cNvPr>
          <p:cNvSpPr>
            <a:spLocks noGrp="1"/>
          </p:cNvSpPr>
          <p:nvPr>
            <p:ph idx="1"/>
          </p:nvPr>
        </p:nvSpPr>
        <p:spPr>
          <a:xfrm>
            <a:off x="762000" y="1905000"/>
            <a:ext cx="6178550" cy="4530725"/>
          </a:xfrm>
        </p:spPr>
        <p:txBody>
          <a:bodyPr/>
          <a:lstStyle/>
          <a:p>
            <a:pPr eaLnBrk="1" hangingPunct="1">
              <a:spcAft>
                <a:spcPts val="1200"/>
              </a:spcAft>
            </a:pPr>
            <a:r>
              <a:rPr lang="en-US" altLang="en-US" dirty="0"/>
              <a:t>Is it clear on how performance will be evaluated, e.g., essay exams, multiple choice, term papers?</a:t>
            </a:r>
          </a:p>
          <a:p>
            <a:pPr eaLnBrk="1" hangingPunct="1">
              <a:spcAft>
                <a:spcPts val="1200"/>
              </a:spcAft>
            </a:pPr>
            <a:r>
              <a:rPr lang="en-US" altLang="en-US" dirty="0"/>
              <a:t>Does it include a detailed grading policy (avoids misunderstandings in the future).</a:t>
            </a:r>
          </a:p>
          <a:p>
            <a:pPr eaLnBrk="1" hangingPunct="1">
              <a:spcAft>
                <a:spcPts val="1200"/>
              </a:spcAft>
            </a:pPr>
            <a:r>
              <a:rPr lang="en-US" altLang="en-US" dirty="0"/>
              <a:t>Policy on attendance/make-up exams/</a:t>
            </a:r>
            <a:br>
              <a:rPr lang="en-US" altLang="en-US" dirty="0"/>
            </a:br>
            <a:r>
              <a:rPr lang="en-US" altLang="en-US" dirty="0"/>
              <a:t>late papers/other related items..</a:t>
            </a:r>
          </a:p>
          <a:p>
            <a:pPr eaLnBrk="1" hangingPunct="1">
              <a:spcAft>
                <a:spcPts val="1200"/>
              </a:spcAft>
            </a:pPr>
            <a:r>
              <a:rPr lang="en-US" altLang="en-US" dirty="0"/>
              <a:t>Other administrative matters and relevant university policies.</a:t>
            </a:r>
          </a:p>
          <a:p>
            <a:pPr eaLnBrk="1" hangingPunct="1"/>
            <a:endParaRPr lang="en-US" altLang="en-US" dirty="0">
              <a:latin typeface="Verdana" panose="020B0604030504040204" pitchFamily="34" charset="0"/>
            </a:endParaRPr>
          </a:p>
          <a:p>
            <a:pPr eaLnBrk="1" hangingPunct="1"/>
            <a:endParaRPr lang="en-US" altLang="en-US" dirty="0">
              <a:latin typeface="Verdana" panose="020B0604030504040204" pitchFamily="34" charset="0"/>
            </a:endParaRPr>
          </a:p>
        </p:txBody>
      </p:sp>
      <p:sp>
        <p:nvSpPr>
          <p:cNvPr id="2" name="Title 1">
            <a:extLst>
              <a:ext uri="{FF2B5EF4-FFF2-40B4-BE49-F238E27FC236}">
                <a16:creationId xmlns:a16="http://schemas.microsoft.com/office/drawing/2014/main" id="{7B8D46E5-F404-CA4C-1E99-A1181B995EB2}"/>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1748" name="Picture 7" descr="syllabusChecks.png">
            <a:extLst>
              <a:ext uri="{FF2B5EF4-FFF2-40B4-BE49-F238E27FC236}">
                <a16:creationId xmlns:a16="http://schemas.microsoft.com/office/drawing/2014/main" id="{678CAD5E-36F3-573B-639E-820AFC962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372319D-C266-3918-DE02-CD7A9CE605C3}"/>
              </a:ext>
            </a:extLst>
          </p:cNvPr>
          <p:cNvSpPr>
            <a:spLocks noGrp="1"/>
          </p:cNvSpPr>
          <p:nvPr>
            <p:ph idx="1"/>
          </p:nvPr>
        </p:nvSpPr>
        <p:spPr>
          <a:xfrm>
            <a:off x="696913" y="1389063"/>
            <a:ext cx="6178550" cy="4530725"/>
          </a:xfrm>
        </p:spPr>
        <p:txBody>
          <a:bodyPr/>
          <a:lstStyle/>
          <a:p>
            <a:pPr eaLnBrk="1" hangingPunct="1">
              <a:spcAft>
                <a:spcPts val="1200"/>
              </a:spcAft>
            </a:pPr>
            <a:r>
              <a:rPr lang="en-US" altLang="en-US" dirty="0"/>
              <a:t>Support services, e.g., math help labs or writing labs, library services.</a:t>
            </a:r>
            <a:endParaRPr lang="en-US" altLang="en-US" dirty="0">
              <a:latin typeface="Verdana" panose="020B0604030504040204" pitchFamily="34" charset="0"/>
            </a:endParaRPr>
          </a:p>
          <a:p>
            <a:pPr eaLnBrk="1" hangingPunct="1">
              <a:spcAft>
                <a:spcPts val="1200"/>
              </a:spcAft>
            </a:pPr>
            <a:r>
              <a:rPr lang="en-US" altLang="en-US" dirty="0"/>
              <a:t>Statement on academic integrity and plagiarism.</a:t>
            </a:r>
          </a:p>
          <a:p>
            <a:pPr eaLnBrk="1" hangingPunct="1">
              <a:spcAft>
                <a:spcPts val="1200"/>
              </a:spcAft>
            </a:pPr>
            <a:r>
              <a:rPr lang="en-US" altLang="en-US" dirty="0"/>
              <a:t>ADA statement.</a:t>
            </a:r>
          </a:p>
          <a:p>
            <a:pPr eaLnBrk="1" hangingPunct="1">
              <a:spcAft>
                <a:spcPts val="1200"/>
              </a:spcAft>
            </a:pPr>
            <a:r>
              <a:rPr lang="en-US" altLang="en-US" dirty="0"/>
              <a:t>Strategies for Success in the course.</a:t>
            </a:r>
          </a:p>
          <a:p>
            <a:pPr eaLnBrk="1" hangingPunct="1"/>
            <a:r>
              <a:rPr lang="en-US" altLang="en-US" dirty="0"/>
              <a:t>Course Calendar:  My personal preference is to separate the Course Calendar from the Syllabus and treat the Calendar as a course outline </a:t>
            </a:r>
            <a:r>
              <a:rPr lang="en-US" altLang="en-US" b="1" dirty="0"/>
              <a:t>with at least three specific objectives for each class period.</a:t>
            </a:r>
          </a:p>
          <a:p>
            <a:pPr eaLnBrk="1" hangingPunct="1"/>
            <a:endParaRPr lang="en-US" altLang="en-US" dirty="0">
              <a:latin typeface="Verdana" panose="020B0604030504040204" pitchFamily="34" charset="0"/>
            </a:endParaRPr>
          </a:p>
          <a:p>
            <a:pPr eaLnBrk="1" hangingPunct="1"/>
            <a:endParaRPr lang="en-US" altLang="en-US" dirty="0">
              <a:latin typeface="Verdana" panose="020B0604030504040204" pitchFamily="34" charset="0"/>
            </a:endParaRPr>
          </a:p>
        </p:txBody>
      </p:sp>
      <p:sp>
        <p:nvSpPr>
          <p:cNvPr id="2" name="Title 1">
            <a:extLst>
              <a:ext uri="{FF2B5EF4-FFF2-40B4-BE49-F238E27FC236}">
                <a16:creationId xmlns:a16="http://schemas.microsoft.com/office/drawing/2014/main" id="{93E88CF5-843C-762F-49F1-30B92A74E66B}"/>
              </a:ext>
            </a:extLst>
          </p:cNvPr>
          <p:cNvSpPr>
            <a:spLocks noGrp="1"/>
          </p:cNvSpPr>
          <p:nvPr>
            <p:ph type="title"/>
          </p:nvPr>
        </p:nvSpPr>
        <p:spPr>
          <a:xfrm>
            <a:off x="446088" y="398463"/>
            <a:ext cx="8229600" cy="990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en-US" sz="4000" b="0" dirty="0">
                <a:ea typeface="+mj-ea"/>
                <a:cs typeface="+mj-cs"/>
              </a:rPr>
              <a:t>The Course Syllabus (continued)</a:t>
            </a:r>
          </a:p>
        </p:txBody>
      </p:sp>
      <p:pic>
        <p:nvPicPr>
          <p:cNvPr id="32772" name="Picture 7" descr="syllabusChecks.png">
            <a:extLst>
              <a:ext uri="{FF2B5EF4-FFF2-40B4-BE49-F238E27FC236}">
                <a16:creationId xmlns:a16="http://schemas.microsoft.com/office/drawing/2014/main" id="{566194B6-3AAF-7EDF-A9A3-4199AF7FE2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1609725"/>
            <a:ext cx="160972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B250-797E-E95A-A312-9E663C7764EB}"/>
              </a:ext>
            </a:extLst>
          </p:cNvPr>
          <p:cNvSpPr>
            <a:spLocks noGrp="1"/>
          </p:cNvSpPr>
          <p:nvPr>
            <p:ph type="title"/>
          </p:nvPr>
        </p:nvSpPr>
        <p:spPr/>
        <p:txBody>
          <a:bodyPr/>
          <a:lstStyle/>
          <a:p>
            <a:pPr>
              <a:defRPr/>
            </a:pPr>
            <a:endParaRPr lang="en-US" dirty="0"/>
          </a:p>
        </p:txBody>
      </p:sp>
      <p:sp>
        <p:nvSpPr>
          <p:cNvPr id="3" name="Content Placeholder 2">
            <a:extLst>
              <a:ext uri="{FF2B5EF4-FFF2-40B4-BE49-F238E27FC236}">
                <a16:creationId xmlns:a16="http://schemas.microsoft.com/office/drawing/2014/main" id="{B37405AE-7AE0-460D-E61C-77752E9A99EA}"/>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marL="0" indent="0">
              <a:buNone/>
              <a:defRPr/>
            </a:pPr>
            <a:endParaRPr lang="en-US" sz="2800" dirty="0"/>
          </a:p>
          <a:p>
            <a:pPr>
              <a:defRPr/>
            </a:pPr>
            <a:r>
              <a:rPr lang="en-US" sz="2800" dirty="0"/>
              <a:t>A world-wide phenomenon.</a:t>
            </a:r>
          </a:p>
          <a:p>
            <a:pPr>
              <a:buFont typeface="Arial" charset="0"/>
              <a:buChar char="•"/>
              <a:defRPr/>
            </a:pPr>
            <a:r>
              <a:rPr lang="en-US" sz="2800" dirty="0"/>
              <a:t>In the United Kingdom it is called “</a:t>
            </a:r>
            <a:r>
              <a:rPr lang="en-US" sz="2800" b="1" dirty="0"/>
              <a:t>Graveyard Grannies</a:t>
            </a:r>
            <a:r>
              <a:rPr lang="en-US" sz="2800" dirty="0"/>
              <a:t>.”</a:t>
            </a:r>
          </a:p>
          <a:p>
            <a:pPr>
              <a:buFont typeface="Arial" charset="0"/>
              <a:buChar char="•"/>
              <a:defRPr/>
            </a:pPr>
            <a:r>
              <a:rPr lang="en-US" sz="2800" dirty="0"/>
              <a:t>In France it is called “</a:t>
            </a:r>
            <a:r>
              <a:rPr lang="en-US" sz="2800" b="1" dirty="0"/>
              <a:t>Chere Grand’mere</a:t>
            </a:r>
            <a:r>
              <a:rPr lang="en-US" sz="2800" dirty="0"/>
              <a:t>.”</a:t>
            </a:r>
          </a:p>
          <a:p>
            <a:pPr>
              <a:buFont typeface="Arial" charset="0"/>
              <a:buChar char="•"/>
              <a:defRPr/>
            </a:pPr>
            <a:r>
              <a:rPr lang="en-US" sz="2800" dirty="0"/>
              <a:t>There is hope as there are interventions to save grandmothers </a:t>
            </a:r>
            <a:r>
              <a:rPr lang="en-US" sz="1600" dirty="0"/>
              <a:t>(</a:t>
            </a:r>
            <a:r>
              <a:rPr lang="en-US" sz="1600" dirty="0">
                <a:hlinkClick r:id="rId2"/>
              </a:rPr>
              <a:t>http://www.rci.rutgers.edu/~jussim/grandma.html</a:t>
            </a:r>
            <a:r>
              <a:rPr lang="en-US" sz="1600" dirty="0"/>
              <a:t>).</a:t>
            </a:r>
          </a:p>
          <a:p>
            <a:pPr>
              <a:buFont typeface="Arial" charset="0"/>
              <a:buChar char="•"/>
              <a:defRPr/>
            </a:pPr>
            <a:r>
              <a:rPr lang="en-US" sz="2800" dirty="0"/>
              <a:t>The original paper spawned a minor industry on grandmothers and exams.</a:t>
            </a:r>
          </a:p>
          <a:p>
            <a:pPr>
              <a:buFont typeface="Arial" charset="0"/>
              <a:buChar char="•"/>
              <a:defRPr/>
            </a:pPr>
            <a:endParaRPr lang="en-US" sz="2800" dirty="0"/>
          </a:p>
        </p:txBody>
      </p:sp>
      <p:pic>
        <p:nvPicPr>
          <p:cNvPr id="33796" name="Content Placeholder 3">
            <a:extLst>
              <a:ext uri="{FF2B5EF4-FFF2-40B4-BE49-F238E27FC236}">
                <a16:creationId xmlns:a16="http://schemas.microsoft.com/office/drawing/2014/main" id="{1C909714-6C66-657E-9060-A6F90E92E21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199" y="533400"/>
            <a:ext cx="8229600" cy="1615808"/>
          </a:xfrm>
          <a:solidFill>
            <a:schemeClr val="accent1">
              <a:lumMod val="20000"/>
              <a:lumOff val="80000"/>
            </a:schemeClr>
          </a:solidFill>
          <a:ln>
            <a:solidFill>
              <a:srgbClr val="C00000"/>
            </a:solidFill>
            <a:miter lim="800000"/>
            <a:headEnd/>
            <a:tailEnd/>
          </a:ln>
        </p:spPr>
      </p:pic>
      <p:sp>
        <p:nvSpPr>
          <p:cNvPr id="33797" name="TextBox 4">
            <a:extLst>
              <a:ext uri="{FF2B5EF4-FFF2-40B4-BE49-F238E27FC236}">
                <a16:creationId xmlns:a16="http://schemas.microsoft.com/office/drawing/2014/main" id="{4A5AD7C2-B6E2-84A4-C3F2-5308211381F3}"/>
              </a:ext>
            </a:extLst>
          </p:cNvPr>
          <p:cNvSpPr txBox="1">
            <a:spLocks noChangeArrowheads="1"/>
          </p:cNvSpPr>
          <p:nvPr/>
        </p:nvSpPr>
        <p:spPr bwMode="auto">
          <a:xfrm>
            <a:off x="457199" y="6477000"/>
            <a:ext cx="7364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hlinkClick r:id="rId4"/>
              </a:rPr>
              <a:t>http://biology.ecsu.ctstateu.edu/People/</a:t>
            </a:r>
            <a:r>
              <a:rPr lang="en-US" altLang="en-US" sz="1400" dirty="0" err="1">
                <a:hlinkClick r:id="rId4"/>
              </a:rPr>
              <a:t>ConnRev</a:t>
            </a:r>
            <a:r>
              <a:rPr lang="en-US" altLang="en-US" sz="1400" dirty="0" err="1"/>
              <a:t>;Annals</a:t>
            </a:r>
            <a:r>
              <a:rPr lang="en-US" altLang="en-US" sz="1400" dirty="0"/>
              <a:t> of Improbable Research 1999 (3).</a:t>
            </a:r>
          </a:p>
          <a:p>
            <a:endParaRPr lang="en-US"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feedback.png">
            <a:extLst>
              <a:ext uri="{FF2B5EF4-FFF2-40B4-BE49-F238E27FC236}">
                <a16:creationId xmlns:a16="http://schemas.microsoft.com/office/drawing/2014/main" id="{7E8CE195-ADCC-3806-0061-EDFE4F71E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5486400" cy="6016625"/>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4116CE1-91A4-4B53-3742-BF3036D82356}"/>
              </a:ext>
            </a:extLst>
          </p:cNvPr>
          <p:cNvSpPr txBox="1">
            <a:spLocks/>
          </p:cNvSpPr>
          <p:nvPr/>
        </p:nvSpPr>
        <p:spPr>
          <a:xfrm>
            <a:off x="457200" y="2286000"/>
            <a:ext cx="8305800" cy="2057400"/>
          </a:xfrm>
          <a:prstGeom prst="rect">
            <a:avLst/>
          </a:prstGeom>
        </p:spPr>
        <p:txBody>
          <a:bodyPr anchor="ctr">
            <a:normAutofit/>
          </a:bodyPr>
          <a:lstStyle>
            <a:lvl1pPr algn="l" defTabSz="914400" rtl="0" eaLnBrk="1" latinLnBrk="0" hangingPunct="1">
              <a:spcBef>
                <a:spcPct val="0"/>
              </a:spcBef>
              <a:buNone/>
              <a:defRPr sz="3200" b="1" i="0" kern="1200" spc="-100" baseline="0">
                <a:solidFill>
                  <a:srgbClr val="8E0000"/>
                </a:solidFill>
                <a:latin typeface="+mj-lt"/>
                <a:ea typeface="+mj-ea"/>
                <a:cs typeface="+mj-cs"/>
              </a:defRPr>
            </a:lvl1pPr>
          </a:lstStyle>
          <a:p>
            <a:pPr algn="ctr">
              <a:defRPr/>
            </a:pPr>
            <a:r>
              <a:rPr lang="en-US" sz="4800"/>
              <a:t>Questions</a:t>
            </a:r>
            <a:br>
              <a:rPr lang="en-US" sz="4800"/>
            </a:br>
            <a:r>
              <a:rPr lang="en-US" sz="4800"/>
              <a:t>&amp; Discussion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1AAE-DB02-97C8-AEDD-BFDD37960B10}"/>
              </a:ext>
            </a:extLst>
          </p:cNvPr>
          <p:cNvSpPr>
            <a:spLocks noGrp="1"/>
          </p:cNvSpPr>
          <p:nvPr>
            <p:ph type="title"/>
          </p:nvPr>
        </p:nvSpPr>
        <p:spPr>
          <a:xfrm>
            <a:off x="457200" y="533399"/>
            <a:ext cx="8229600" cy="1945395"/>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dirty="0"/>
              <a:t>In addition to our own teaching centers there are quite a few sources offering advice and guidance regarding teaching.</a:t>
            </a:r>
          </a:p>
        </p:txBody>
      </p:sp>
      <p:sp>
        <p:nvSpPr>
          <p:cNvPr id="3" name="Content Placeholder 2">
            <a:extLst>
              <a:ext uri="{FF2B5EF4-FFF2-40B4-BE49-F238E27FC236}">
                <a16:creationId xmlns:a16="http://schemas.microsoft.com/office/drawing/2014/main" id="{9F42D664-C074-6D60-DB5E-0D6AACFDB2BB}"/>
              </a:ext>
            </a:extLst>
          </p:cNvPr>
          <p:cNvSpPr>
            <a:spLocks noGrp="1"/>
          </p:cNvSpPr>
          <p:nvPr>
            <p:ph idx="1"/>
          </p:nvPr>
        </p:nvSpPr>
        <p:spPr/>
        <p:txBody>
          <a:bodyPr/>
          <a:lstStyle/>
          <a:p>
            <a:endParaRPr lang="en-US" dirty="0"/>
          </a:p>
          <a:p>
            <a:pPr marL="0" indent="0">
              <a:buNone/>
            </a:pPr>
            <a:endParaRPr lang="en-US" dirty="0"/>
          </a:p>
          <a:p>
            <a:r>
              <a:rPr lang="en-US" dirty="0"/>
              <a:t>Teaching in Higher Ed</a:t>
            </a:r>
            <a:br>
              <a:rPr lang="en-US" dirty="0"/>
            </a:br>
            <a:r>
              <a:rPr lang="en-US" dirty="0"/>
              <a:t>(</a:t>
            </a:r>
            <a:r>
              <a:rPr lang="en-US" dirty="0">
                <a:hlinkClick r:id="rId2"/>
              </a:rPr>
              <a:t>https://teachinginhighered.com/</a:t>
            </a:r>
            <a:r>
              <a:rPr lang="en-US" dirty="0"/>
              <a:t>)</a:t>
            </a:r>
          </a:p>
          <a:p>
            <a:r>
              <a:rPr lang="en-US" dirty="0"/>
              <a:t>The Faculty Guild: Now Lumen Learning</a:t>
            </a:r>
            <a:br>
              <a:rPr lang="en-US" dirty="0"/>
            </a:br>
            <a:r>
              <a:rPr lang="en-US" dirty="0"/>
              <a:t>(</a:t>
            </a:r>
            <a:r>
              <a:rPr lang="en-US" altLang="en-US" dirty="0"/>
              <a:t>https://</a:t>
            </a:r>
            <a:r>
              <a:rPr lang="en-US" altLang="en-US" dirty="0" err="1"/>
              <a:t>lumenlearning.com</a:t>
            </a:r>
            <a:r>
              <a:rPr lang="en-US" altLang="en-US" dirty="0"/>
              <a:t> </a:t>
            </a:r>
            <a:r>
              <a:rPr lang="en-US" dirty="0"/>
              <a:t>)</a:t>
            </a:r>
          </a:p>
          <a:p>
            <a:r>
              <a:rPr lang="en-US" dirty="0"/>
              <a:t>Chronicle of Higher Education collection of articles on teaching offered for sale. </a:t>
            </a:r>
          </a:p>
          <a:p>
            <a:r>
              <a:rPr lang="en-US" dirty="0"/>
              <a:t>Inside Higher Ed regularly publishes articles on teaching:  https://</a:t>
            </a:r>
            <a:r>
              <a:rPr lang="en-US" dirty="0" err="1"/>
              <a:t>www.insidehighered.com</a:t>
            </a:r>
            <a:r>
              <a:rPr lang="en-US" dirty="0"/>
              <a:t>/reports/2022/11/14/meeting-needs-todays-learners</a:t>
            </a:r>
          </a:p>
        </p:txBody>
      </p:sp>
    </p:spTree>
    <p:extLst>
      <p:ext uri="{BB962C8B-B14F-4D97-AF65-F5344CB8AC3E}">
        <p14:creationId xmlns:p14="http://schemas.microsoft.com/office/powerpoint/2010/main" val="298925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03292C5A-9273-C6DD-0A4B-C012F8E724E4}"/>
              </a:ext>
            </a:extLst>
          </p:cNvPr>
          <p:cNvSpPr>
            <a:spLocks noGrp="1"/>
          </p:cNvSpPr>
          <p:nvPr>
            <p:ph type="sldNum" sz="quarter" idx="12"/>
          </p:nvPr>
        </p:nvSpPr>
        <p:spPr bwMode="auto">
          <a:xfrm>
            <a:off x="7239000" y="65532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0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619AA1A0-4E91-C849-B9AA-AAB3AA2B94B3}" type="slidenum">
              <a:rPr lang="en-US" altLang="en-US" smtClean="0"/>
              <a:pPr/>
              <a:t>4</a:t>
            </a:fld>
            <a:endParaRPr lang="en-US" altLang="en-US"/>
          </a:p>
        </p:txBody>
      </p:sp>
      <p:sp>
        <p:nvSpPr>
          <p:cNvPr id="166916" name="Rectangle 4">
            <a:extLst>
              <a:ext uri="{FF2B5EF4-FFF2-40B4-BE49-F238E27FC236}">
                <a16:creationId xmlns:a16="http://schemas.microsoft.com/office/drawing/2014/main" id="{4B5AF41F-AEA0-D6BF-2858-90002B098016}"/>
              </a:ext>
            </a:extLst>
          </p:cNvPr>
          <p:cNvSpPr>
            <a:spLocks noGrp="1" noChangeArrowheads="1"/>
          </p:cNvSpPr>
          <p:nvPr>
            <p:ph type="ctrTitle" idx="4294967295"/>
          </p:nvPr>
        </p:nvSpPr>
        <p:spPr>
          <a:xfrm>
            <a:off x="685800" y="1636295"/>
            <a:ext cx="7688179" cy="1964155"/>
          </a:xfrm>
          <a:ln w="38100"/>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altLang="en-US" sz="4000" dirty="0"/>
              <a:t>“Education is a kind of continuing dialogue, and a dialogue assumes different points of view.”</a:t>
            </a:r>
          </a:p>
        </p:txBody>
      </p:sp>
      <p:sp>
        <p:nvSpPr>
          <p:cNvPr id="166917" name="Rectangle 5">
            <a:extLst>
              <a:ext uri="{FF2B5EF4-FFF2-40B4-BE49-F238E27FC236}">
                <a16:creationId xmlns:a16="http://schemas.microsoft.com/office/drawing/2014/main" id="{D390CE47-6673-67C9-A2E7-24BBBDBD0833}"/>
              </a:ext>
            </a:extLst>
          </p:cNvPr>
          <p:cNvSpPr>
            <a:spLocks noGrp="1" noChangeArrowheads="1"/>
          </p:cNvSpPr>
          <p:nvPr>
            <p:ph type="subTitle" idx="4294967295"/>
          </p:nvPr>
        </p:nvSpPr>
        <p:spPr>
          <a:xfrm>
            <a:off x="1371599" y="4648200"/>
            <a:ext cx="6485021" cy="1470024"/>
          </a:xfrm>
        </p:spPr>
        <p:txBody>
          <a:bodyPr/>
          <a:lstStyle/>
          <a:p>
            <a:pPr marL="0" indent="0" algn="ctr">
              <a:lnSpc>
                <a:spcPct val="80000"/>
              </a:lnSpc>
              <a:buFont typeface="Times" pitchFamily="48" charset="0"/>
              <a:buNone/>
            </a:pPr>
            <a:r>
              <a:rPr lang="en-US" altLang="en-US" sz="1800" b="1" dirty="0"/>
              <a:t>Robert Maynard Hutchins</a:t>
            </a:r>
          </a:p>
          <a:p>
            <a:pPr marL="0" indent="0" algn="ctr">
              <a:lnSpc>
                <a:spcPct val="80000"/>
              </a:lnSpc>
              <a:buFont typeface="Times" pitchFamily="48" charset="0"/>
              <a:buNone/>
            </a:pPr>
            <a:r>
              <a:rPr lang="en-US" altLang="en-US" sz="1800" dirty="0"/>
              <a:t>(1899-1977)</a:t>
            </a:r>
          </a:p>
          <a:p>
            <a:pPr marL="0" indent="0" algn="ctr">
              <a:lnSpc>
                <a:spcPct val="80000"/>
              </a:lnSpc>
              <a:buFont typeface="Times" pitchFamily="48" charset="0"/>
              <a:buNone/>
            </a:pPr>
            <a:r>
              <a:rPr lang="en-US" altLang="en-US" sz="1800" dirty="0"/>
              <a:t>President</a:t>
            </a:r>
          </a:p>
          <a:p>
            <a:pPr marL="0" indent="0" algn="ctr">
              <a:lnSpc>
                <a:spcPct val="80000"/>
              </a:lnSpc>
              <a:buFont typeface="Times" pitchFamily="48" charset="0"/>
              <a:buNone/>
            </a:pPr>
            <a:r>
              <a:rPr lang="en-US" altLang="en-US" sz="1800" dirty="0"/>
              <a:t>University of Chicago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07FC-0209-7EBB-34C9-95468C34FC45}"/>
              </a:ext>
            </a:extLst>
          </p:cNvPr>
          <p:cNvSpPr>
            <a:spLocks noGrp="1"/>
          </p:cNvSpPr>
          <p:nvPr>
            <p:ph type="title"/>
          </p:nvPr>
        </p:nvSpPr>
        <p:spPr>
          <a:ln w="28575"/>
        </p:spPr>
        <p:style>
          <a:lnRef idx="1">
            <a:schemeClr val="accent1"/>
          </a:lnRef>
          <a:fillRef idx="2">
            <a:schemeClr val="accent1"/>
          </a:fillRef>
          <a:effectRef idx="1">
            <a:schemeClr val="accent1"/>
          </a:effectRef>
          <a:fontRef idx="minor">
            <a:schemeClr val="dk1"/>
          </a:fontRef>
        </p:style>
        <p:txBody>
          <a:bodyPr>
            <a:noAutofit/>
          </a:bodyPr>
          <a:lstStyle/>
          <a:p>
            <a:pPr algn="ctr"/>
            <a:r>
              <a:rPr lang="en-US" dirty="0" err="1"/>
              <a:t>ChatGPT</a:t>
            </a:r>
            <a:r>
              <a:rPr lang="en-US" dirty="0"/>
              <a:t>: Introduction to evaluating teaching</a:t>
            </a:r>
          </a:p>
        </p:txBody>
      </p:sp>
      <p:sp>
        <p:nvSpPr>
          <p:cNvPr id="3" name="Content Placeholder 2">
            <a:extLst>
              <a:ext uri="{FF2B5EF4-FFF2-40B4-BE49-F238E27FC236}">
                <a16:creationId xmlns:a16="http://schemas.microsoft.com/office/drawing/2014/main" id="{F7D0AA5D-6F29-8FF5-C943-C12A792EC744}"/>
              </a:ext>
            </a:extLst>
          </p:cNvPr>
          <p:cNvSpPr>
            <a:spLocks noGrp="1"/>
          </p:cNvSpPr>
          <p:nvPr>
            <p:ph idx="1"/>
          </p:nvPr>
        </p:nvSpPr>
        <p:spPr>
          <a:xfrm>
            <a:off x="457200" y="1848805"/>
            <a:ext cx="8229600" cy="4876800"/>
          </a:xfrm>
          <a:ln w="28575"/>
        </p:spPr>
        <p:style>
          <a:lnRef idx="2">
            <a:schemeClr val="dk1"/>
          </a:lnRef>
          <a:fillRef idx="1">
            <a:schemeClr val="lt1"/>
          </a:fillRef>
          <a:effectRef idx="0">
            <a:schemeClr val="dk1"/>
          </a:effectRef>
          <a:fontRef idx="minor">
            <a:schemeClr val="dk1"/>
          </a:fontRef>
        </p:style>
        <p:txBody>
          <a:bodyPr/>
          <a:lstStyle/>
          <a:p>
            <a:endParaRPr lang="en-US" b="0" i="0" dirty="0">
              <a:solidFill>
                <a:srgbClr val="374151"/>
              </a:solidFill>
              <a:effectLst/>
              <a:latin typeface="Söhne"/>
            </a:endParaRPr>
          </a:p>
          <a:p>
            <a:r>
              <a:rPr lang="en-US" sz="2800" b="0" i="0" dirty="0">
                <a:solidFill>
                  <a:srgbClr val="374151"/>
                </a:solidFill>
                <a:effectLst/>
                <a:latin typeface="Söhne"/>
              </a:rPr>
              <a:t>“Evaluating college teaching can be a complex process, and the "best" method can vary depending on the context and goals of the evaluation. However, I can provide you with some commonly used methods and approaches that are considered effective in assessing college teaching” 6/6/23</a:t>
            </a:r>
            <a:endParaRPr lang="en-US" sz="2800" dirty="0"/>
          </a:p>
        </p:txBody>
      </p:sp>
    </p:spTree>
    <p:extLst>
      <p:ext uri="{BB962C8B-B14F-4D97-AF65-F5344CB8AC3E}">
        <p14:creationId xmlns:p14="http://schemas.microsoft.com/office/powerpoint/2010/main" val="378128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275D-93AA-4F48-4BDD-E3310ABE70C9}"/>
              </a:ext>
            </a:extLst>
          </p:cNvPr>
          <p:cNvSpPr>
            <a:spLocks noGrp="1"/>
          </p:cNvSpPr>
          <p:nvPr>
            <p:ph type="title"/>
          </p:nvPr>
        </p:nvSpPr>
        <p:spPr>
          <a:xfrm>
            <a:off x="457200" y="513348"/>
            <a:ext cx="8229600" cy="990600"/>
          </a:xfrm>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dirty="0" err="1"/>
              <a:t>ChatGPT</a:t>
            </a:r>
            <a:r>
              <a:rPr lang="en-US" dirty="0"/>
              <a:t> ranking methods to evaluate teaching</a:t>
            </a:r>
          </a:p>
        </p:txBody>
      </p:sp>
      <p:sp>
        <p:nvSpPr>
          <p:cNvPr id="3" name="Content Placeholder 2">
            <a:extLst>
              <a:ext uri="{FF2B5EF4-FFF2-40B4-BE49-F238E27FC236}">
                <a16:creationId xmlns:a16="http://schemas.microsoft.com/office/drawing/2014/main" id="{5C3DC729-F1FC-B4B2-EA70-BA6453AE4C54}"/>
              </a:ext>
            </a:extLst>
          </p:cNvPr>
          <p:cNvSpPr>
            <a:spLocks noGrp="1"/>
          </p:cNvSpPr>
          <p:nvPr>
            <p:ph idx="1"/>
          </p:nvPr>
        </p:nvSpPr>
        <p:spPr>
          <a:xfrm>
            <a:off x="457200" y="1792705"/>
            <a:ext cx="8229600" cy="4876800"/>
          </a:xfrm>
          <a:ln w="28575"/>
        </p:spPr>
        <p:style>
          <a:lnRef idx="2">
            <a:schemeClr val="dk1"/>
          </a:lnRef>
          <a:fillRef idx="1">
            <a:schemeClr val="lt1"/>
          </a:fillRef>
          <a:effectRef idx="0">
            <a:schemeClr val="dk1"/>
          </a:effectRef>
          <a:fontRef idx="minor">
            <a:schemeClr val="dk1"/>
          </a:fontRef>
        </p:style>
        <p:txBody>
          <a:bodyPr/>
          <a:lstStyle/>
          <a:p>
            <a:pPr marL="0" indent="0">
              <a:buNone/>
            </a:pPr>
            <a:r>
              <a:rPr lang="en-US" sz="2800" b="1" i="0" dirty="0">
                <a:solidFill>
                  <a:srgbClr val="374151"/>
                </a:solidFill>
                <a:effectLst/>
                <a:latin typeface="Söhne"/>
              </a:rPr>
              <a:t>1. “Student Evaluations</a:t>
            </a:r>
            <a:r>
              <a:rPr lang="en-US" sz="2800" b="0" i="0" dirty="0">
                <a:solidFill>
                  <a:srgbClr val="374151"/>
                </a:solidFill>
                <a:effectLst/>
                <a:latin typeface="Söhne"/>
              </a:rPr>
              <a:t>: One of the most common methods is through student evaluations, where students provide feedback on their learning experience and the effectiveness of the instructor. This can be done through standardized surveys or questionnaires. However, it's important to use multiple measures and not rely solely on student evaluations, as they can be influenced by various factors such as personal biases or the difficulty level of the course.” 6/6/23</a:t>
            </a:r>
          </a:p>
          <a:p>
            <a:endParaRPr lang="en-US" sz="2800" dirty="0"/>
          </a:p>
        </p:txBody>
      </p:sp>
    </p:spTree>
    <p:extLst>
      <p:ext uri="{BB962C8B-B14F-4D97-AF65-F5344CB8AC3E}">
        <p14:creationId xmlns:p14="http://schemas.microsoft.com/office/powerpoint/2010/main" val="151884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00854AA-B114-25B5-BC30-F9EF19B2A119}"/>
              </a:ext>
            </a:extLst>
          </p:cNvPr>
          <p:cNvGraphicFramePr>
            <a:graphicFrameLocks noGrp="1"/>
          </p:cNvGraphicFramePr>
          <p:nvPr>
            <p:ph idx="1"/>
            <p:extLst>
              <p:ext uri="{D42A27DB-BD31-4B8C-83A1-F6EECF244321}">
                <p14:modId xmlns:p14="http://schemas.microsoft.com/office/powerpoint/2010/main" val="1746742073"/>
              </p:ext>
            </p:extLst>
          </p:nvPr>
        </p:nvGraphicFramePr>
        <p:xfrm>
          <a:off x="538163" y="1239838"/>
          <a:ext cx="8229600" cy="53054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Information Source</a:t>
                      </a:r>
                    </a:p>
                  </a:txBody>
                  <a:tcPr marT="42773" marB="42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9463D"/>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 used in 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(n=506)</a:t>
                      </a:r>
                    </a:p>
                  </a:txBody>
                  <a:tcPr marT="42773" marB="42773"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9463D"/>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 used in 2020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FFFFFF"/>
                          </a:solidFill>
                          <a:effectLst/>
                          <a:latin typeface="Arial" charset="0"/>
                          <a:ea typeface="MS PGothic" charset="-128"/>
                        </a:rPr>
                        <a:t>(est. n~401)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9463D"/>
                    </a:solidFill>
                  </a:tcPr>
                </a:tc>
                <a:extLst>
                  <a:ext uri="{0D108BD9-81ED-4DB2-BD59-A6C34878D82A}">
                    <a16:rowId xmlns:a16="http://schemas.microsoft.com/office/drawing/2014/main" val="10000"/>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Student Evaluation</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88.1%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94.2%</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1"/>
                  </a:ext>
                </a:extLst>
              </a:tr>
              <a:tr h="1112837">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Peer classroom visits</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40.3%</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292934"/>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60.4%</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extLst>
                  <a:ext uri="{0D108BD9-81ED-4DB2-BD59-A6C34878D82A}">
                    <a16:rowId xmlns:a16="http://schemas.microsoft.com/office/drawing/2014/main" val="10002"/>
                  </a:ext>
                </a:extLst>
              </a:tr>
              <a:tr h="1112837">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Course Syllabi &amp; exams</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38.6%</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4.5%</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3"/>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Grade distribution</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6.7%</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10.1%</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9E8"/>
                    </a:solidFill>
                  </a:tcPr>
                </a:tc>
                <a:extLst>
                  <a:ext uri="{0D108BD9-81ED-4DB2-BD59-A6C34878D82A}">
                    <a16:rowId xmlns:a16="http://schemas.microsoft.com/office/drawing/2014/main" val="10004"/>
                  </a:ext>
                </a:extLst>
              </a:tr>
              <a:tr h="769938">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Student exam performance</a:t>
                      </a:r>
                    </a:p>
                  </a:txBody>
                  <a:tcPr marT="42773" marB="427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5%</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tc>
                  <a:txBody>
                    <a:bodyPr/>
                    <a:lstStyle>
                      <a:lvl1pPr>
                        <a:spcBef>
                          <a:spcPct val="20000"/>
                        </a:spcBef>
                        <a:buClr>
                          <a:srgbClr val="AF9E95"/>
                        </a:buClr>
                        <a:buSzPct val="100000"/>
                        <a:buFont typeface="Arial" charset="0"/>
                        <a:defRPr sz="2000">
                          <a:solidFill>
                            <a:schemeClr val="tx1"/>
                          </a:solidFill>
                          <a:latin typeface="Arial" charset="0"/>
                          <a:ea typeface="MS PGothic" charset="-128"/>
                        </a:defRPr>
                      </a:lvl1pPr>
                      <a:lvl2pPr marL="742950" indent="-285750">
                        <a:spcBef>
                          <a:spcPct val="20000"/>
                        </a:spcBef>
                        <a:buClr>
                          <a:srgbClr val="AF9E95"/>
                        </a:buClr>
                        <a:buSzPct val="100000"/>
                        <a:buFont typeface="Arial" charset="0"/>
                        <a:defRPr>
                          <a:solidFill>
                            <a:schemeClr val="tx1"/>
                          </a:solidFill>
                          <a:latin typeface="Arial" charset="0"/>
                          <a:ea typeface="MS PGothic" charset="-128"/>
                        </a:defRPr>
                      </a:lvl2pPr>
                      <a:lvl3pPr marL="1143000" indent="-228600">
                        <a:spcBef>
                          <a:spcPct val="20000"/>
                        </a:spcBef>
                        <a:buClr>
                          <a:srgbClr val="AF9E95"/>
                        </a:buClr>
                        <a:buSzPct val="100000"/>
                        <a:buFont typeface="Arial" charset="0"/>
                        <a:defRPr sz="1600">
                          <a:solidFill>
                            <a:schemeClr val="tx1"/>
                          </a:solidFill>
                          <a:latin typeface="Arial" charset="0"/>
                          <a:ea typeface="MS PGothic" charset="-128"/>
                        </a:defRPr>
                      </a:lvl3pPr>
                      <a:lvl4pPr marL="1600200" indent="-228600">
                        <a:spcBef>
                          <a:spcPct val="20000"/>
                        </a:spcBef>
                        <a:buClr>
                          <a:srgbClr val="AF9E95"/>
                        </a:buClr>
                        <a:buSzPct val="100000"/>
                        <a:buFont typeface="Arial" charset="0"/>
                        <a:defRPr sz="1400">
                          <a:solidFill>
                            <a:schemeClr val="tx1"/>
                          </a:solidFill>
                          <a:latin typeface="Arial" charset="0"/>
                          <a:ea typeface="MS PGothic" charset="-128"/>
                        </a:defRPr>
                      </a:lvl4pPr>
                      <a:lvl5pPr marL="2057400" indent="-228600">
                        <a:spcBef>
                          <a:spcPct val="20000"/>
                        </a:spcBef>
                        <a:buClr>
                          <a:srgbClr val="AF9E95"/>
                        </a:buClr>
                        <a:buSzPct val="100000"/>
                        <a:buFont typeface="Arial" charset="0"/>
                        <a:defRPr sz="1200">
                          <a:solidFill>
                            <a:schemeClr val="tx1"/>
                          </a:solidFill>
                          <a:latin typeface="Arial" charset="0"/>
                          <a:ea typeface="MS PGothic" charset="-128"/>
                        </a:defRPr>
                      </a:lvl5pPr>
                      <a:lvl6pPr marL="25146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6pPr>
                      <a:lvl7pPr marL="29718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7pPr>
                      <a:lvl8pPr marL="34290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8pPr>
                      <a:lvl9pPr marL="3886200" indent="-228600" eaLnBrk="0" fontAlgn="base" hangingPunct="0">
                        <a:spcBef>
                          <a:spcPct val="20000"/>
                        </a:spcBef>
                        <a:spcAft>
                          <a:spcPct val="0"/>
                        </a:spcAft>
                        <a:buClr>
                          <a:srgbClr val="AF9E95"/>
                        </a:buClr>
                        <a:buSzPct val="100000"/>
                        <a:buFont typeface="Arial" charset="0"/>
                        <a:defRPr sz="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292934"/>
                          </a:solidFill>
                          <a:effectLst/>
                          <a:latin typeface="Arial" charset="0"/>
                          <a:ea typeface="MS PGothic" charset="-128"/>
                        </a:rPr>
                        <a:t>7.2%</a:t>
                      </a:r>
                    </a:p>
                  </a:txBody>
                  <a:tcPr marT="42773" marB="427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CFCE"/>
                    </a:solidFill>
                  </a:tcPr>
                </a:tc>
                <a:extLst>
                  <a:ext uri="{0D108BD9-81ED-4DB2-BD59-A6C34878D82A}">
                    <a16:rowId xmlns:a16="http://schemas.microsoft.com/office/drawing/2014/main" val="10005"/>
                  </a:ext>
                </a:extLst>
              </a:tr>
            </a:tbl>
          </a:graphicData>
        </a:graphic>
      </p:graphicFrame>
      <p:sp>
        <p:nvSpPr>
          <p:cNvPr id="18468" name="TextBox 2">
            <a:extLst>
              <a:ext uri="{FF2B5EF4-FFF2-40B4-BE49-F238E27FC236}">
                <a16:creationId xmlns:a16="http://schemas.microsoft.com/office/drawing/2014/main" id="{AECE24AE-9B58-2E0A-B6D6-E3CCCAF774B7}"/>
              </a:ext>
            </a:extLst>
          </p:cNvPr>
          <p:cNvSpPr txBox="1">
            <a:spLocks noChangeArrowheads="1"/>
          </p:cNvSpPr>
          <p:nvPr/>
        </p:nvSpPr>
        <p:spPr bwMode="auto">
          <a:xfrm>
            <a:off x="457200" y="6543675"/>
            <a:ext cx="552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AF9E95"/>
              </a:buClr>
              <a:buSzPct val="10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AF9E95"/>
              </a:buClr>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AF9E95"/>
              </a:buClr>
              <a:buSzPct val="100000"/>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AF9E95"/>
              </a:buClr>
              <a:buSzPct val="10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AF9E95"/>
              </a:buClr>
              <a:buSzPct val="100000"/>
              <a:buFont typeface="Arial" panose="020B0604020202020204" pitchFamily="34" charset="0"/>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1200" dirty="0"/>
              <a:t>http://www.aaup.org/article/changing-practices-faculty-evaluation#.VzigN-crLZt</a:t>
            </a:r>
          </a:p>
        </p:txBody>
      </p:sp>
      <p:sp>
        <p:nvSpPr>
          <p:cNvPr id="6" name="Title 5">
            <a:extLst>
              <a:ext uri="{FF2B5EF4-FFF2-40B4-BE49-F238E27FC236}">
                <a16:creationId xmlns:a16="http://schemas.microsoft.com/office/drawing/2014/main" id="{FC970763-D769-07D0-B694-B4DBD328C6A7}"/>
              </a:ext>
            </a:extLst>
          </p:cNvPr>
          <p:cNvSpPr>
            <a:spLocks noGrp="1"/>
          </p:cNvSpPr>
          <p:nvPr>
            <p:ph type="title"/>
          </p:nvPr>
        </p:nvSpPr>
        <p:spPr>
          <a:xfrm>
            <a:off x="538163" y="249238"/>
            <a:ext cx="8229600" cy="990600"/>
          </a:xfrm>
          <a:solidFill>
            <a:schemeClr val="accent1">
              <a:lumMod val="20000"/>
              <a:lumOff val="80000"/>
            </a:schemeClr>
          </a:solidFill>
          <a:ln w="28575">
            <a:solidFill>
              <a:schemeClr val="tx1"/>
            </a:solidFill>
          </a:ln>
        </p:spPr>
        <p:txBody>
          <a:bodyPr/>
          <a:lstStyle/>
          <a:p>
            <a:pPr algn="ctr">
              <a:defRPr/>
            </a:pPr>
            <a:r>
              <a:rPr lang="en-US" sz="2400" b="0" dirty="0">
                <a:ea typeface="ＭＳ Ｐゴシック" charset="0"/>
                <a:cs typeface="ＭＳ Ｐゴシック" charset="0"/>
              </a:rPr>
              <a:t>Percentage of institutions that use various sources of information for evaluation of teaching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57CE-E907-07DB-7F33-A582B5C015DC}"/>
              </a:ext>
            </a:extLst>
          </p:cNvPr>
          <p:cNvSpPr>
            <a:spLocks noGrp="1"/>
          </p:cNvSpPr>
          <p:nvPr>
            <p:ph type="title"/>
          </p:nvPr>
        </p:nvSpPr>
        <p:spPr>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defRPr/>
            </a:pPr>
            <a:r>
              <a:rPr lang="en-US" sz="3600" b="0" dirty="0"/>
              <a:t>Factors important to students</a:t>
            </a:r>
          </a:p>
        </p:txBody>
      </p:sp>
      <p:sp>
        <p:nvSpPr>
          <p:cNvPr id="3" name="Content Placeholder 2">
            <a:extLst>
              <a:ext uri="{FF2B5EF4-FFF2-40B4-BE49-F238E27FC236}">
                <a16:creationId xmlns:a16="http://schemas.microsoft.com/office/drawing/2014/main" id="{D73D1684-750C-5995-D800-697CF9CA2BA4}"/>
              </a:ext>
            </a:extLst>
          </p:cNvPr>
          <p:cNvSpPr>
            <a:spLocks noGrp="1"/>
          </p:cNvSpPr>
          <p:nvPr>
            <p:ph idx="1"/>
          </p:nvPr>
        </p:nvSpPr>
        <p:spPr>
          <a:xfrm>
            <a:off x="457200" y="1466850"/>
            <a:ext cx="8229600" cy="4876800"/>
          </a:xfrm>
        </p:spPr>
        <p:style>
          <a:lnRef idx="2">
            <a:schemeClr val="dk1"/>
          </a:lnRef>
          <a:fillRef idx="1">
            <a:schemeClr val="lt1"/>
          </a:fillRef>
          <a:effectRef idx="0">
            <a:schemeClr val="dk1"/>
          </a:effectRef>
          <a:fontRef idx="minor">
            <a:schemeClr val="dk1"/>
          </a:fontRef>
        </p:style>
        <p:txBody>
          <a:bodyPr/>
          <a:lstStyle/>
          <a:p>
            <a:pPr marL="0" indent="0" eaLnBrk="1" hangingPunct="1">
              <a:lnSpc>
                <a:spcPct val="90000"/>
              </a:lnSpc>
              <a:buFont typeface="Arial" panose="020B0604020202020204" pitchFamily="34" charset="0"/>
              <a:buNone/>
              <a:defRPr/>
            </a:pPr>
            <a:r>
              <a:rPr lang="en-US" altLang="en-US" sz="2000" b="1" dirty="0">
                <a:solidFill>
                  <a:srgbClr val="292934"/>
                </a:solidFill>
                <a:ea typeface="MS PGothic" panose="020B0600070205080204" pitchFamily="34" charset="-128"/>
              </a:rPr>
              <a:t>Subject Matter </a:t>
            </a:r>
          </a:p>
          <a:p>
            <a:pPr lvl="1" eaLnBrk="1" hangingPunct="1">
              <a:lnSpc>
                <a:spcPct val="90000"/>
              </a:lnSpc>
              <a:defRPr/>
            </a:pPr>
            <a:r>
              <a:rPr lang="en-US" altLang="en-US" dirty="0">
                <a:solidFill>
                  <a:srgbClr val="292934"/>
                </a:solidFill>
                <a:ea typeface="MS PGothic" panose="020B0600070205080204" pitchFamily="34" charset="-128"/>
              </a:rPr>
              <a:t>Demonstrates detailed knowledge of </a:t>
            </a:r>
            <a:br>
              <a:rPr lang="en-US" altLang="en-US" dirty="0">
                <a:solidFill>
                  <a:srgbClr val="292934"/>
                </a:solidFill>
                <a:ea typeface="MS PGothic" panose="020B0600070205080204" pitchFamily="34" charset="-128"/>
              </a:rPr>
            </a:br>
            <a:r>
              <a:rPr lang="en-US" altLang="en-US" dirty="0">
                <a:solidFill>
                  <a:srgbClr val="292934"/>
                </a:solidFill>
                <a:ea typeface="MS PGothic" panose="020B0600070205080204" pitchFamily="34" charset="-128"/>
              </a:rPr>
              <a:t>the subject matter.</a:t>
            </a:r>
          </a:p>
          <a:p>
            <a:pPr lvl="1" eaLnBrk="1" hangingPunct="1">
              <a:lnSpc>
                <a:spcPct val="90000"/>
              </a:lnSpc>
              <a:defRPr/>
            </a:pPr>
            <a:r>
              <a:rPr lang="en-US" altLang="en-US" dirty="0">
                <a:solidFill>
                  <a:srgbClr val="292934"/>
                </a:solidFill>
                <a:ea typeface="MS PGothic" panose="020B0600070205080204" pitchFamily="34" charset="-128"/>
              </a:rPr>
              <a:t>Shows enthusiasm for the subject.</a:t>
            </a:r>
          </a:p>
          <a:p>
            <a:pPr marL="0" indent="0" eaLnBrk="1" hangingPunct="1">
              <a:lnSpc>
                <a:spcPct val="90000"/>
              </a:lnSpc>
              <a:spcBef>
                <a:spcPts val="1175"/>
              </a:spcBef>
              <a:buFont typeface="Arial" panose="020B0604020202020204" pitchFamily="34" charset="0"/>
              <a:buNone/>
              <a:defRPr/>
            </a:pPr>
            <a:r>
              <a:rPr lang="en-US" altLang="en-US" sz="2000" b="1" dirty="0">
                <a:solidFill>
                  <a:srgbClr val="292934"/>
                </a:solidFill>
                <a:ea typeface="MS PGothic" panose="020B0600070205080204" pitchFamily="34" charset="-128"/>
              </a:rPr>
              <a:t>Presentation/Facilitation</a:t>
            </a:r>
          </a:p>
          <a:p>
            <a:pPr lvl="1" eaLnBrk="1" hangingPunct="1">
              <a:lnSpc>
                <a:spcPct val="90000"/>
              </a:lnSpc>
              <a:defRPr/>
            </a:pPr>
            <a:r>
              <a:rPr lang="en-US" altLang="en-US" dirty="0">
                <a:solidFill>
                  <a:srgbClr val="292934"/>
                </a:solidFill>
                <a:ea typeface="MS PGothic" panose="020B0600070205080204" pitchFamily="34" charset="-128"/>
              </a:rPr>
              <a:t>Is well-prepared for class </a:t>
            </a:r>
            <a:br>
              <a:rPr lang="en-US" altLang="en-US" dirty="0">
                <a:solidFill>
                  <a:srgbClr val="292934"/>
                </a:solidFill>
                <a:ea typeface="MS PGothic" panose="020B0600070205080204" pitchFamily="34" charset="-128"/>
              </a:rPr>
            </a:br>
            <a:r>
              <a:rPr lang="en-US" altLang="en-US" dirty="0">
                <a:solidFill>
                  <a:srgbClr val="292934"/>
                </a:solidFill>
                <a:ea typeface="MS PGothic" panose="020B0600070205080204" pitchFamily="34" charset="-128"/>
              </a:rPr>
              <a:t>(clear syllabus and schedule, organized in class).</a:t>
            </a:r>
          </a:p>
          <a:p>
            <a:pPr lvl="1" eaLnBrk="1" hangingPunct="1">
              <a:lnSpc>
                <a:spcPct val="90000"/>
              </a:lnSpc>
              <a:defRPr/>
            </a:pPr>
            <a:r>
              <a:rPr lang="en-US" altLang="en-US" dirty="0">
                <a:solidFill>
                  <a:srgbClr val="292934"/>
                </a:solidFill>
                <a:ea typeface="MS PGothic" panose="020B0600070205080204" pitchFamily="34" charset="-128"/>
              </a:rPr>
              <a:t>Stimulates interest in the subject.</a:t>
            </a:r>
          </a:p>
          <a:p>
            <a:pPr lvl="1" eaLnBrk="1" hangingPunct="1">
              <a:lnSpc>
                <a:spcPct val="90000"/>
              </a:lnSpc>
              <a:defRPr/>
            </a:pPr>
            <a:r>
              <a:rPr lang="en-US" altLang="en-US" dirty="0">
                <a:solidFill>
                  <a:srgbClr val="292934"/>
                </a:solidFill>
                <a:ea typeface="MS PGothic" panose="020B0600070205080204" pitchFamily="34" charset="-128"/>
              </a:rPr>
              <a:t>Encourages discussion/class interaction.</a:t>
            </a:r>
          </a:p>
          <a:p>
            <a:pPr lvl="1" eaLnBrk="1" hangingPunct="1">
              <a:lnSpc>
                <a:spcPct val="90000"/>
              </a:lnSpc>
              <a:defRPr/>
            </a:pPr>
            <a:r>
              <a:rPr lang="en-US" altLang="en-US" dirty="0">
                <a:solidFill>
                  <a:srgbClr val="292934"/>
                </a:solidFill>
                <a:ea typeface="MS PGothic" panose="020B0600070205080204" pitchFamily="34" charset="-128"/>
              </a:rPr>
              <a:t>Explains information clearly.</a:t>
            </a:r>
          </a:p>
          <a:p>
            <a:pPr marL="0" indent="0" eaLnBrk="1" hangingPunct="1">
              <a:lnSpc>
                <a:spcPct val="90000"/>
              </a:lnSpc>
              <a:spcBef>
                <a:spcPts val="1175"/>
              </a:spcBef>
              <a:buFont typeface="Arial" panose="020B0604020202020204" pitchFamily="34" charset="0"/>
              <a:buNone/>
              <a:defRPr/>
            </a:pPr>
            <a:r>
              <a:rPr lang="en-US" altLang="en-US" sz="2000" b="1" dirty="0">
                <a:solidFill>
                  <a:srgbClr val="292934"/>
                </a:solidFill>
                <a:ea typeface="MS PGothic" panose="020B0600070205080204" pitchFamily="34" charset="-128"/>
              </a:rPr>
              <a:t>Approach to Students</a:t>
            </a:r>
          </a:p>
          <a:p>
            <a:pPr lvl="1" eaLnBrk="1" hangingPunct="1">
              <a:lnSpc>
                <a:spcPct val="90000"/>
              </a:lnSpc>
              <a:defRPr/>
            </a:pPr>
            <a:r>
              <a:rPr lang="en-US" altLang="en-US" dirty="0">
                <a:solidFill>
                  <a:srgbClr val="292934"/>
                </a:solidFill>
                <a:ea typeface="MS PGothic" panose="020B0600070205080204" pitchFamily="34" charset="-128"/>
              </a:rPr>
              <a:t>Shows concern for students.</a:t>
            </a:r>
          </a:p>
          <a:p>
            <a:pPr lvl="1" eaLnBrk="1" hangingPunct="1">
              <a:lnSpc>
                <a:spcPct val="90000"/>
              </a:lnSpc>
              <a:defRPr/>
            </a:pPr>
            <a:r>
              <a:rPr lang="en-US" altLang="en-US" dirty="0">
                <a:solidFill>
                  <a:srgbClr val="292934"/>
                </a:solidFill>
                <a:ea typeface="MS PGothic" panose="020B0600070205080204" pitchFamily="34" charset="-128"/>
              </a:rPr>
              <a:t>Is readily available to students</a:t>
            </a:r>
            <a:r>
              <a:rPr lang="en-US" altLang="en-US" dirty="0">
                <a:solidFill>
                  <a:srgbClr val="292934"/>
                </a:solidFill>
                <a:latin typeface="Verdana" panose="020B0604030504040204" pitchFamily="34" charset="0"/>
                <a:ea typeface="MS PGothic" panose="020B0600070205080204" pitchFamily="34" charset="-128"/>
              </a:rPr>
              <a:t>.</a:t>
            </a:r>
          </a:p>
          <a:p>
            <a:pPr lvl="1" eaLnBrk="1" hangingPunct="1">
              <a:lnSpc>
                <a:spcPct val="90000"/>
              </a:lnSpc>
              <a:defRPr/>
            </a:pPr>
            <a:r>
              <a:rPr lang="en-US" altLang="en-US" dirty="0">
                <a:solidFill>
                  <a:srgbClr val="292934"/>
                </a:solidFill>
                <a:ea typeface="MS PGothic" panose="020B0600070205080204" pitchFamily="34" charset="-128"/>
              </a:rPr>
              <a:t>Allows recovery from a single poor performance.</a:t>
            </a:r>
          </a:p>
          <a:p>
            <a:pPr lvl="1" eaLnBrk="1" hangingPunct="1">
              <a:lnSpc>
                <a:spcPct val="90000"/>
              </a:lnSpc>
              <a:defRPr/>
            </a:pPr>
            <a:endParaRPr lang="en-US" altLang="en-US" dirty="0">
              <a:solidFill>
                <a:srgbClr val="292934"/>
              </a:solidFill>
              <a:ea typeface="MS PGothic" panose="020B0600070205080204" pitchFamily="34" charset="-128"/>
            </a:endParaRPr>
          </a:p>
          <a:p>
            <a:pPr lvl="1" eaLnBrk="1" hangingPunct="1">
              <a:lnSpc>
                <a:spcPct val="90000"/>
              </a:lnSpc>
              <a:defRPr/>
            </a:pPr>
            <a:endParaRPr lang="en-US" altLang="en-US" dirty="0">
              <a:solidFill>
                <a:srgbClr val="292934"/>
              </a:solidFill>
              <a:ea typeface="MS PGothic" panose="020B0600070205080204" pitchFamily="34" charset="-128"/>
            </a:endParaRPr>
          </a:p>
          <a:p>
            <a:pPr marL="0" indent="0">
              <a:defRPr/>
            </a:pPr>
            <a:endParaRPr lang="en-US" altLang="en-US" sz="2000" dirty="0">
              <a:solidFill>
                <a:srgbClr val="292934"/>
              </a:solidFill>
              <a:ea typeface="MS PGothic" panose="020B0600070205080204" pitchFamily="34" charset="-128"/>
            </a:endParaRPr>
          </a:p>
        </p:txBody>
      </p:sp>
      <p:sp>
        <p:nvSpPr>
          <p:cNvPr id="14340" name="TextBox 3">
            <a:extLst>
              <a:ext uri="{FF2B5EF4-FFF2-40B4-BE49-F238E27FC236}">
                <a16:creationId xmlns:a16="http://schemas.microsoft.com/office/drawing/2014/main" id="{EC4CFE60-50EA-4974-B874-F062B18888E8}"/>
              </a:ext>
            </a:extLst>
          </p:cNvPr>
          <p:cNvSpPr txBox="1">
            <a:spLocks noChangeArrowheads="1"/>
          </p:cNvSpPr>
          <p:nvPr/>
        </p:nvSpPr>
        <p:spPr bwMode="auto">
          <a:xfrm>
            <a:off x="374573" y="6415088"/>
            <a:ext cx="78770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200" dirty="0"/>
              <a:t>*Modified after Chickering &amp; Gamson,  1987 Wingspan J. 9(2); also R. Light 2001, Harvard U Press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6C3A-4BA6-FA90-21EC-58135B1D91B6}"/>
              </a:ext>
            </a:extLst>
          </p:cNvPr>
          <p:cNvSpPr>
            <a:spLocks noGrp="1"/>
          </p:cNvSpPr>
          <p:nvPr>
            <p:ph type="title"/>
          </p:nvPr>
        </p:nvSpPr>
        <p:spPr>
          <a:xfrm>
            <a:off x="457200" y="461963"/>
            <a:ext cx="8040688" cy="557212"/>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b="0" dirty="0"/>
              <a:t>Sources of Evidence of Teaching Effectiveness*</a:t>
            </a:r>
          </a:p>
        </p:txBody>
      </p:sp>
      <p:sp>
        <p:nvSpPr>
          <p:cNvPr id="3" name="Content Placeholder 2">
            <a:extLst>
              <a:ext uri="{FF2B5EF4-FFF2-40B4-BE49-F238E27FC236}">
                <a16:creationId xmlns:a16="http://schemas.microsoft.com/office/drawing/2014/main" id="{BF79A3AF-3DA7-39FA-F405-778209C01E1D}"/>
              </a:ext>
            </a:extLst>
          </p:cNvPr>
          <p:cNvSpPr>
            <a:spLocks noGrp="1"/>
          </p:cNvSpPr>
          <p:nvPr>
            <p:ph idx="1"/>
          </p:nvPr>
        </p:nvSpPr>
        <p:spPr>
          <a:xfrm>
            <a:off x="457200" y="1149350"/>
            <a:ext cx="8229600" cy="4876800"/>
          </a:xfrm>
        </p:spPr>
        <p:style>
          <a:lnRef idx="2">
            <a:schemeClr val="dk1"/>
          </a:lnRef>
          <a:fillRef idx="1">
            <a:schemeClr val="lt1"/>
          </a:fillRef>
          <a:effectRef idx="0">
            <a:schemeClr val="dk1"/>
          </a:effectRef>
          <a:fontRef idx="minor">
            <a:schemeClr val="dk1"/>
          </a:fontRef>
        </p:style>
        <p:txBody>
          <a:bodyPr/>
          <a:lstStyle/>
          <a:p>
            <a:pPr>
              <a:buFont typeface="Arial" charset="0"/>
              <a:buChar char="•"/>
              <a:defRPr/>
            </a:pPr>
            <a:r>
              <a:rPr lang="en-US" b="1" dirty="0"/>
              <a:t>Instrument</a:t>
            </a:r>
            <a:r>
              <a:rPr lang="en-US" sz="2000" dirty="0"/>
              <a:t>				</a:t>
            </a:r>
            <a:r>
              <a:rPr lang="en-US" b="1" dirty="0"/>
              <a:t>Source of information</a:t>
            </a:r>
          </a:p>
          <a:p>
            <a:pPr>
              <a:buFont typeface="Arial" charset="0"/>
              <a:buChar char="•"/>
              <a:defRPr/>
            </a:pPr>
            <a:r>
              <a:rPr lang="en-US" sz="2000" dirty="0"/>
              <a:t>Student Ratings  			Students*</a:t>
            </a:r>
          </a:p>
          <a:p>
            <a:pPr>
              <a:buFont typeface="Arial" charset="0"/>
              <a:buChar char="•"/>
              <a:defRPr/>
            </a:pPr>
            <a:r>
              <a:rPr lang="en-US" sz="2000" dirty="0"/>
              <a:t>Self-Evaluation			Peers</a:t>
            </a:r>
          </a:p>
          <a:p>
            <a:pPr>
              <a:buFont typeface="Arial" charset="0"/>
              <a:buChar char="•"/>
              <a:defRPr/>
            </a:pPr>
            <a:r>
              <a:rPr lang="en-US" sz="2000" dirty="0"/>
              <a:t>Video					Instructors/Peers</a:t>
            </a:r>
          </a:p>
          <a:p>
            <a:pPr>
              <a:buFont typeface="Arial" charset="0"/>
              <a:buChar char="•"/>
              <a:defRPr/>
            </a:pPr>
            <a:r>
              <a:rPr lang="en-US" sz="2000" dirty="0"/>
              <a:t>Student Interviews			Students*</a:t>
            </a:r>
          </a:p>
          <a:p>
            <a:pPr>
              <a:buFont typeface="Arial" charset="0"/>
              <a:buChar char="•"/>
              <a:defRPr/>
            </a:pPr>
            <a:r>
              <a:rPr lang="en-US" sz="2000" dirty="0"/>
              <a:t>Alumni Ratings			Alumni</a:t>
            </a:r>
          </a:p>
          <a:p>
            <a:pPr>
              <a:buFont typeface="Arial" charset="0"/>
              <a:buChar char="•"/>
              <a:defRPr/>
            </a:pPr>
            <a:r>
              <a:rPr lang="en-US" sz="2000" dirty="0"/>
              <a:t>Employer Ratings			Employers</a:t>
            </a:r>
          </a:p>
          <a:p>
            <a:pPr>
              <a:buFont typeface="Arial" charset="0"/>
              <a:buChar char="•"/>
              <a:defRPr/>
            </a:pPr>
            <a:r>
              <a:rPr lang="en-US" sz="2000" dirty="0"/>
              <a:t>Administrative Ratings			Administrators</a:t>
            </a:r>
          </a:p>
          <a:p>
            <a:pPr>
              <a:buFont typeface="Arial" charset="0"/>
              <a:buChar char="•"/>
              <a:defRPr/>
            </a:pPr>
            <a:r>
              <a:rPr lang="en-US" sz="2000" dirty="0"/>
              <a:t>Teaching Scholarship			Instructors</a:t>
            </a:r>
          </a:p>
          <a:p>
            <a:pPr>
              <a:buFont typeface="Arial" charset="0"/>
              <a:buChar char="•"/>
              <a:defRPr/>
            </a:pPr>
            <a:r>
              <a:rPr lang="en-US" sz="2000" dirty="0"/>
              <a:t>Teaching Awards			Instructors</a:t>
            </a:r>
          </a:p>
          <a:p>
            <a:pPr>
              <a:buFont typeface="Arial" charset="0"/>
              <a:buChar char="•"/>
              <a:defRPr/>
            </a:pPr>
            <a:r>
              <a:rPr lang="en-US" sz="2000" dirty="0"/>
              <a:t>Learning Outcomes			Students</a:t>
            </a:r>
          </a:p>
          <a:p>
            <a:pPr>
              <a:buFont typeface="Arial" charset="0"/>
              <a:buChar char="•"/>
              <a:defRPr/>
            </a:pPr>
            <a:r>
              <a:rPr lang="en-US" sz="2000" dirty="0"/>
              <a:t>Teaching Portfolio			Instructors/Peers/Student</a:t>
            </a:r>
          </a:p>
          <a:p>
            <a:pPr>
              <a:buFont typeface="Arial" charset="0"/>
              <a:buChar char="•"/>
              <a:defRPr/>
            </a:pPr>
            <a:r>
              <a:rPr lang="en-US" sz="2000" dirty="0"/>
              <a:t>Grades in follow-on courses		Students</a:t>
            </a:r>
          </a:p>
        </p:txBody>
      </p:sp>
      <p:sp>
        <p:nvSpPr>
          <p:cNvPr id="15364" name="TextBox 3">
            <a:extLst>
              <a:ext uri="{FF2B5EF4-FFF2-40B4-BE49-F238E27FC236}">
                <a16:creationId xmlns:a16="http://schemas.microsoft.com/office/drawing/2014/main" id="{05C6ECB4-19AF-CBD3-5582-1186AB4C1EB6}"/>
              </a:ext>
            </a:extLst>
          </p:cNvPr>
          <p:cNvSpPr txBox="1">
            <a:spLocks noChangeArrowheads="1"/>
          </p:cNvSpPr>
          <p:nvPr/>
        </p:nvSpPr>
        <p:spPr bwMode="auto">
          <a:xfrm>
            <a:off x="457200" y="6154738"/>
            <a:ext cx="5276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400" dirty="0"/>
              <a:t>Berk, R.A. 2005.International Journal of teaching and learning</a:t>
            </a:r>
          </a:p>
          <a:p>
            <a:r>
              <a:rPr lang="en-US" altLang="en-US" sz="1400" dirty="0"/>
              <a:t>in higher education. 17(1):48-62. *See “New to college teaching”</a:t>
            </a:r>
          </a:p>
          <a:p>
            <a:r>
              <a:rPr lang="en-US" altLang="en-US" sz="1400" dirty="0"/>
              <a:t>Chronicle starter kit, 2018</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44789</TotalTime>
  <Words>1601</Words>
  <Application>Microsoft Macintosh PowerPoint</Application>
  <PresentationFormat>On-screen Show (4:3)</PresentationFormat>
  <Paragraphs>276</Paragraphs>
  <Slides>23</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Arial Black</vt:lpstr>
      <vt:lpstr>Arial Rounded MT Bold</vt:lpstr>
      <vt:lpstr>Calibri</vt:lpstr>
      <vt:lpstr>Calibri Light</vt:lpstr>
      <vt:lpstr>Söhne</vt:lpstr>
      <vt:lpstr>Tahoma</vt:lpstr>
      <vt:lpstr>Times</vt:lpstr>
      <vt:lpstr>Times New Roman</vt:lpstr>
      <vt:lpstr>Verdana</vt:lpstr>
      <vt:lpstr>Wingdings</vt:lpstr>
      <vt:lpstr>Clarity</vt:lpstr>
      <vt:lpstr>Custom Design</vt:lpstr>
      <vt:lpstr>Evaluation of Effective Teaching</vt:lpstr>
      <vt:lpstr>All of the SUS institutions have teaching centers</vt:lpstr>
      <vt:lpstr>In addition to our own teaching centers there are quite a few sources offering advice and guidance regarding teaching.</vt:lpstr>
      <vt:lpstr>“Education is a kind of continuing dialogue, and a dialogue assumes different points of view.”</vt:lpstr>
      <vt:lpstr>ChatGPT: Introduction to evaluating teaching</vt:lpstr>
      <vt:lpstr>ChatGPT ranking methods to evaluate teaching</vt:lpstr>
      <vt:lpstr>Percentage of institutions that use various sources of information for evaluation of teaching</vt:lpstr>
      <vt:lpstr>Factors important to students</vt:lpstr>
      <vt:lpstr>Sources of Evidence of Teaching Effectiveness*</vt:lpstr>
      <vt:lpstr>Are high impact practices included in the course (where appropriate)?</vt:lpstr>
      <vt:lpstr>Assessing Learning </vt:lpstr>
      <vt:lpstr>Responses from All Courses*</vt:lpstr>
      <vt:lpstr>Responses for a Course of Concern (defined as scores in Fair and Poor that are 5X higher than averages)</vt:lpstr>
      <vt:lpstr>Concerns about Faculty Teaching</vt:lpstr>
      <vt:lpstr>Student Voice https://reports.collegepulse.com/students-perspective-on-academic-life</vt:lpstr>
      <vt:lpstr>Student Survey Results https://reports.collegepulse.com/students-perspective-on-academic-life</vt:lpstr>
      <vt:lpstr>Students’ Preferred Teaching Methods https://reports.collegepulse.com/students-perspective-on-academic-life</vt:lpstr>
      <vt:lpstr>The Course Syllabus</vt:lpstr>
      <vt:lpstr>The Course Syllabus (continued)</vt:lpstr>
      <vt:lpstr>The Course Syllabus (continued)</vt:lpstr>
      <vt:lpstr>The Course Syllabus (continued)</vt:lpstr>
      <vt:lpstr>PowerPoint Presentation</vt:lpstr>
      <vt:lpstr>PowerPoint Presentation</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barmstrong</dc:creator>
  <cp:lastModifiedBy>Lawrence Abele</cp:lastModifiedBy>
  <cp:revision>777</cp:revision>
  <cp:lastPrinted>2022-06-04T17:57:32Z</cp:lastPrinted>
  <dcterms:created xsi:type="dcterms:W3CDTF">2001-04-02T17:40:50Z</dcterms:created>
  <dcterms:modified xsi:type="dcterms:W3CDTF">2023-06-07T10:16:50Z</dcterms:modified>
</cp:coreProperties>
</file>