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sldIdLst>
    <p:sldId id="256" r:id="rId2"/>
    <p:sldId id="258" r:id="rId3"/>
    <p:sldId id="259" r:id="rId4"/>
    <p:sldId id="273" r:id="rId5"/>
    <p:sldId id="257" r:id="rId6"/>
    <p:sldId id="261" r:id="rId7"/>
    <p:sldId id="262" r:id="rId8"/>
    <p:sldId id="263" r:id="rId9"/>
    <p:sldId id="265" r:id="rId10"/>
    <p:sldId id="264" r:id="rId11"/>
    <p:sldId id="272" r:id="rId12"/>
    <p:sldId id="269" r:id="rId13"/>
    <p:sldId id="266"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86F4E-BF53-A515-9BF2-BFCCBDB478F3}" v="1155" dt="2022-05-26T04:28:41.924"/>
    <p1510:client id="{3B827A41-5A9A-E3F8-0355-29CE4EDF0829}" v="480" dt="2022-05-26T22:03:21.939"/>
    <p1510:client id="{44C628AF-B269-48F2-A493-02EB87AFFA7F}" v="897" dt="2022-05-29T02:09:00.164"/>
    <p1510:client id="{47211C7A-5A8F-7974-222D-F8EB322F81FE}" v="19" dt="2022-05-29T17:22:37.729"/>
    <p1510:client id="{4B8FD501-BB36-53BA-E418-973F511A4656}" v="515" dt="2022-05-26T15:52:31.487"/>
    <p1510:client id="{6BD0E095-4E98-F33F-F613-7938A25CA392}" v="346" dt="2022-05-29T02:40:08.354"/>
    <p1510:client id="{750233C2-8CE8-7653-CD3A-7BCE1C5FB042}" v="472" dt="2022-05-26T05:04:23.113"/>
    <p1510:client id="{7761E5B9-8993-4468-AB36-D5F07EC3D229}" v="1" dt="2022-05-17T20:22:06.613"/>
    <p1510:client id="{D99AF70F-1A93-81C9-1A2B-F13F68D69346}" v="3709" dt="2022-05-25T03:38:50.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56" d="100"/>
          <a:sy n="56" d="100"/>
        </p:scale>
        <p:origin x="60" y="1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AB52A-82C8-44B1-A848-E157C071403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A15278-CB81-49E9-B02D-9569E6913C91}">
      <dgm:prSet/>
      <dgm:spPr/>
      <dgm:t>
        <a:bodyPr/>
        <a:lstStyle/>
        <a:p>
          <a:pPr>
            <a:lnSpc>
              <a:spcPct val="100000"/>
            </a:lnSpc>
          </a:pPr>
          <a:r>
            <a:rPr lang="en-US"/>
            <a:t>Faculty vs. faculty; vs. staff; vs. administrator; vs. rules, regulations, policies, procedures</a:t>
          </a:r>
        </a:p>
      </dgm:t>
    </dgm:pt>
    <dgm:pt modelId="{E7ECE314-A772-4250-97FB-509893DBFE28}" type="parTrans" cxnId="{63BC2085-6B02-4290-AA1E-0C75E8195B49}">
      <dgm:prSet/>
      <dgm:spPr/>
      <dgm:t>
        <a:bodyPr/>
        <a:lstStyle/>
        <a:p>
          <a:endParaRPr lang="en-US"/>
        </a:p>
      </dgm:t>
    </dgm:pt>
    <dgm:pt modelId="{F8529174-C2C4-4C85-8D99-68E2ECED8296}" type="sibTrans" cxnId="{63BC2085-6B02-4290-AA1E-0C75E8195B49}">
      <dgm:prSet/>
      <dgm:spPr/>
      <dgm:t>
        <a:bodyPr/>
        <a:lstStyle/>
        <a:p>
          <a:endParaRPr lang="en-US"/>
        </a:p>
      </dgm:t>
    </dgm:pt>
    <dgm:pt modelId="{587C8BE0-AC54-43C5-91D4-BA3D2375A81B}">
      <dgm:prSet/>
      <dgm:spPr/>
      <dgm:t>
        <a:bodyPr/>
        <a:lstStyle/>
        <a:p>
          <a:pPr>
            <a:lnSpc>
              <a:spcPct val="100000"/>
            </a:lnSpc>
          </a:pPr>
          <a:r>
            <a:rPr lang="en-US"/>
            <a:t>Staff vs. staff; vs. faculty; vs. administrator; vs. institution; vs. student</a:t>
          </a:r>
        </a:p>
      </dgm:t>
    </dgm:pt>
    <dgm:pt modelId="{22A4454A-B028-4290-9EDA-5512CE434D03}" type="parTrans" cxnId="{D3005866-C3BC-4DEB-AD01-C7C7F4CD9AFC}">
      <dgm:prSet/>
      <dgm:spPr/>
      <dgm:t>
        <a:bodyPr/>
        <a:lstStyle/>
        <a:p>
          <a:endParaRPr lang="en-US"/>
        </a:p>
      </dgm:t>
    </dgm:pt>
    <dgm:pt modelId="{5776FD34-AE2C-4D99-91EA-1C3A266EBE51}" type="sibTrans" cxnId="{D3005866-C3BC-4DEB-AD01-C7C7F4CD9AFC}">
      <dgm:prSet/>
      <dgm:spPr/>
      <dgm:t>
        <a:bodyPr/>
        <a:lstStyle/>
        <a:p>
          <a:endParaRPr lang="en-US"/>
        </a:p>
      </dgm:t>
    </dgm:pt>
    <dgm:pt modelId="{B3943FF9-1CF4-46AC-A6BF-CF27FAAB200D}">
      <dgm:prSet/>
      <dgm:spPr/>
      <dgm:t>
        <a:bodyPr/>
        <a:lstStyle/>
        <a:p>
          <a:pPr>
            <a:lnSpc>
              <a:spcPct val="100000"/>
            </a:lnSpc>
          </a:pPr>
          <a:r>
            <a:rPr lang="en-US"/>
            <a:t>Administrators vs. administrators; vs. faculty; vs. staff; vs, students; vs. institution</a:t>
          </a:r>
        </a:p>
      </dgm:t>
    </dgm:pt>
    <dgm:pt modelId="{136DAC56-4BA8-4FB5-B8D3-AF171E5AD445}" type="parTrans" cxnId="{C393678F-F5A5-4887-8F07-E6B707930235}">
      <dgm:prSet/>
      <dgm:spPr/>
      <dgm:t>
        <a:bodyPr/>
        <a:lstStyle/>
        <a:p>
          <a:endParaRPr lang="en-US"/>
        </a:p>
      </dgm:t>
    </dgm:pt>
    <dgm:pt modelId="{6B323B03-E31D-4D66-B800-BD7FD5BE1541}" type="sibTrans" cxnId="{C393678F-F5A5-4887-8F07-E6B707930235}">
      <dgm:prSet/>
      <dgm:spPr/>
      <dgm:t>
        <a:bodyPr/>
        <a:lstStyle/>
        <a:p>
          <a:endParaRPr lang="en-US"/>
        </a:p>
      </dgm:t>
    </dgm:pt>
    <dgm:pt modelId="{9FF921E7-62F2-4069-B2A5-D156B1E34422}" type="pres">
      <dgm:prSet presAssocID="{7FAAB52A-82C8-44B1-A848-E157C0714030}" presName="root" presStyleCnt="0">
        <dgm:presLayoutVars>
          <dgm:dir/>
          <dgm:resizeHandles val="exact"/>
        </dgm:presLayoutVars>
      </dgm:prSet>
      <dgm:spPr/>
    </dgm:pt>
    <dgm:pt modelId="{24340015-B8F9-4FA5-A2BF-60B58DB93E51}" type="pres">
      <dgm:prSet presAssocID="{E6A15278-CB81-49E9-B02D-9569E6913C91}" presName="compNode" presStyleCnt="0"/>
      <dgm:spPr/>
    </dgm:pt>
    <dgm:pt modelId="{FD68F84C-BBCD-46F7-80D0-C30D6AC1FDE9}" type="pres">
      <dgm:prSet presAssocID="{E6A15278-CB81-49E9-B02D-9569E6913C91}" presName="bgRect" presStyleLbl="bgShp" presStyleIdx="0" presStyleCnt="3"/>
      <dgm:spPr/>
    </dgm:pt>
    <dgm:pt modelId="{211AB9EF-65B2-4EAC-B1C1-10AC5DEC5C89}" type="pres">
      <dgm:prSet presAssocID="{E6A15278-CB81-49E9-B02D-9569E6913C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A16D27AA-0244-4C72-B6B2-16730EC761A7}" type="pres">
      <dgm:prSet presAssocID="{E6A15278-CB81-49E9-B02D-9569E6913C91}" presName="spaceRect" presStyleCnt="0"/>
      <dgm:spPr/>
    </dgm:pt>
    <dgm:pt modelId="{ED2AC8F9-9C25-4BF0-91A9-89AE4CB23A70}" type="pres">
      <dgm:prSet presAssocID="{E6A15278-CB81-49E9-B02D-9569E6913C91}" presName="parTx" presStyleLbl="revTx" presStyleIdx="0" presStyleCnt="3">
        <dgm:presLayoutVars>
          <dgm:chMax val="0"/>
          <dgm:chPref val="0"/>
        </dgm:presLayoutVars>
      </dgm:prSet>
      <dgm:spPr/>
    </dgm:pt>
    <dgm:pt modelId="{A9F1C255-203F-4784-8B18-5FDFE111983B}" type="pres">
      <dgm:prSet presAssocID="{F8529174-C2C4-4C85-8D99-68E2ECED8296}" presName="sibTrans" presStyleCnt="0"/>
      <dgm:spPr/>
    </dgm:pt>
    <dgm:pt modelId="{D72354B7-E392-42A1-86E7-0FC5E63FFE2F}" type="pres">
      <dgm:prSet presAssocID="{587C8BE0-AC54-43C5-91D4-BA3D2375A81B}" presName="compNode" presStyleCnt="0"/>
      <dgm:spPr/>
    </dgm:pt>
    <dgm:pt modelId="{8A7F6987-42B5-4D22-8445-E7D1D0F9C87A}" type="pres">
      <dgm:prSet presAssocID="{587C8BE0-AC54-43C5-91D4-BA3D2375A81B}" presName="bgRect" presStyleLbl="bgShp" presStyleIdx="1" presStyleCnt="3"/>
      <dgm:spPr/>
    </dgm:pt>
    <dgm:pt modelId="{7FBF8065-BF11-456D-8648-67087BE6B946}" type="pres">
      <dgm:prSet presAssocID="{587C8BE0-AC54-43C5-91D4-BA3D2375A8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815C87BD-ECC6-4058-B94C-3DD1570E24F2}" type="pres">
      <dgm:prSet presAssocID="{587C8BE0-AC54-43C5-91D4-BA3D2375A81B}" presName="spaceRect" presStyleCnt="0"/>
      <dgm:spPr/>
    </dgm:pt>
    <dgm:pt modelId="{A900EAEF-1145-4F40-8EA6-21C01073387D}" type="pres">
      <dgm:prSet presAssocID="{587C8BE0-AC54-43C5-91D4-BA3D2375A81B}" presName="parTx" presStyleLbl="revTx" presStyleIdx="1" presStyleCnt="3">
        <dgm:presLayoutVars>
          <dgm:chMax val="0"/>
          <dgm:chPref val="0"/>
        </dgm:presLayoutVars>
      </dgm:prSet>
      <dgm:spPr/>
    </dgm:pt>
    <dgm:pt modelId="{F29E6EB6-106F-4E09-90C5-480B10484F33}" type="pres">
      <dgm:prSet presAssocID="{5776FD34-AE2C-4D99-91EA-1C3A266EBE51}" presName="sibTrans" presStyleCnt="0"/>
      <dgm:spPr/>
    </dgm:pt>
    <dgm:pt modelId="{E6EA3DD2-E5C0-4777-84AA-56FFF6440508}" type="pres">
      <dgm:prSet presAssocID="{B3943FF9-1CF4-46AC-A6BF-CF27FAAB200D}" presName="compNode" presStyleCnt="0"/>
      <dgm:spPr/>
    </dgm:pt>
    <dgm:pt modelId="{1014BB19-883F-4517-9E9C-A68988A49551}" type="pres">
      <dgm:prSet presAssocID="{B3943FF9-1CF4-46AC-A6BF-CF27FAAB200D}" presName="bgRect" presStyleLbl="bgShp" presStyleIdx="2" presStyleCnt="3"/>
      <dgm:spPr/>
    </dgm:pt>
    <dgm:pt modelId="{44DA0797-67A5-4270-AD73-9EB42B48D98F}" type="pres">
      <dgm:prSet presAssocID="{B3943FF9-1CF4-46AC-A6BF-CF27FAAB20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BD445B0C-B8DA-4287-9E11-9E276E5AC062}" type="pres">
      <dgm:prSet presAssocID="{B3943FF9-1CF4-46AC-A6BF-CF27FAAB200D}" presName="spaceRect" presStyleCnt="0"/>
      <dgm:spPr/>
    </dgm:pt>
    <dgm:pt modelId="{0931BA54-A33D-40AA-8675-68CB1C95EB77}" type="pres">
      <dgm:prSet presAssocID="{B3943FF9-1CF4-46AC-A6BF-CF27FAAB200D}" presName="parTx" presStyleLbl="revTx" presStyleIdx="2" presStyleCnt="3">
        <dgm:presLayoutVars>
          <dgm:chMax val="0"/>
          <dgm:chPref val="0"/>
        </dgm:presLayoutVars>
      </dgm:prSet>
      <dgm:spPr/>
    </dgm:pt>
  </dgm:ptLst>
  <dgm:cxnLst>
    <dgm:cxn modelId="{25875B37-5F51-4018-BEA5-5AC43CF318B2}" type="presOf" srcId="{7FAAB52A-82C8-44B1-A848-E157C0714030}" destId="{9FF921E7-62F2-4069-B2A5-D156B1E34422}" srcOrd="0" destOrd="0" presId="urn:microsoft.com/office/officeart/2018/2/layout/IconVerticalSolidList"/>
    <dgm:cxn modelId="{D3005866-C3BC-4DEB-AD01-C7C7F4CD9AFC}" srcId="{7FAAB52A-82C8-44B1-A848-E157C0714030}" destId="{587C8BE0-AC54-43C5-91D4-BA3D2375A81B}" srcOrd="1" destOrd="0" parTransId="{22A4454A-B028-4290-9EDA-5512CE434D03}" sibTransId="{5776FD34-AE2C-4D99-91EA-1C3A266EBE51}"/>
    <dgm:cxn modelId="{63BC2085-6B02-4290-AA1E-0C75E8195B49}" srcId="{7FAAB52A-82C8-44B1-A848-E157C0714030}" destId="{E6A15278-CB81-49E9-B02D-9569E6913C91}" srcOrd="0" destOrd="0" parTransId="{E7ECE314-A772-4250-97FB-509893DBFE28}" sibTransId="{F8529174-C2C4-4C85-8D99-68E2ECED8296}"/>
    <dgm:cxn modelId="{C393678F-F5A5-4887-8F07-E6B707930235}" srcId="{7FAAB52A-82C8-44B1-A848-E157C0714030}" destId="{B3943FF9-1CF4-46AC-A6BF-CF27FAAB200D}" srcOrd="2" destOrd="0" parTransId="{136DAC56-4BA8-4FB5-B8D3-AF171E5AD445}" sibTransId="{6B323B03-E31D-4D66-B800-BD7FD5BE1541}"/>
    <dgm:cxn modelId="{90CD0EBA-C6C8-4564-A9EE-EDAF33BA3B09}" type="presOf" srcId="{B3943FF9-1CF4-46AC-A6BF-CF27FAAB200D}" destId="{0931BA54-A33D-40AA-8675-68CB1C95EB77}" srcOrd="0" destOrd="0" presId="urn:microsoft.com/office/officeart/2018/2/layout/IconVerticalSolidList"/>
    <dgm:cxn modelId="{92F653CC-73AC-4493-A11A-0DB8C35DDE90}" type="presOf" srcId="{587C8BE0-AC54-43C5-91D4-BA3D2375A81B}" destId="{A900EAEF-1145-4F40-8EA6-21C01073387D}" srcOrd="0" destOrd="0" presId="urn:microsoft.com/office/officeart/2018/2/layout/IconVerticalSolidList"/>
    <dgm:cxn modelId="{2B3C8BF2-217B-4AD9-894F-B7B03694BEC1}" type="presOf" srcId="{E6A15278-CB81-49E9-B02D-9569E6913C91}" destId="{ED2AC8F9-9C25-4BF0-91A9-89AE4CB23A70}" srcOrd="0" destOrd="0" presId="urn:microsoft.com/office/officeart/2018/2/layout/IconVerticalSolidList"/>
    <dgm:cxn modelId="{17440B32-AFEB-4268-B7AB-5A9F33E72819}" type="presParOf" srcId="{9FF921E7-62F2-4069-B2A5-D156B1E34422}" destId="{24340015-B8F9-4FA5-A2BF-60B58DB93E51}" srcOrd="0" destOrd="0" presId="urn:microsoft.com/office/officeart/2018/2/layout/IconVerticalSolidList"/>
    <dgm:cxn modelId="{C11D3BD6-1811-4BD8-A247-5939D039959E}" type="presParOf" srcId="{24340015-B8F9-4FA5-A2BF-60B58DB93E51}" destId="{FD68F84C-BBCD-46F7-80D0-C30D6AC1FDE9}" srcOrd="0" destOrd="0" presId="urn:microsoft.com/office/officeart/2018/2/layout/IconVerticalSolidList"/>
    <dgm:cxn modelId="{E38930CA-509A-4492-B09D-B4ED86ADF2A3}" type="presParOf" srcId="{24340015-B8F9-4FA5-A2BF-60B58DB93E51}" destId="{211AB9EF-65B2-4EAC-B1C1-10AC5DEC5C89}" srcOrd="1" destOrd="0" presId="urn:microsoft.com/office/officeart/2018/2/layout/IconVerticalSolidList"/>
    <dgm:cxn modelId="{FFB1E473-081C-4614-B015-93A5B9E13EA7}" type="presParOf" srcId="{24340015-B8F9-4FA5-A2BF-60B58DB93E51}" destId="{A16D27AA-0244-4C72-B6B2-16730EC761A7}" srcOrd="2" destOrd="0" presId="urn:microsoft.com/office/officeart/2018/2/layout/IconVerticalSolidList"/>
    <dgm:cxn modelId="{1070C999-93B3-4107-BEEE-E4A40789DF59}" type="presParOf" srcId="{24340015-B8F9-4FA5-A2BF-60B58DB93E51}" destId="{ED2AC8F9-9C25-4BF0-91A9-89AE4CB23A70}" srcOrd="3" destOrd="0" presId="urn:microsoft.com/office/officeart/2018/2/layout/IconVerticalSolidList"/>
    <dgm:cxn modelId="{73E37126-0C18-4029-989A-7E32A0455ECE}" type="presParOf" srcId="{9FF921E7-62F2-4069-B2A5-D156B1E34422}" destId="{A9F1C255-203F-4784-8B18-5FDFE111983B}" srcOrd="1" destOrd="0" presId="urn:microsoft.com/office/officeart/2018/2/layout/IconVerticalSolidList"/>
    <dgm:cxn modelId="{40F96B11-34B9-4494-9FE9-DDC287EF1A9A}" type="presParOf" srcId="{9FF921E7-62F2-4069-B2A5-D156B1E34422}" destId="{D72354B7-E392-42A1-86E7-0FC5E63FFE2F}" srcOrd="2" destOrd="0" presId="urn:microsoft.com/office/officeart/2018/2/layout/IconVerticalSolidList"/>
    <dgm:cxn modelId="{A3F1BF83-FE1F-4485-8454-119DD2EE9D7F}" type="presParOf" srcId="{D72354B7-E392-42A1-86E7-0FC5E63FFE2F}" destId="{8A7F6987-42B5-4D22-8445-E7D1D0F9C87A}" srcOrd="0" destOrd="0" presId="urn:microsoft.com/office/officeart/2018/2/layout/IconVerticalSolidList"/>
    <dgm:cxn modelId="{8430ADA7-69FE-465C-A539-4B17DA8BC67C}" type="presParOf" srcId="{D72354B7-E392-42A1-86E7-0FC5E63FFE2F}" destId="{7FBF8065-BF11-456D-8648-67087BE6B946}" srcOrd="1" destOrd="0" presId="urn:microsoft.com/office/officeart/2018/2/layout/IconVerticalSolidList"/>
    <dgm:cxn modelId="{6CFD0B83-3796-4777-8A08-9A45D13E7497}" type="presParOf" srcId="{D72354B7-E392-42A1-86E7-0FC5E63FFE2F}" destId="{815C87BD-ECC6-4058-B94C-3DD1570E24F2}" srcOrd="2" destOrd="0" presId="urn:microsoft.com/office/officeart/2018/2/layout/IconVerticalSolidList"/>
    <dgm:cxn modelId="{B4B9E24B-4054-4608-902B-82595A94B5EC}" type="presParOf" srcId="{D72354B7-E392-42A1-86E7-0FC5E63FFE2F}" destId="{A900EAEF-1145-4F40-8EA6-21C01073387D}" srcOrd="3" destOrd="0" presId="urn:microsoft.com/office/officeart/2018/2/layout/IconVerticalSolidList"/>
    <dgm:cxn modelId="{4BC149A6-44CE-4848-A5B9-1B357A12B52A}" type="presParOf" srcId="{9FF921E7-62F2-4069-B2A5-D156B1E34422}" destId="{F29E6EB6-106F-4E09-90C5-480B10484F33}" srcOrd="3" destOrd="0" presId="urn:microsoft.com/office/officeart/2018/2/layout/IconVerticalSolidList"/>
    <dgm:cxn modelId="{670F3B05-57CE-41E4-9729-481CF8CAEC98}" type="presParOf" srcId="{9FF921E7-62F2-4069-B2A5-D156B1E34422}" destId="{E6EA3DD2-E5C0-4777-84AA-56FFF6440508}" srcOrd="4" destOrd="0" presId="urn:microsoft.com/office/officeart/2018/2/layout/IconVerticalSolidList"/>
    <dgm:cxn modelId="{6C066047-C4A0-40BC-93BF-600DAC8D42DA}" type="presParOf" srcId="{E6EA3DD2-E5C0-4777-84AA-56FFF6440508}" destId="{1014BB19-883F-4517-9E9C-A68988A49551}" srcOrd="0" destOrd="0" presId="urn:microsoft.com/office/officeart/2018/2/layout/IconVerticalSolidList"/>
    <dgm:cxn modelId="{DFCF728E-9F17-413E-A8D4-75D58E069AF0}" type="presParOf" srcId="{E6EA3DD2-E5C0-4777-84AA-56FFF6440508}" destId="{44DA0797-67A5-4270-AD73-9EB42B48D98F}" srcOrd="1" destOrd="0" presId="urn:microsoft.com/office/officeart/2018/2/layout/IconVerticalSolidList"/>
    <dgm:cxn modelId="{D6C58504-A245-48B1-8E23-471C81557468}" type="presParOf" srcId="{E6EA3DD2-E5C0-4777-84AA-56FFF6440508}" destId="{BD445B0C-B8DA-4287-9E11-9E276E5AC062}" srcOrd="2" destOrd="0" presId="urn:microsoft.com/office/officeart/2018/2/layout/IconVerticalSolidList"/>
    <dgm:cxn modelId="{97E58850-0CF3-4131-8E04-47C802CC546A}" type="presParOf" srcId="{E6EA3DD2-E5C0-4777-84AA-56FFF6440508}" destId="{0931BA54-A33D-40AA-8675-68CB1C95EB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8F84C-BBCD-46F7-80D0-C30D6AC1FDE9}">
      <dsp:nvSpPr>
        <dsp:cNvPr id="0" name=""/>
        <dsp:cNvSpPr/>
      </dsp:nvSpPr>
      <dsp:spPr>
        <a:xfrm>
          <a:off x="0" y="396"/>
          <a:ext cx="6472238" cy="928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AB9EF-65B2-4EAC-B1C1-10AC5DEC5C89}">
      <dsp:nvSpPr>
        <dsp:cNvPr id="0" name=""/>
        <dsp:cNvSpPr/>
      </dsp:nvSpPr>
      <dsp:spPr>
        <a:xfrm>
          <a:off x="280928" y="209351"/>
          <a:ext cx="510778" cy="5107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AC8F9-9C25-4BF0-91A9-89AE4CB23A70}">
      <dsp:nvSpPr>
        <dsp:cNvPr id="0" name=""/>
        <dsp:cNvSpPr/>
      </dsp:nvSpPr>
      <dsp:spPr>
        <a:xfrm>
          <a:off x="1072634" y="396"/>
          <a:ext cx="5399603" cy="92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86" tIns="98286" rIns="98286" bIns="98286" numCol="1" spcCol="1270" anchor="ctr" anchorCtr="0">
          <a:noAutofit/>
        </a:bodyPr>
        <a:lstStyle/>
        <a:p>
          <a:pPr marL="0" lvl="0" indent="0" algn="l" defTabSz="933450">
            <a:lnSpc>
              <a:spcPct val="100000"/>
            </a:lnSpc>
            <a:spcBef>
              <a:spcPct val="0"/>
            </a:spcBef>
            <a:spcAft>
              <a:spcPct val="35000"/>
            </a:spcAft>
            <a:buNone/>
          </a:pPr>
          <a:r>
            <a:rPr lang="en-US" sz="2100" kern="1200"/>
            <a:t>Faculty vs. faculty; vs. staff; vs. administrator; vs. rules, regulations, policies, procedures</a:t>
          </a:r>
        </a:p>
      </dsp:txBody>
      <dsp:txXfrm>
        <a:off x="1072634" y="396"/>
        <a:ext cx="5399603" cy="928687"/>
      </dsp:txXfrm>
    </dsp:sp>
    <dsp:sp modelId="{8A7F6987-42B5-4D22-8445-E7D1D0F9C87A}">
      <dsp:nvSpPr>
        <dsp:cNvPr id="0" name=""/>
        <dsp:cNvSpPr/>
      </dsp:nvSpPr>
      <dsp:spPr>
        <a:xfrm>
          <a:off x="0" y="1161256"/>
          <a:ext cx="6472238" cy="928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F8065-BF11-456D-8648-67087BE6B946}">
      <dsp:nvSpPr>
        <dsp:cNvPr id="0" name=""/>
        <dsp:cNvSpPr/>
      </dsp:nvSpPr>
      <dsp:spPr>
        <a:xfrm>
          <a:off x="280928" y="1370211"/>
          <a:ext cx="510778" cy="5107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00EAEF-1145-4F40-8EA6-21C01073387D}">
      <dsp:nvSpPr>
        <dsp:cNvPr id="0" name=""/>
        <dsp:cNvSpPr/>
      </dsp:nvSpPr>
      <dsp:spPr>
        <a:xfrm>
          <a:off x="1072634" y="1161256"/>
          <a:ext cx="5399603" cy="92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86" tIns="98286" rIns="98286" bIns="98286" numCol="1" spcCol="1270" anchor="ctr" anchorCtr="0">
          <a:noAutofit/>
        </a:bodyPr>
        <a:lstStyle/>
        <a:p>
          <a:pPr marL="0" lvl="0" indent="0" algn="l" defTabSz="933450">
            <a:lnSpc>
              <a:spcPct val="100000"/>
            </a:lnSpc>
            <a:spcBef>
              <a:spcPct val="0"/>
            </a:spcBef>
            <a:spcAft>
              <a:spcPct val="35000"/>
            </a:spcAft>
            <a:buNone/>
          </a:pPr>
          <a:r>
            <a:rPr lang="en-US" sz="2100" kern="1200"/>
            <a:t>Staff vs. staff; vs. faculty; vs. administrator; vs. institution; vs. student</a:t>
          </a:r>
        </a:p>
      </dsp:txBody>
      <dsp:txXfrm>
        <a:off x="1072634" y="1161256"/>
        <a:ext cx="5399603" cy="928687"/>
      </dsp:txXfrm>
    </dsp:sp>
    <dsp:sp modelId="{1014BB19-883F-4517-9E9C-A68988A49551}">
      <dsp:nvSpPr>
        <dsp:cNvPr id="0" name=""/>
        <dsp:cNvSpPr/>
      </dsp:nvSpPr>
      <dsp:spPr>
        <a:xfrm>
          <a:off x="0" y="2322116"/>
          <a:ext cx="6472238" cy="928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A0797-67A5-4270-AD73-9EB42B48D98F}">
      <dsp:nvSpPr>
        <dsp:cNvPr id="0" name=""/>
        <dsp:cNvSpPr/>
      </dsp:nvSpPr>
      <dsp:spPr>
        <a:xfrm>
          <a:off x="280928" y="2531071"/>
          <a:ext cx="510778" cy="5107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31BA54-A33D-40AA-8675-68CB1C95EB77}">
      <dsp:nvSpPr>
        <dsp:cNvPr id="0" name=""/>
        <dsp:cNvSpPr/>
      </dsp:nvSpPr>
      <dsp:spPr>
        <a:xfrm>
          <a:off x="1072634" y="2322116"/>
          <a:ext cx="5399603" cy="92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86" tIns="98286" rIns="98286" bIns="98286" numCol="1" spcCol="1270" anchor="ctr" anchorCtr="0">
          <a:noAutofit/>
        </a:bodyPr>
        <a:lstStyle/>
        <a:p>
          <a:pPr marL="0" lvl="0" indent="0" algn="l" defTabSz="933450">
            <a:lnSpc>
              <a:spcPct val="100000"/>
            </a:lnSpc>
            <a:spcBef>
              <a:spcPct val="0"/>
            </a:spcBef>
            <a:spcAft>
              <a:spcPct val="35000"/>
            </a:spcAft>
            <a:buNone/>
          </a:pPr>
          <a:r>
            <a:rPr lang="en-US" sz="2100" kern="1200"/>
            <a:t>Administrators vs. administrators; vs. faculty; vs. staff; vs, students; vs. institution</a:t>
          </a:r>
        </a:p>
      </dsp:txBody>
      <dsp:txXfrm>
        <a:off x="1072634" y="2322116"/>
        <a:ext cx="5399603" cy="9286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l"/>
            <a:fld id="{0DCFB061-4267-4D9F-8017-6F550D3068DF}" type="datetime1">
              <a:rPr lang="en-US" smtClean="0"/>
              <a:t>6/3/2022</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pPr algn="l"/>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46725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F8082C-0922-4249-A612-B415F5231620}" type="datetime1">
              <a:rPr lang="en-US" smtClean="0"/>
              <a:t>6/3/2022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838456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8082C-0922-4249-A612-B415F5231620}"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36129255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8082C-0922-4249-A612-B415F5231620}"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82628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8082C-0922-4249-A612-B415F5231620}"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968219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8082C-0922-4249-A612-B415F5231620}"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2054576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8082C-0922-4249-A612-B415F5231620}"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5944430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4216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9D1C6-60D0-4CD1-8F31-F912522EB041}"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8804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91209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BC0C-B6DF-45E9-B954-11C99AA62C3E}" type="datetime1">
              <a:rPr lang="en-US" smtClean="0"/>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4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6/3/2022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2368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6/3/2022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66442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6/3/2022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26413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63A0F-DEF3-4134-98D0-2E1276938A8B}" type="datetime1">
              <a:rPr lang="en-US" smtClean="0"/>
              <a:t>6/3/2022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7816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A2E4C8-2960-4ADD-862C-4D9643CB15AC}" type="datetime1">
              <a:rPr lang="en-US" smtClean="0"/>
              <a:t>6/3/2022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3252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BDEA15-09CD-4275-A8E0-385C965F48B0}" type="datetime1">
              <a:rPr lang="en-US" smtClean="0"/>
              <a:t>6/3/2022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8979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F8082C-0922-4249-A612-B415F5231620}" type="datetime1">
              <a:rPr lang="en-US" smtClean="0"/>
              <a:t>6/3/2022</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036413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0B7EA-E12C-B211-2E80-EDC4F9611833}"/>
              </a:ext>
            </a:extLst>
          </p:cNvPr>
          <p:cNvSpPr>
            <a:spLocks noGrp="1"/>
          </p:cNvSpPr>
          <p:nvPr>
            <p:ph type="ctrTitle"/>
          </p:nvPr>
        </p:nvSpPr>
        <p:spPr>
          <a:xfrm>
            <a:off x="2320934" y="165431"/>
            <a:ext cx="9397480" cy="1251167"/>
          </a:xfrm>
        </p:spPr>
        <p:txBody>
          <a:bodyPr anchor="b">
            <a:noAutofit/>
          </a:bodyPr>
          <a:lstStyle/>
          <a:p>
            <a:r>
              <a:rPr lang="en-US" sz="3600" dirty="0"/>
              <a:t>Dealing with Conflict and Maintaining Faculty (and Staff) Morale – and Your Own</a:t>
            </a:r>
          </a:p>
        </p:txBody>
      </p:sp>
      <p:sp>
        <p:nvSpPr>
          <p:cNvPr id="3" name="Subtitle 2">
            <a:extLst>
              <a:ext uri="{FF2B5EF4-FFF2-40B4-BE49-F238E27FC236}">
                <a16:creationId xmlns:a16="http://schemas.microsoft.com/office/drawing/2014/main" id="{CEA40FB4-BFC1-72FA-F157-6A049E3FFEA7}"/>
              </a:ext>
            </a:extLst>
          </p:cNvPr>
          <p:cNvSpPr>
            <a:spLocks noGrp="1"/>
          </p:cNvSpPr>
          <p:nvPr>
            <p:ph type="subTitle" idx="1"/>
          </p:nvPr>
        </p:nvSpPr>
        <p:spPr>
          <a:xfrm>
            <a:off x="4871519" y="1709401"/>
            <a:ext cx="7016230" cy="1656388"/>
          </a:xfrm>
        </p:spPr>
        <p:txBody>
          <a:bodyPr anchor="t">
            <a:normAutofit/>
          </a:bodyPr>
          <a:lstStyle/>
          <a:p>
            <a:r>
              <a:rPr lang="en-US" sz="1600" b="1" dirty="0"/>
              <a:t>Nancy A. </a:t>
            </a:r>
            <a:r>
              <a:rPr lang="en-US" sz="1600" b="1" dirty="0" err="1"/>
              <a:t>Stanlick</a:t>
            </a:r>
            <a:r>
              <a:rPr lang="en-US" sz="1600" b="1" dirty="0"/>
              <a:t>, Ph.D., Professor of Philosophy and Associate Dean, </a:t>
            </a:r>
            <a:endParaRPr lang="en-US" sz="1600" dirty="0"/>
          </a:p>
          <a:p>
            <a:r>
              <a:rPr lang="en-US" sz="1600" b="1" dirty="0"/>
              <a:t>College of Arts and Humanities</a:t>
            </a:r>
            <a:endParaRPr lang="en-US" sz="1600"/>
          </a:p>
          <a:p>
            <a:r>
              <a:rPr lang="en-US" sz="1600" b="1" dirty="0"/>
              <a:t>University of Central Florida</a:t>
            </a:r>
          </a:p>
          <a:p>
            <a:r>
              <a:rPr lang="en-US" sz="1600" b="1" dirty="0"/>
              <a:t>Institute for Academic Leadership, June 2022</a:t>
            </a:r>
          </a:p>
        </p:txBody>
      </p:sp>
      <p:sp>
        <p:nvSpPr>
          <p:cNvPr id="5" name="TextBox 4">
            <a:extLst>
              <a:ext uri="{FF2B5EF4-FFF2-40B4-BE49-F238E27FC236}">
                <a16:creationId xmlns:a16="http://schemas.microsoft.com/office/drawing/2014/main" id="{4E688D1D-DB3D-D4F9-CEED-65BBC3FA91D3}"/>
              </a:ext>
            </a:extLst>
          </p:cNvPr>
          <p:cNvSpPr txBox="1"/>
          <p:nvPr/>
        </p:nvSpPr>
        <p:spPr>
          <a:xfrm>
            <a:off x="5457812" y="3795266"/>
            <a:ext cx="619034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Note: Many of the references and explanations of concepts and arguments presented here are derived from </a:t>
            </a:r>
            <a:endParaRPr lang="en-US"/>
          </a:p>
          <a:p>
            <a:endParaRPr lang="en-US" dirty="0"/>
          </a:p>
          <a:p>
            <a:pPr marL="285750" indent="-285750">
              <a:buFont typeface="Arial"/>
              <a:buChar char="•"/>
            </a:pPr>
            <a:r>
              <a:rPr lang="en-US" dirty="0"/>
              <a:t>professional experience in faculty grievances and complaints; </a:t>
            </a:r>
            <a:endParaRPr lang="en-US"/>
          </a:p>
          <a:p>
            <a:pPr marL="285750" indent="-285750">
              <a:buFont typeface="Arial"/>
              <a:buChar char="•"/>
            </a:pPr>
            <a:r>
              <a:rPr lang="en-US" dirty="0"/>
              <a:t>assisting Chairs and Directors with disciplinary and non-disciplinary matters and letters; </a:t>
            </a:r>
          </a:p>
          <a:p>
            <a:pPr marL="285750" indent="-285750">
              <a:buFont typeface="Arial"/>
              <a:buChar char="•"/>
            </a:pPr>
            <a:r>
              <a:rPr lang="en-US" dirty="0"/>
              <a:t>and mediating or settling disputes, where applicable.</a:t>
            </a:r>
          </a:p>
          <a:p>
            <a:endParaRPr lang="en-US" dirty="0"/>
          </a:p>
          <a:p>
            <a:r>
              <a:rPr lang="en-US" dirty="0"/>
              <a:t>References to publications/sources are noted as appropriate.</a:t>
            </a:r>
          </a:p>
        </p:txBody>
      </p:sp>
      <p:pic>
        <p:nvPicPr>
          <p:cNvPr id="7" name="Picture 7" descr="Deer fighting">
            <a:extLst>
              <a:ext uri="{FF2B5EF4-FFF2-40B4-BE49-F238E27FC236}">
                <a16:creationId xmlns:a16="http://schemas.microsoft.com/office/drawing/2014/main" id="{3EDCF207-5174-61FA-71C2-58E360D9FA79}"/>
              </a:ext>
            </a:extLst>
          </p:cNvPr>
          <p:cNvPicPr>
            <a:picLocks noChangeAspect="1"/>
          </p:cNvPicPr>
          <p:nvPr/>
        </p:nvPicPr>
        <p:blipFill>
          <a:blip r:embed="rId2"/>
          <a:stretch>
            <a:fillRect/>
          </a:stretch>
        </p:blipFill>
        <p:spPr>
          <a:xfrm>
            <a:off x="198583" y="1941190"/>
            <a:ext cx="4613561" cy="3298891"/>
          </a:xfrm>
          <a:prstGeom prst="rect">
            <a:avLst/>
          </a:prstGeom>
        </p:spPr>
      </p:pic>
      <p:sp>
        <p:nvSpPr>
          <p:cNvPr id="8" name="TextBox 7">
            <a:extLst>
              <a:ext uri="{FF2B5EF4-FFF2-40B4-BE49-F238E27FC236}">
                <a16:creationId xmlns:a16="http://schemas.microsoft.com/office/drawing/2014/main" id="{CDBAFBC3-29BC-24D6-D139-5121C1301075}"/>
              </a:ext>
            </a:extLst>
          </p:cNvPr>
          <p:cNvSpPr txBox="1"/>
          <p:nvPr/>
        </p:nvSpPr>
        <p:spPr>
          <a:xfrm>
            <a:off x="198582" y="5378641"/>
            <a:ext cx="21274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MS365 Stock Photo</a:t>
            </a:r>
          </a:p>
        </p:txBody>
      </p:sp>
    </p:spTree>
    <p:extLst>
      <p:ext uri="{BB962C8B-B14F-4D97-AF65-F5344CB8AC3E}">
        <p14:creationId xmlns:p14="http://schemas.microsoft.com/office/powerpoint/2010/main" val="290934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AD81-218F-3574-EB8F-69F2E7768D7D}"/>
              </a:ext>
            </a:extLst>
          </p:cNvPr>
          <p:cNvSpPr>
            <a:spLocks noGrp="1"/>
          </p:cNvSpPr>
          <p:nvPr>
            <p:ph type="title"/>
          </p:nvPr>
        </p:nvSpPr>
        <p:spPr>
          <a:xfrm>
            <a:off x="1726216" y="-3629"/>
            <a:ext cx="10018713" cy="1752599"/>
          </a:xfrm>
        </p:spPr>
        <p:txBody>
          <a:bodyPr/>
          <a:lstStyle/>
          <a:p>
            <a:r>
              <a:rPr lang="en-US" dirty="0"/>
              <a:t>Managing Conflict: It’s the Most Fun </a:t>
            </a:r>
            <a:br>
              <a:rPr lang="en-US" dirty="0"/>
            </a:br>
            <a:r>
              <a:rPr lang="en-US" dirty="0"/>
              <a:t>You Can Have Without Laughing</a:t>
            </a:r>
          </a:p>
        </p:txBody>
      </p:sp>
      <p:sp>
        <p:nvSpPr>
          <p:cNvPr id="3" name="Content Placeholder 2">
            <a:extLst>
              <a:ext uri="{FF2B5EF4-FFF2-40B4-BE49-F238E27FC236}">
                <a16:creationId xmlns:a16="http://schemas.microsoft.com/office/drawing/2014/main" id="{0B616330-9E22-E0B4-455D-BF734D8D88A1}"/>
              </a:ext>
            </a:extLst>
          </p:cNvPr>
          <p:cNvSpPr>
            <a:spLocks noGrp="1"/>
          </p:cNvSpPr>
          <p:nvPr>
            <p:ph sz="half" idx="1"/>
          </p:nvPr>
        </p:nvSpPr>
        <p:spPr>
          <a:xfrm>
            <a:off x="1484312" y="1505857"/>
            <a:ext cx="4895055" cy="4285343"/>
          </a:xfrm>
        </p:spPr>
        <p:txBody>
          <a:bodyPr>
            <a:normAutofit/>
          </a:bodyPr>
          <a:lstStyle/>
          <a:p>
            <a:r>
              <a:rPr lang="en-US" dirty="0"/>
              <a:t>How can you manage conflict, and what does that mean? Who will help you, the "manager"?</a:t>
            </a:r>
          </a:p>
          <a:p>
            <a:pPr lvl="1">
              <a:buClr>
                <a:srgbClr val="1287C3"/>
              </a:buClr>
            </a:pPr>
            <a:r>
              <a:rPr lang="en-US" dirty="0"/>
              <a:t>You can deal with it yourself. Usually possible.</a:t>
            </a:r>
          </a:p>
          <a:p>
            <a:pPr lvl="1">
              <a:buClr>
                <a:srgbClr val="1287C3"/>
              </a:buClr>
            </a:pPr>
            <a:r>
              <a:rPr lang="en-US" dirty="0"/>
              <a:t>But, you have </a:t>
            </a:r>
            <a:r>
              <a:rPr lang="en-US" dirty="0">
                <a:solidFill>
                  <a:srgbClr val="FF0000"/>
                </a:solidFill>
              </a:rPr>
              <a:t>institutional support</a:t>
            </a:r>
            <a:r>
              <a:rPr lang="en-US" dirty="0"/>
              <a:t>, so find it:</a:t>
            </a:r>
          </a:p>
          <a:p>
            <a:pPr lvl="2">
              <a:buClr>
                <a:srgbClr val="1287C3"/>
              </a:buClr>
            </a:pPr>
            <a:r>
              <a:rPr lang="en-US" dirty="0"/>
              <a:t>Contract compliance office</a:t>
            </a:r>
          </a:p>
          <a:p>
            <a:pPr lvl="2">
              <a:buClr>
                <a:srgbClr val="1287C3"/>
              </a:buClr>
            </a:pPr>
            <a:r>
              <a:rPr lang="en-US" dirty="0"/>
              <a:t>Deans and Associate Deans</a:t>
            </a:r>
          </a:p>
          <a:p>
            <a:pPr lvl="2">
              <a:buClr>
                <a:srgbClr val="1287C3"/>
              </a:buClr>
            </a:pPr>
            <a:r>
              <a:rPr lang="en-US" dirty="0"/>
              <a:t>Seek the advice and counsel of other chairs and directors</a:t>
            </a:r>
          </a:p>
          <a:p>
            <a:pPr lvl="2">
              <a:buClr>
                <a:srgbClr val="1287C3"/>
              </a:buClr>
            </a:pPr>
            <a:r>
              <a:rPr lang="en-US" dirty="0">
                <a:solidFill>
                  <a:srgbClr val="FF0000"/>
                </a:solidFill>
              </a:rPr>
              <a:t>Take care of yourself; you can't always do this alone. </a:t>
            </a:r>
          </a:p>
          <a:p>
            <a:pPr lvl="3">
              <a:buClr>
                <a:srgbClr val="1287C3"/>
              </a:buClr>
            </a:pPr>
            <a:r>
              <a:rPr lang="en-US" dirty="0"/>
              <a:t>Especially as a "new" Chair or Director</a:t>
            </a:r>
          </a:p>
          <a:p>
            <a:pPr lvl="3">
              <a:buClr>
                <a:srgbClr val="1287C3"/>
              </a:buClr>
            </a:pPr>
            <a:r>
              <a:rPr lang="en-US" dirty="0"/>
              <a:t>There are things you don't know, even as an "old" Chair or Director.</a:t>
            </a:r>
          </a:p>
        </p:txBody>
      </p:sp>
      <p:sp>
        <p:nvSpPr>
          <p:cNvPr id="4" name="Content Placeholder 3">
            <a:extLst>
              <a:ext uri="{FF2B5EF4-FFF2-40B4-BE49-F238E27FC236}">
                <a16:creationId xmlns:a16="http://schemas.microsoft.com/office/drawing/2014/main" id="{7009E086-5090-A7E3-2C21-7C6F393D60DD}"/>
              </a:ext>
            </a:extLst>
          </p:cNvPr>
          <p:cNvSpPr>
            <a:spLocks noGrp="1"/>
          </p:cNvSpPr>
          <p:nvPr>
            <p:ph sz="half" idx="2"/>
          </p:nvPr>
        </p:nvSpPr>
        <p:spPr>
          <a:xfrm>
            <a:off x="6607967" y="1288143"/>
            <a:ext cx="4895056" cy="4503057"/>
          </a:xfrm>
        </p:spPr>
        <p:txBody>
          <a:bodyPr>
            <a:normAutofit/>
          </a:bodyPr>
          <a:lstStyle/>
          <a:p>
            <a:r>
              <a:rPr lang="en-US" dirty="0"/>
              <a:t>How can you help to avoid conflict? And what if you can't do anything to stop it?</a:t>
            </a:r>
          </a:p>
          <a:p>
            <a:pPr lvl="1">
              <a:buClr>
                <a:srgbClr val="1287C3"/>
              </a:buClr>
            </a:pPr>
            <a:r>
              <a:rPr lang="en-US" dirty="0"/>
              <a:t>Maintain an atmosphere and culture of clear </a:t>
            </a:r>
            <a:r>
              <a:rPr lang="en-US" dirty="0">
                <a:solidFill>
                  <a:srgbClr val="FF0000"/>
                </a:solidFill>
              </a:rPr>
              <a:t>communication</a:t>
            </a:r>
            <a:r>
              <a:rPr lang="en-US" dirty="0"/>
              <a:t> in your unit</a:t>
            </a:r>
          </a:p>
          <a:p>
            <a:pPr lvl="1">
              <a:buClr>
                <a:srgbClr val="1287C3"/>
              </a:buClr>
            </a:pPr>
            <a:r>
              <a:rPr lang="en-US" dirty="0">
                <a:solidFill>
                  <a:srgbClr val="FF0000"/>
                </a:solidFill>
              </a:rPr>
              <a:t>Communicate often </a:t>
            </a:r>
            <a:r>
              <a:rPr lang="en-US" dirty="0"/>
              <a:t>with your unit members both as a group and individually</a:t>
            </a:r>
          </a:p>
          <a:p>
            <a:pPr lvl="1">
              <a:buClr>
                <a:srgbClr val="1287C3"/>
              </a:buClr>
            </a:pPr>
            <a:r>
              <a:rPr lang="en-US" dirty="0"/>
              <a:t>Often, a </a:t>
            </a:r>
            <a:r>
              <a:rPr lang="en-US" dirty="0">
                <a:solidFill>
                  <a:srgbClr val="FF0000"/>
                </a:solidFill>
              </a:rPr>
              <a:t>feeling that there's trouble brewing </a:t>
            </a:r>
            <a:r>
              <a:rPr lang="en-US" dirty="0"/>
              <a:t>is good indication that it is.</a:t>
            </a:r>
          </a:p>
          <a:p>
            <a:pPr lvl="1">
              <a:buClr>
                <a:srgbClr val="1287C3"/>
              </a:buClr>
            </a:pPr>
            <a:r>
              <a:rPr lang="en-US" dirty="0"/>
              <a:t>Other times, you will be </a:t>
            </a:r>
            <a:r>
              <a:rPr lang="en-US" dirty="0">
                <a:solidFill>
                  <a:srgbClr val="FF0000"/>
                </a:solidFill>
              </a:rPr>
              <a:t>completely blindsided</a:t>
            </a:r>
            <a:r>
              <a:rPr lang="en-US" dirty="0"/>
              <a:t> by it</a:t>
            </a:r>
          </a:p>
          <a:p>
            <a:pPr lvl="1">
              <a:buClr>
                <a:srgbClr val="1287C3"/>
              </a:buClr>
            </a:pPr>
            <a:r>
              <a:rPr lang="en-US" dirty="0"/>
              <a:t>But don't despair. You can't fix everything, and sometimes you just have to move on. And </a:t>
            </a:r>
            <a:r>
              <a:rPr lang="en-US" dirty="0">
                <a:solidFill>
                  <a:srgbClr val="FF0000"/>
                </a:solidFill>
              </a:rPr>
              <a:t>sometimes, conflict can be productive.</a:t>
            </a:r>
          </a:p>
        </p:txBody>
      </p:sp>
      <p:sp>
        <p:nvSpPr>
          <p:cNvPr id="5" name="TextBox 4">
            <a:extLst>
              <a:ext uri="{FF2B5EF4-FFF2-40B4-BE49-F238E27FC236}">
                <a16:creationId xmlns:a16="http://schemas.microsoft.com/office/drawing/2014/main" id="{929E69D6-62ED-0148-6B2E-13C630A359E8}"/>
              </a:ext>
            </a:extLst>
          </p:cNvPr>
          <p:cNvSpPr txBox="1"/>
          <p:nvPr/>
        </p:nvSpPr>
        <p:spPr>
          <a:xfrm>
            <a:off x="2380123" y="5866258"/>
            <a:ext cx="89469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"Resolving</a:t>
            </a:r>
            <a:r>
              <a:rPr lang="en-US" b="1" dirty="0">
                <a:ea typeface="+mn-lt"/>
                <a:cs typeface="+mn-lt"/>
              </a:rPr>
              <a:t> conflict isn’t about figuring out who is right and who is wrong. It’s about making the department better" </a:t>
            </a:r>
            <a:r>
              <a:rPr lang="en-US" dirty="0">
                <a:ea typeface="+mn-lt"/>
                <a:cs typeface="+mn-lt"/>
              </a:rPr>
              <a:t>(George Justice, "Managing Conflict as a Department Chair," Chronicle of Higher Education, May 13, 2021).</a:t>
            </a:r>
            <a:endParaRPr lang="en-US" dirty="0"/>
          </a:p>
        </p:txBody>
      </p:sp>
    </p:spTree>
    <p:extLst>
      <p:ext uri="{BB962C8B-B14F-4D97-AF65-F5344CB8AC3E}">
        <p14:creationId xmlns:p14="http://schemas.microsoft.com/office/powerpoint/2010/main" val="191653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A55F-06B1-1F95-A19C-A76CED47D734}"/>
              </a:ext>
            </a:extLst>
          </p:cNvPr>
          <p:cNvSpPr>
            <a:spLocks noGrp="1"/>
          </p:cNvSpPr>
          <p:nvPr>
            <p:ph type="title"/>
          </p:nvPr>
        </p:nvSpPr>
        <p:spPr>
          <a:xfrm>
            <a:off x="1484311" y="208588"/>
            <a:ext cx="10018713" cy="721206"/>
          </a:xfrm>
        </p:spPr>
        <p:txBody>
          <a:bodyPr/>
          <a:lstStyle/>
          <a:p>
            <a:r>
              <a:rPr lang="en-US" dirty="0"/>
              <a:t>The Benefits of Conflict </a:t>
            </a:r>
          </a:p>
        </p:txBody>
      </p:sp>
      <p:sp>
        <p:nvSpPr>
          <p:cNvPr id="3" name="Content Placeholder 2">
            <a:extLst>
              <a:ext uri="{FF2B5EF4-FFF2-40B4-BE49-F238E27FC236}">
                <a16:creationId xmlns:a16="http://schemas.microsoft.com/office/drawing/2014/main" id="{415D4489-6D8E-9081-8A51-06C4BEA144B6}"/>
              </a:ext>
            </a:extLst>
          </p:cNvPr>
          <p:cNvSpPr>
            <a:spLocks noGrp="1"/>
          </p:cNvSpPr>
          <p:nvPr>
            <p:ph sz="half" idx="1"/>
          </p:nvPr>
        </p:nvSpPr>
        <p:spPr>
          <a:xfrm>
            <a:off x="1538259" y="927075"/>
            <a:ext cx="4895055" cy="2530922"/>
          </a:xfrm>
        </p:spPr>
        <p:txBody>
          <a:bodyPr>
            <a:noAutofit/>
          </a:bodyPr>
          <a:lstStyle/>
          <a:p>
            <a:r>
              <a:rPr lang="en-US" dirty="0"/>
              <a:t>If </a:t>
            </a:r>
            <a:r>
              <a:rPr lang="en-US" i="1" dirty="0"/>
              <a:t>Federalist 10</a:t>
            </a:r>
            <a:r>
              <a:rPr lang="en-US" dirty="0"/>
              <a:t> (James Madison) might be a rough guide, </a:t>
            </a:r>
            <a:r>
              <a:rPr lang="en-US" b="1" dirty="0">
                <a:solidFill>
                  <a:srgbClr val="FF0000"/>
                </a:solidFill>
              </a:rPr>
              <a:t>"factions" can create problems, but they can also be beneficial:</a:t>
            </a:r>
          </a:p>
          <a:p>
            <a:pPr marL="457200" lvl="1" indent="0">
              <a:buClr>
                <a:srgbClr val="1287C3"/>
              </a:buClr>
              <a:buNone/>
            </a:pPr>
            <a:r>
              <a:rPr lang="en-US" sz="1800" dirty="0"/>
              <a:t>Snuff out factions, and limit liberty (academic freedom)</a:t>
            </a:r>
          </a:p>
          <a:p>
            <a:pPr marL="457200" lvl="1" indent="0">
              <a:buNone/>
            </a:pPr>
            <a:r>
              <a:rPr lang="en-US" sz="1800" dirty="0"/>
              <a:t>Control effects of factions, which is impossible and undesirable.</a:t>
            </a:r>
          </a:p>
        </p:txBody>
      </p:sp>
      <p:sp>
        <p:nvSpPr>
          <p:cNvPr id="4" name="Content Placeholder 3">
            <a:extLst>
              <a:ext uri="{FF2B5EF4-FFF2-40B4-BE49-F238E27FC236}">
                <a16:creationId xmlns:a16="http://schemas.microsoft.com/office/drawing/2014/main" id="{B38789A5-BE06-BF85-2FFF-7D1F53BC8DC3}"/>
              </a:ext>
            </a:extLst>
          </p:cNvPr>
          <p:cNvSpPr>
            <a:spLocks noGrp="1"/>
          </p:cNvSpPr>
          <p:nvPr>
            <p:ph sz="half" idx="2"/>
          </p:nvPr>
        </p:nvSpPr>
        <p:spPr>
          <a:xfrm>
            <a:off x="6491833" y="1716187"/>
            <a:ext cx="5449237" cy="3397407"/>
          </a:xfrm>
        </p:spPr>
        <p:txBody>
          <a:bodyPr>
            <a:normAutofit/>
          </a:bodyPr>
          <a:lstStyle/>
          <a:p>
            <a:r>
              <a:rPr lang="en-US" dirty="0"/>
              <a:t>Encourage, </a:t>
            </a:r>
            <a:r>
              <a:rPr lang="en-US" dirty="0">
                <a:solidFill>
                  <a:srgbClr val="FF0000"/>
                </a:solidFill>
              </a:rPr>
              <a:t>model,</a:t>
            </a:r>
            <a:r>
              <a:rPr lang="en-US" dirty="0"/>
              <a:t> and promote civility, honor, disagreement, toleration, compromise, cooperation</a:t>
            </a:r>
            <a:r>
              <a:rPr lang="en-US" dirty="0">
                <a:solidFill>
                  <a:srgbClr val="FF0000"/>
                </a:solidFill>
              </a:rPr>
              <a:t>*</a:t>
            </a:r>
          </a:p>
          <a:p>
            <a:pPr>
              <a:buClr>
                <a:srgbClr val="1287C3"/>
              </a:buClr>
            </a:pPr>
            <a:r>
              <a:rPr lang="en-US" dirty="0"/>
              <a:t>Ensure that all "factions" have equal or equitable opportunity to make their</a:t>
            </a:r>
            <a:r>
              <a:rPr lang="en-US" dirty="0">
                <a:solidFill>
                  <a:srgbClr val="FF0000"/>
                </a:solidFill>
              </a:rPr>
              <a:t> voices heard</a:t>
            </a:r>
          </a:p>
          <a:p>
            <a:pPr>
              <a:buClr>
                <a:srgbClr val="1287C3"/>
              </a:buClr>
            </a:pPr>
            <a:r>
              <a:rPr lang="en-US" dirty="0"/>
              <a:t>A </a:t>
            </a:r>
            <a:r>
              <a:rPr lang="en-US" dirty="0">
                <a:solidFill>
                  <a:srgbClr val="FF0000"/>
                </a:solidFill>
              </a:rPr>
              <a:t>strong but neutral leader </a:t>
            </a:r>
            <a:r>
              <a:rPr lang="en-US" dirty="0"/>
              <a:t>and good organizational structure can keep factions at bay without silencing them</a:t>
            </a:r>
          </a:p>
          <a:p>
            <a:pPr>
              <a:buClr>
                <a:srgbClr val="1287C3"/>
              </a:buClr>
            </a:pPr>
            <a:r>
              <a:rPr lang="en-US" dirty="0"/>
              <a:t>Different ideas tend under the best circumstances to </a:t>
            </a:r>
            <a:r>
              <a:rPr lang="en-US" dirty="0">
                <a:solidFill>
                  <a:srgbClr val="FF0000"/>
                </a:solidFill>
              </a:rPr>
              <a:t>lead to better ideas and practices.</a:t>
            </a:r>
          </a:p>
          <a:p>
            <a:pPr marL="0" indent="0">
              <a:buClr>
                <a:srgbClr val="1287C3"/>
              </a:buClr>
              <a:buNone/>
            </a:pPr>
            <a:endParaRPr lang="en-US" dirty="0"/>
          </a:p>
        </p:txBody>
      </p:sp>
      <p:sp>
        <p:nvSpPr>
          <p:cNvPr id="6" name="TextBox 5">
            <a:extLst>
              <a:ext uri="{FF2B5EF4-FFF2-40B4-BE49-F238E27FC236}">
                <a16:creationId xmlns:a16="http://schemas.microsoft.com/office/drawing/2014/main" id="{E0DF5E0E-A92F-E477-2EDE-2FFA04FD24CB}"/>
              </a:ext>
            </a:extLst>
          </p:cNvPr>
          <p:cNvSpPr txBox="1"/>
          <p:nvPr/>
        </p:nvSpPr>
        <p:spPr>
          <a:xfrm>
            <a:off x="1420152" y="3739868"/>
            <a:ext cx="5010604" cy="291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spcAft>
                <a:spcPts val="600"/>
              </a:spcAft>
              <a:buFont typeface="Arial"/>
              <a:buChar char="•"/>
            </a:pPr>
            <a:r>
              <a:rPr lang="en-US" dirty="0">
                <a:ea typeface="+mn-lt"/>
                <a:cs typeface="+mn-lt"/>
              </a:rPr>
              <a:t>J.S. Mill, </a:t>
            </a:r>
            <a:r>
              <a:rPr lang="en-US" i="1" dirty="0">
                <a:ea typeface="+mn-lt"/>
                <a:cs typeface="+mn-lt"/>
              </a:rPr>
              <a:t>On Liberty</a:t>
            </a:r>
            <a:r>
              <a:rPr lang="en-US" dirty="0">
                <a:ea typeface="+mn-lt"/>
                <a:cs typeface="+mn-lt"/>
              </a:rPr>
              <a:t>, Ch. 2: </a:t>
            </a:r>
            <a:r>
              <a:rPr lang="en-US" b="1" dirty="0">
                <a:solidFill>
                  <a:srgbClr val="FF0000"/>
                </a:solidFill>
                <a:ea typeface="+mn-lt"/>
                <a:cs typeface="+mn-lt"/>
              </a:rPr>
              <a:t>Silencing Ideas and Disagreements is a Bad Idea</a:t>
            </a:r>
          </a:p>
          <a:p>
            <a:pPr marL="742950" lvl="1" indent="-285750">
              <a:spcBef>
                <a:spcPct val="20000"/>
              </a:spcBef>
              <a:spcAft>
                <a:spcPts val="600"/>
              </a:spcAft>
              <a:buFont typeface="Arial"/>
              <a:buChar char="•"/>
            </a:pPr>
            <a:r>
              <a:rPr lang="en-US" dirty="0">
                <a:ea typeface="+mn-lt"/>
                <a:cs typeface="+mn-lt"/>
              </a:rPr>
              <a:t>True, and lose it</a:t>
            </a:r>
          </a:p>
          <a:p>
            <a:pPr marL="742950" lvl="1" indent="-285750">
              <a:spcBef>
                <a:spcPct val="20000"/>
              </a:spcBef>
              <a:spcAft>
                <a:spcPts val="600"/>
              </a:spcAft>
              <a:buFont typeface="Arial"/>
              <a:buChar char="•"/>
            </a:pPr>
            <a:r>
              <a:rPr lang="en-US" dirty="0">
                <a:ea typeface="+mn-lt"/>
                <a:cs typeface="+mn-lt"/>
              </a:rPr>
              <a:t>False, and no chance to defeat it</a:t>
            </a:r>
          </a:p>
          <a:p>
            <a:pPr marL="742950" lvl="1" indent="-285750">
              <a:spcBef>
                <a:spcPct val="20000"/>
              </a:spcBef>
              <a:spcAft>
                <a:spcPts val="600"/>
              </a:spcAft>
              <a:buFont typeface="Arial"/>
              <a:buChar char="•"/>
            </a:pPr>
            <a:r>
              <a:rPr lang="en-US" dirty="0">
                <a:ea typeface="+mn-lt"/>
                <a:cs typeface="+mn-lt"/>
              </a:rPr>
              <a:t>Combination, and still lose both benefits</a:t>
            </a:r>
          </a:p>
          <a:p>
            <a:pPr marL="742950" lvl="1" indent="-285750">
              <a:spcBef>
                <a:spcPct val="20000"/>
              </a:spcBef>
              <a:spcAft>
                <a:spcPts val="600"/>
              </a:spcAft>
              <a:buFont typeface="Arial"/>
              <a:buChar char="•"/>
            </a:pPr>
            <a:r>
              <a:rPr lang="en-US" dirty="0">
                <a:ea typeface="+mn-lt"/>
                <a:cs typeface="+mn-lt"/>
              </a:rPr>
              <a:t>Absolutely true, or accepted, and turns to dogmatism and lack of opportunity</a:t>
            </a:r>
          </a:p>
          <a:p>
            <a:pPr algn="l"/>
            <a:endParaRPr lang="en-US" dirty="0"/>
          </a:p>
        </p:txBody>
      </p:sp>
      <p:sp>
        <p:nvSpPr>
          <p:cNvPr id="7" name="TextBox 6">
            <a:extLst>
              <a:ext uri="{FF2B5EF4-FFF2-40B4-BE49-F238E27FC236}">
                <a16:creationId xmlns:a16="http://schemas.microsoft.com/office/drawing/2014/main" id="{BA409F74-7FCC-2482-87EE-8948502CA684}"/>
              </a:ext>
            </a:extLst>
          </p:cNvPr>
          <p:cNvSpPr txBox="1"/>
          <p:nvPr/>
        </p:nvSpPr>
        <p:spPr>
          <a:xfrm>
            <a:off x="3073541" y="3309557"/>
            <a:ext cx="909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AND</a:t>
            </a:r>
          </a:p>
        </p:txBody>
      </p:sp>
      <p:sp>
        <p:nvSpPr>
          <p:cNvPr id="8" name="TextBox 7">
            <a:extLst>
              <a:ext uri="{FF2B5EF4-FFF2-40B4-BE49-F238E27FC236}">
                <a16:creationId xmlns:a16="http://schemas.microsoft.com/office/drawing/2014/main" id="{C0CBB22E-4EFC-8D2C-B3E8-53B08A20343E}"/>
              </a:ext>
            </a:extLst>
          </p:cNvPr>
          <p:cNvSpPr txBox="1"/>
          <p:nvPr/>
        </p:nvSpPr>
        <p:spPr>
          <a:xfrm>
            <a:off x="7203856" y="995396"/>
            <a:ext cx="36230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Managing Conflict with Benefits</a:t>
            </a:r>
          </a:p>
        </p:txBody>
      </p:sp>
      <p:sp>
        <p:nvSpPr>
          <p:cNvPr id="5" name="TextBox 4">
            <a:extLst>
              <a:ext uri="{FF2B5EF4-FFF2-40B4-BE49-F238E27FC236}">
                <a16:creationId xmlns:a16="http://schemas.microsoft.com/office/drawing/2014/main" id="{6EF0B17E-D2D6-A131-A83F-DEE2EB07C5EB}"/>
              </a:ext>
            </a:extLst>
          </p:cNvPr>
          <p:cNvSpPr txBox="1"/>
          <p:nvPr/>
        </p:nvSpPr>
        <p:spPr>
          <a:xfrm>
            <a:off x="6741006" y="4832157"/>
            <a:ext cx="509847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a:t>
            </a:r>
            <a:r>
              <a:rPr lang="en-US" dirty="0"/>
              <a:t>See C.K. Gunsalus, et al., "Challenged Academic Units," </a:t>
            </a:r>
            <a:r>
              <a:rPr lang="en-US" i="1" dirty="0"/>
              <a:t>Inside Higher Education,</a:t>
            </a:r>
            <a:r>
              <a:rPr lang="en-US" dirty="0"/>
              <a:t> Apr 25, 2018.</a:t>
            </a:r>
            <a:endParaRPr lang="en-US" b="1" dirty="0">
              <a:solidFill>
                <a:srgbClr val="FF0000"/>
              </a:solidFill>
            </a:endParaRPr>
          </a:p>
          <a:p>
            <a:endParaRPr lang="en-US" b="1" dirty="0"/>
          </a:p>
          <a:p>
            <a:r>
              <a:rPr lang="en-US" b="1" dirty="0">
                <a:solidFill>
                  <a:srgbClr val="FF0000"/>
                </a:solidFill>
              </a:rPr>
              <a:t>"</a:t>
            </a:r>
            <a:r>
              <a:rPr lang="en-US" b="1" dirty="0">
                <a:solidFill>
                  <a:srgbClr val="FF0000"/>
                </a:solidFill>
                <a:ea typeface="+mn-lt"/>
                <a:cs typeface="+mn-lt"/>
              </a:rPr>
              <a:t>When you are a unit’s leader, consciously model the ways in which you wish for others to treat you and each other, as well."</a:t>
            </a:r>
            <a:endParaRPr lang="en-US" b="1">
              <a:solidFill>
                <a:srgbClr val="FF0000"/>
              </a:solidFill>
            </a:endParaRPr>
          </a:p>
        </p:txBody>
      </p:sp>
    </p:spTree>
    <p:extLst>
      <p:ext uri="{BB962C8B-B14F-4D97-AF65-F5344CB8AC3E}">
        <p14:creationId xmlns:p14="http://schemas.microsoft.com/office/powerpoint/2010/main" val="289858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FB4D-0C8D-0D18-94D9-918B89C0CEF7}"/>
              </a:ext>
            </a:extLst>
          </p:cNvPr>
          <p:cNvSpPr>
            <a:spLocks noGrp="1"/>
          </p:cNvSpPr>
          <p:nvPr>
            <p:ph type="title"/>
          </p:nvPr>
        </p:nvSpPr>
        <p:spPr>
          <a:xfrm>
            <a:off x="1689930" y="105229"/>
            <a:ext cx="10018713" cy="688219"/>
          </a:xfrm>
        </p:spPr>
        <p:txBody>
          <a:bodyPr>
            <a:normAutofit fontScale="90000"/>
          </a:bodyPr>
          <a:lstStyle/>
          <a:p>
            <a:r>
              <a:rPr lang="en-US" dirty="0"/>
              <a:t>Ending Conflict</a:t>
            </a:r>
          </a:p>
        </p:txBody>
      </p:sp>
      <p:sp>
        <p:nvSpPr>
          <p:cNvPr id="3" name="Content Placeholder 2">
            <a:extLst>
              <a:ext uri="{FF2B5EF4-FFF2-40B4-BE49-F238E27FC236}">
                <a16:creationId xmlns:a16="http://schemas.microsoft.com/office/drawing/2014/main" id="{BB640DAF-DF95-F378-1648-43CD0B8E591C}"/>
              </a:ext>
            </a:extLst>
          </p:cNvPr>
          <p:cNvSpPr>
            <a:spLocks noGrp="1"/>
          </p:cNvSpPr>
          <p:nvPr>
            <p:ph sz="half" idx="1"/>
          </p:nvPr>
        </p:nvSpPr>
        <p:spPr>
          <a:xfrm>
            <a:off x="1426135" y="1138001"/>
            <a:ext cx="4668344" cy="5051642"/>
          </a:xfrm>
        </p:spPr>
        <p:txBody>
          <a:bodyPr>
            <a:normAutofit/>
          </a:bodyPr>
          <a:lstStyle/>
          <a:p>
            <a:r>
              <a:rPr lang="en-US" sz="2000" b="1" dirty="0">
                <a:solidFill>
                  <a:srgbClr val="FF0000"/>
                </a:solidFill>
              </a:rPr>
              <a:t>By solving the problem</a:t>
            </a:r>
          </a:p>
          <a:p>
            <a:pPr lvl="1">
              <a:buClr>
                <a:srgbClr val="1287C3"/>
              </a:buClr>
            </a:pPr>
            <a:r>
              <a:rPr lang="en-US" sz="1800" b="1" dirty="0"/>
              <a:t>Gaining and maintaining the </a:t>
            </a:r>
            <a:r>
              <a:rPr lang="en-US" sz="1800" b="1" dirty="0">
                <a:solidFill>
                  <a:srgbClr val="FF0000"/>
                </a:solidFill>
              </a:rPr>
              <a:t>trust</a:t>
            </a:r>
            <a:r>
              <a:rPr lang="en-US" sz="1800" b="1" dirty="0"/>
              <a:t> of those who report to you</a:t>
            </a:r>
          </a:p>
          <a:p>
            <a:pPr lvl="1">
              <a:buClr>
                <a:srgbClr val="1287C3"/>
              </a:buClr>
            </a:pPr>
            <a:r>
              <a:rPr lang="en-US" sz="1800" b="1" dirty="0"/>
              <a:t>Addressing </a:t>
            </a:r>
            <a:r>
              <a:rPr lang="en-US" sz="1800" b="1" dirty="0">
                <a:solidFill>
                  <a:srgbClr val="FF0000"/>
                </a:solidFill>
              </a:rPr>
              <a:t>obstreperous behavior</a:t>
            </a:r>
            <a:r>
              <a:rPr lang="en-US" sz="1800" b="1" dirty="0"/>
              <a:t> when it occurs</a:t>
            </a:r>
          </a:p>
          <a:p>
            <a:pPr lvl="1">
              <a:buClr>
                <a:srgbClr val="1287C3"/>
              </a:buClr>
            </a:pPr>
            <a:r>
              <a:rPr lang="en-US" sz="1800" b="1" dirty="0">
                <a:solidFill>
                  <a:srgbClr val="FF0000"/>
                </a:solidFill>
              </a:rPr>
              <a:t>Mediating</a:t>
            </a:r>
            <a:r>
              <a:rPr lang="en-US" sz="1800" b="1" dirty="0"/>
              <a:t> simply by listening to those experiencing conflict</a:t>
            </a:r>
          </a:p>
          <a:p>
            <a:pPr lvl="1">
              <a:buClr>
                <a:srgbClr val="1287C3"/>
              </a:buClr>
            </a:pPr>
            <a:r>
              <a:rPr lang="en-US" sz="1800" b="1" dirty="0">
                <a:solidFill>
                  <a:srgbClr val="FF0000"/>
                </a:solidFill>
              </a:rPr>
              <a:t>Talking to your direct reports</a:t>
            </a:r>
            <a:r>
              <a:rPr lang="en-US" sz="1800" b="1" dirty="0"/>
              <a:t> individually at least once or twice a year regarding their progress, concerns, and plans</a:t>
            </a:r>
          </a:p>
          <a:p>
            <a:pPr lvl="1">
              <a:buClr>
                <a:srgbClr val="1287C3"/>
              </a:buClr>
            </a:pPr>
            <a:r>
              <a:rPr lang="en-US" sz="1800" b="1" dirty="0"/>
              <a:t>Make sure they know </a:t>
            </a:r>
            <a:r>
              <a:rPr lang="en-US" sz="1800" b="1" dirty="0">
                <a:solidFill>
                  <a:srgbClr val="FF0000"/>
                </a:solidFill>
              </a:rPr>
              <a:t>they matter</a:t>
            </a:r>
            <a:r>
              <a:rPr lang="en-US" sz="1800" b="1" dirty="0"/>
              <a:t> to you</a:t>
            </a:r>
          </a:p>
          <a:p>
            <a:pPr lvl="1">
              <a:buClr>
                <a:srgbClr val="1287C3"/>
              </a:buClr>
            </a:pPr>
            <a:r>
              <a:rPr lang="en-US" sz="1800" b="1" dirty="0"/>
              <a:t>Make sure YOU know that </a:t>
            </a:r>
            <a:r>
              <a:rPr lang="en-US" sz="1800" b="1" dirty="0">
                <a:solidFill>
                  <a:srgbClr val="FF0000"/>
                </a:solidFill>
              </a:rPr>
              <a:t>YOU matter, too</a:t>
            </a:r>
          </a:p>
        </p:txBody>
      </p:sp>
      <p:sp>
        <p:nvSpPr>
          <p:cNvPr id="4" name="Content Placeholder 3">
            <a:extLst>
              <a:ext uri="{FF2B5EF4-FFF2-40B4-BE49-F238E27FC236}">
                <a16:creationId xmlns:a16="http://schemas.microsoft.com/office/drawing/2014/main" id="{546B557E-BF29-15C4-668A-6639AEB58907}"/>
              </a:ext>
            </a:extLst>
          </p:cNvPr>
          <p:cNvSpPr>
            <a:spLocks noGrp="1"/>
          </p:cNvSpPr>
          <p:nvPr>
            <p:ph sz="half" idx="2"/>
          </p:nvPr>
        </p:nvSpPr>
        <p:spPr>
          <a:xfrm>
            <a:off x="6644253" y="1137503"/>
            <a:ext cx="5187540" cy="5252961"/>
          </a:xfrm>
        </p:spPr>
        <p:txBody>
          <a:bodyPr vert="horz" lIns="91440" tIns="45720" rIns="91440" bIns="45720" rtlCol="0" anchor="ctr">
            <a:noAutofit/>
          </a:bodyPr>
          <a:lstStyle/>
          <a:p>
            <a:r>
              <a:rPr lang="en-US" sz="2000" b="1" dirty="0">
                <a:solidFill>
                  <a:srgbClr val="FF0000"/>
                </a:solidFill>
              </a:rPr>
              <a:t>By recognizing that it can't be solved; but you can move on and it can often be minimized</a:t>
            </a:r>
          </a:p>
          <a:p>
            <a:pPr lvl="1">
              <a:buClr>
                <a:srgbClr val="1287C3"/>
              </a:buClr>
            </a:pPr>
            <a:r>
              <a:rPr lang="en-US" sz="2000" b="1" dirty="0">
                <a:solidFill>
                  <a:srgbClr val="FF0000"/>
                </a:solidFill>
              </a:rPr>
              <a:t>Letters of counsel, instruction, reprimand</a:t>
            </a:r>
          </a:p>
          <a:p>
            <a:pPr lvl="1">
              <a:buClr>
                <a:srgbClr val="1287C3"/>
              </a:buClr>
            </a:pPr>
            <a:r>
              <a:rPr lang="en-US" sz="2000" b="1" dirty="0"/>
              <a:t>Noting in </a:t>
            </a:r>
            <a:r>
              <a:rPr lang="en-US" sz="2000" b="1" dirty="0">
                <a:solidFill>
                  <a:srgbClr val="FF0000"/>
                </a:solidFill>
              </a:rPr>
              <a:t>annual evaluations</a:t>
            </a:r>
            <a:r>
              <a:rPr lang="en-US" sz="2000" b="1" dirty="0"/>
              <a:t> how conflict has affected adversely the performance of a person in that person's position (teaching, admin support, etc.)</a:t>
            </a:r>
          </a:p>
          <a:p>
            <a:pPr lvl="1">
              <a:buClr>
                <a:srgbClr val="1287C3"/>
              </a:buClr>
            </a:pPr>
            <a:r>
              <a:rPr lang="en-US" sz="2000" b="1" dirty="0"/>
              <a:t>Referring employees to an </a:t>
            </a:r>
            <a:r>
              <a:rPr lang="en-US" sz="2000" b="1" dirty="0">
                <a:solidFill>
                  <a:srgbClr val="FF0000"/>
                </a:solidFill>
              </a:rPr>
              <a:t>Employee Assistance Program</a:t>
            </a:r>
          </a:p>
          <a:p>
            <a:pPr lvl="1">
              <a:buClr>
                <a:srgbClr val="1287C3"/>
              </a:buClr>
            </a:pPr>
            <a:r>
              <a:rPr lang="en-US" sz="2000" b="1" dirty="0"/>
              <a:t>Appropriately monitoring behavior consistent with CBA requirements. </a:t>
            </a:r>
            <a:r>
              <a:rPr lang="en-US" sz="2000" b="1" i="1" dirty="0">
                <a:solidFill>
                  <a:srgbClr val="FF0000"/>
                </a:solidFill>
              </a:rPr>
              <a:t>READ THE CBA.</a:t>
            </a:r>
          </a:p>
        </p:txBody>
      </p:sp>
    </p:spTree>
    <p:extLst>
      <p:ext uri="{BB962C8B-B14F-4D97-AF65-F5344CB8AC3E}">
        <p14:creationId xmlns:p14="http://schemas.microsoft.com/office/powerpoint/2010/main" val="280834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2BB0-A6F6-6E7F-FDED-548FC74FD312}"/>
              </a:ext>
            </a:extLst>
          </p:cNvPr>
          <p:cNvSpPr>
            <a:spLocks noGrp="1"/>
          </p:cNvSpPr>
          <p:nvPr>
            <p:ph type="title"/>
          </p:nvPr>
        </p:nvSpPr>
        <p:spPr>
          <a:xfrm>
            <a:off x="1496406" y="201990"/>
            <a:ext cx="10018713" cy="918028"/>
          </a:xfrm>
        </p:spPr>
        <p:txBody>
          <a:bodyPr>
            <a:noAutofit/>
          </a:bodyPr>
          <a:lstStyle/>
          <a:p>
            <a:r>
              <a:rPr lang="en-US" sz="3200" dirty="0"/>
              <a:t>Improving and Maintaining Morale in the Face of Conflict: Faculty and Staff – Common Sense </a:t>
            </a:r>
          </a:p>
        </p:txBody>
      </p:sp>
      <p:sp>
        <p:nvSpPr>
          <p:cNvPr id="3" name="Content Placeholder 2">
            <a:extLst>
              <a:ext uri="{FF2B5EF4-FFF2-40B4-BE49-F238E27FC236}">
                <a16:creationId xmlns:a16="http://schemas.microsoft.com/office/drawing/2014/main" id="{0B0C4433-D7F9-7D2E-196A-F1105731AD49}"/>
              </a:ext>
            </a:extLst>
          </p:cNvPr>
          <p:cNvSpPr>
            <a:spLocks noGrp="1"/>
          </p:cNvSpPr>
          <p:nvPr>
            <p:ph sz="half" idx="1"/>
          </p:nvPr>
        </p:nvSpPr>
        <p:spPr>
          <a:xfrm>
            <a:off x="1718657" y="1138464"/>
            <a:ext cx="10375710" cy="4589236"/>
          </a:xfrm>
        </p:spPr>
        <p:txBody>
          <a:bodyPr>
            <a:normAutofit fontScale="92500" lnSpcReduction="20000"/>
          </a:bodyPr>
          <a:lstStyle/>
          <a:p>
            <a:pPr>
              <a:buClr>
                <a:srgbClr val="1287C3"/>
              </a:buClr>
            </a:pPr>
            <a:r>
              <a:rPr lang="en-US" b="1" dirty="0">
                <a:solidFill>
                  <a:srgbClr val="FF0000"/>
                </a:solidFill>
              </a:rPr>
              <a:t>Recognize achievements</a:t>
            </a:r>
            <a:r>
              <a:rPr lang="en-US" dirty="0"/>
              <a:t> </a:t>
            </a:r>
          </a:p>
          <a:p>
            <a:pPr>
              <a:buClr>
                <a:srgbClr val="1287C3"/>
              </a:buClr>
            </a:pPr>
            <a:r>
              <a:rPr lang="en-US" b="1" dirty="0">
                <a:solidFill>
                  <a:srgbClr val="FF0000"/>
                </a:solidFill>
              </a:rPr>
              <a:t>Know your faculty and staff </a:t>
            </a:r>
            <a:r>
              <a:rPr lang="en-US" b="1" dirty="0"/>
              <a:t>in more than a cursory way</a:t>
            </a:r>
          </a:p>
          <a:p>
            <a:pPr>
              <a:buClr>
                <a:srgbClr val="1287C3"/>
              </a:buClr>
            </a:pPr>
            <a:r>
              <a:rPr lang="en-US" b="1" dirty="0">
                <a:solidFill>
                  <a:srgbClr val="FF0000"/>
                </a:solidFill>
              </a:rPr>
              <a:t>Participate </a:t>
            </a:r>
            <a:r>
              <a:rPr lang="en-US" b="1" dirty="0"/>
              <a:t>in unit activities</a:t>
            </a:r>
          </a:p>
          <a:p>
            <a:pPr>
              <a:buClr>
                <a:srgbClr val="1287C3"/>
              </a:buClr>
            </a:pPr>
            <a:r>
              <a:rPr lang="en-US" b="1" dirty="0">
                <a:solidFill>
                  <a:srgbClr val="FF0000"/>
                </a:solidFill>
                <a:ea typeface="+mn-lt"/>
                <a:cs typeface="+mn-lt"/>
              </a:rPr>
              <a:t>Create</a:t>
            </a:r>
            <a:r>
              <a:rPr lang="en-US" dirty="0">
                <a:ea typeface="+mn-lt"/>
                <a:cs typeface="+mn-lt"/>
              </a:rPr>
              <a:t> and maintain a unit culture of </a:t>
            </a:r>
            <a:r>
              <a:rPr lang="en-US" b="1" dirty="0">
                <a:solidFill>
                  <a:srgbClr val="FF0000"/>
                </a:solidFill>
                <a:ea typeface="+mn-lt"/>
                <a:cs typeface="+mn-lt"/>
              </a:rPr>
              <a:t>respect for support staff</a:t>
            </a:r>
          </a:p>
          <a:p>
            <a:pPr lvl="1">
              <a:buClr>
                <a:srgbClr val="1287C3"/>
              </a:buClr>
            </a:pPr>
            <a:r>
              <a:rPr lang="en-US" dirty="0">
                <a:ea typeface="+mn-lt"/>
                <a:cs typeface="+mn-lt"/>
              </a:rPr>
              <a:t> Universities don't run on administrators and faculty alone. Don't forget that.</a:t>
            </a:r>
          </a:p>
          <a:p>
            <a:pPr lvl="1">
              <a:buClr>
                <a:srgbClr val="1287C3"/>
              </a:buClr>
            </a:pPr>
            <a:r>
              <a:rPr lang="en-US" b="1" dirty="0">
                <a:solidFill>
                  <a:srgbClr val="FF0000"/>
                </a:solidFill>
                <a:ea typeface="+mn-lt"/>
                <a:cs typeface="+mn-lt"/>
              </a:rPr>
              <a:t>Listen to them </a:t>
            </a:r>
            <a:r>
              <a:rPr lang="en-US" dirty="0">
                <a:ea typeface="+mn-lt"/>
                <a:cs typeface="+mn-lt"/>
              </a:rPr>
              <a:t>and </a:t>
            </a:r>
            <a:r>
              <a:rPr lang="en-US" dirty="0">
                <a:solidFill>
                  <a:srgbClr val="FF0000"/>
                </a:solidFill>
                <a:ea typeface="+mn-lt"/>
                <a:cs typeface="+mn-lt"/>
              </a:rPr>
              <a:t>do something about it when they tell you someone treated them in a shabby way</a:t>
            </a:r>
            <a:r>
              <a:rPr lang="en-US" dirty="0">
                <a:ea typeface="+mn-lt"/>
                <a:cs typeface="+mn-lt"/>
              </a:rPr>
              <a:t>. Encourage discussion among those people; meet with them together to help solve the problem</a:t>
            </a:r>
            <a:endParaRPr lang="en-US" dirty="0">
              <a:solidFill>
                <a:srgbClr val="000000"/>
              </a:solidFill>
              <a:ea typeface="+mn-lt"/>
              <a:cs typeface="+mn-lt"/>
            </a:endParaRPr>
          </a:p>
          <a:p>
            <a:pPr>
              <a:buClr>
                <a:srgbClr val="1287C3"/>
              </a:buClr>
            </a:pPr>
            <a:r>
              <a:rPr lang="en-US" b="1" dirty="0">
                <a:solidFill>
                  <a:srgbClr val="FF0000"/>
                </a:solidFill>
                <a:ea typeface="+mn-lt"/>
                <a:cs typeface="+mn-lt"/>
              </a:rPr>
              <a:t>Follow through on </a:t>
            </a:r>
            <a:r>
              <a:rPr lang="en-US" b="1" i="1" dirty="0">
                <a:solidFill>
                  <a:srgbClr val="FF0000"/>
                </a:solidFill>
                <a:ea typeface="+mn-lt"/>
                <a:cs typeface="+mn-lt"/>
              </a:rPr>
              <a:t>your</a:t>
            </a:r>
            <a:r>
              <a:rPr lang="en-US" b="1" dirty="0">
                <a:solidFill>
                  <a:srgbClr val="FF0000"/>
                </a:solidFill>
                <a:ea typeface="+mn-lt"/>
                <a:cs typeface="+mn-lt"/>
              </a:rPr>
              <a:t> promises </a:t>
            </a:r>
            <a:r>
              <a:rPr lang="en-US" dirty="0">
                <a:ea typeface="+mn-lt"/>
                <a:cs typeface="+mn-lt"/>
              </a:rPr>
              <a:t>and commitments</a:t>
            </a:r>
          </a:p>
          <a:p>
            <a:pPr>
              <a:buClr>
                <a:srgbClr val="1287C3"/>
              </a:buClr>
            </a:pPr>
            <a:r>
              <a:rPr lang="en-US" b="1" dirty="0">
                <a:solidFill>
                  <a:srgbClr val="FF0000"/>
                </a:solidFill>
                <a:ea typeface="+mn-lt"/>
                <a:cs typeface="+mn-lt"/>
              </a:rPr>
              <a:t>Encourage and model</a:t>
            </a:r>
            <a:r>
              <a:rPr lang="en-US" dirty="0">
                <a:ea typeface="+mn-lt"/>
                <a:cs typeface="+mn-lt"/>
              </a:rPr>
              <a:t> civil discussion and cooperation</a:t>
            </a:r>
          </a:p>
          <a:p>
            <a:pPr lvl="1">
              <a:buClr>
                <a:srgbClr val="1287C3"/>
              </a:buClr>
            </a:pPr>
            <a:r>
              <a:rPr lang="en-US" dirty="0"/>
              <a:t>It may reduce or eliminate competition, distrust, and perceptions of disrespect</a:t>
            </a:r>
          </a:p>
          <a:p>
            <a:pPr>
              <a:buClr>
                <a:srgbClr val="1287C3"/>
              </a:buClr>
            </a:pPr>
            <a:r>
              <a:rPr lang="en-US" b="1" dirty="0">
                <a:solidFill>
                  <a:srgbClr val="FF0000"/>
                </a:solidFill>
              </a:rPr>
              <a:t>React to incivility and lack of cooperation</a:t>
            </a:r>
            <a:r>
              <a:rPr lang="en-US" dirty="0"/>
              <a:t> by addressing it appropriately</a:t>
            </a:r>
          </a:p>
          <a:p>
            <a:pPr lvl="1">
              <a:buClr>
                <a:srgbClr val="1287C3"/>
              </a:buClr>
            </a:pPr>
            <a:r>
              <a:rPr lang="en-US" dirty="0"/>
              <a:t>In department meetings</a:t>
            </a:r>
          </a:p>
          <a:p>
            <a:pPr lvl="1">
              <a:buClr>
                <a:srgbClr val="1287C3"/>
              </a:buClr>
            </a:pPr>
            <a:r>
              <a:rPr lang="en-US" dirty="0"/>
              <a:t>Individually</a:t>
            </a:r>
          </a:p>
          <a:p>
            <a:pPr lvl="1">
              <a:buClr>
                <a:srgbClr val="1287C3"/>
              </a:buClr>
            </a:pPr>
            <a:r>
              <a:rPr lang="en-US" dirty="0"/>
              <a:t>Between disputing parties</a:t>
            </a:r>
          </a:p>
          <a:p>
            <a:pPr>
              <a:buClr>
                <a:srgbClr val="1287C3"/>
              </a:buClr>
            </a:pPr>
            <a:endParaRPr lang="en-US" dirty="0"/>
          </a:p>
        </p:txBody>
      </p:sp>
      <p:sp>
        <p:nvSpPr>
          <p:cNvPr id="5" name="TextBox 4">
            <a:extLst>
              <a:ext uri="{FF2B5EF4-FFF2-40B4-BE49-F238E27FC236}">
                <a16:creationId xmlns:a16="http://schemas.microsoft.com/office/drawing/2014/main" id="{D4E7387A-AB12-2169-7FEC-386D090F89CA}"/>
              </a:ext>
            </a:extLst>
          </p:cNvPr>
          <p:cNvSpPr txBox="1"/>
          <p:nvPr/>
        </p:nvSpPr>
        <p:spPr>
          <a:xfrm>
            <a:off x="2633623" y="5794979"/>
            <a:ext cx="92926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Perhaps most of all, morale is improved and maintained when conflict is managed well, minimized, and even sometimes optimized by using its benefits for the good of the unit.</a:t>
            </a:r>
          </a:p>
        </p:txBody>
      </p:sp>
    </p:spTree>
    <p:extLst>
      <p:ext uri="{BB962C8B-B14F-4D97-AF65-F5344CB8AC3E}">
        <p14:creationId xmlns:p14="http://schemas.microsoft.com/office/powerpoint/2010/main" val="1141439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79E3-BE92-9AB7-67BE-B0323B03DAC3}"/>
              </a:ext>
            </a:extLst>
          </p:cNvPr>
          <p:cNvSpPr>
            <a:spLocks noGrp="1"/>
          </p:cNvSpPr>
          <p:nvPr>
            <p:ph type="title"/>
          </p:nvPr>
        </p:nvSpPr>
        <p:spPr>
          <a:xfrm>
            <a:off x="1605263" y="55336"/>
            <a:ext cx="10018713" cy="543076"/>
          </a:xfrm>
        </p:spPr>
        <p:txBody>
          <a:bodyPr>
            <a:normAutofit fontScale="90000"/>
          </a:bodyPr>
          <a:lstStyle/>
          <a:p>
            <a:r>
              <a:rPr lang="en-US" dirty="0"/>
              <a:t>Give Yourself a Break: Your Morale Counts, Too</a:t>
            </a:r>
          </a:p>
        </p:txBody>
      </p:sp>
      <p:sp>
        <p:nvSpPr>
          <p:cNvPr id="3" name="Content Placeholder 2">
            <a:extLst>
              <a:ext uri="{FF2B5EF4-FFF2-40B4-BE49-F238E27FC236}">
                <a16:creationId xmlns:a16="http://schemas.microsoft.com/office/drawing/2014/main" id="{CB7EB23E-DF96-8B9B-81D9-7DC816BA6628}"/>
              </a:ext>
            </a:extLst>
          </p:cNvPr>
          <p:cNvSpPr>
            <a:spLocks noGrp="1"/>
          </p:cNvSpPr>
          <p:nvPr>
            <p:ph sz="half" idx="1"/>
          </p:nvPr>
        </p:nvSpPr>
        <p:spPr>
          <a:xfrm>
            <a:off x="6937064" y="645755"/>
            <a:ext cx="4688680" cy="5946513"/>
          </a:xfrm>
        </p:spPr>
        <p:txBody>
          <a:bodyPr vert="horz" lIns="91440" tIns="45720" rIns="91440" bIns="45720" rtlCol="0" anchor="ctr">
            <a:noAutofit/>
          </a:bodyPr>
          <a:lstStyle/>
          <a:p>
            <a:pPr marL="0" indent="0">
              <a:buNone/>
            </a:pPr>
            <a:r>
              <a:rPr lang="en-US" sz="2000" b="1" dirty="0"/>
              <a:t>Practices for having a (more) pleasant day at work:</a:t>
            </a:r>
            <a:endParaRPr lang="en-US" sz="2000" dirty="0"/>
          </a:p>
          <a:p>
            <a:pPr marL="800100" lvl="1" indent="-342900">
              <a:buClr>
                <a:srgbClr val="1287C3"/>
              </a:buClr>
            </a:pPr>
            <a:r>
              <a:rPr lang="en-US" sz="2000" b="1" dirty="0">
                <a:solidFill>
                  <a:srgbClr val="FF0000"/>
                </a:solidFill>
              </a:rPr>
              <a:t>Ask for help</a:t>
            </a:r>
            <a:r>
              <a:rPr lang="en-US" sz="2000" b="1" dirty="0"/>
              <a:t> when you need it</a:t>
            </a:r>
            <a:r>
              <a:rPr lang="en-US" sz="2000" dirty="0"/>
              <a:t>. Your administrative staff and the dean's office - they know stuff.</a:t>
            </a:r>
          </a:p>
          <a:p>
            <a:pPr marL="800100" lvl="1">
              <a:buClr>
                <a:srgbClr val="1287C3"/>
              </a:buClr>
            </a:pPr>
            <a:r>
              <a:rPr lang="en-US" sz="2000" b="1" dirty="0">
                <a:solidFill>
                  <a:srgbClr val="FF0000"/>
                </a:solidFill>
              </a:rPr>
              <a:t>Make friends</a:t>
            </a:r>
            <a:r>
              <a:rPr lang="en-US" sz="2000" dirty="0">
                <a:solidFill>
                  <a:srgbClr val="FF0000"/>
                </a:solidFill>
              </a:rPr>
              <a:t> </a:t>
            </a:r>
            <a:r>
              <a:rPr lang="en-US" sz="2000" dirty="0"/>
              <a:t>with other chairs and directors. They know lots of stuff, too.</a:t>
            </a:r>
          </a:p>
          <a:p>
            <a:pPr marL="800100" lvl="1">
              <a:buClr>
                <a:srgbClr val="1287C3"/>
              </a:buClr>
            </a:pPr>
            <a:r>
              <a:rPr lang="en-US" sz="2000" b="1" dirty="0"/>
              <a:t>Take time for </a:t>
            </a:r>
            <a:r>
              <a:rPr lang="en-US" sz="2000" b="1" dirty="0">
                <a:solidFill>
                  <a:srgbClr val="FF0000"/>
                </a:solidFill>
              </a:rPr>
              <a:t>lunch</a:t>
            </a:r>
            <a:r>
              <a:rPr lang="en-US" sz="2000" b="1" dirty="0"/>
              <a:t>. Get </a:t>
            </a:r>
            <a:r>
              <a:rPr lang="en-US" sz="2000" b="1" dirty="0">
                <a:solidFill>
                  <a:srgbClr val="FF0000"/>
                </a:solidFill>
              </a:rPr>
              <a:t>out of your office</a:t>
            </a:r>
            <a:r>
              <a:rPr lang="en-US" sz="2000" b="1" dirty="0"/>
              <a:t> every now and then.</a:t>
            </a:r>
            <a:endParaRPr lang="en-US" sz="2000" dirty="0"/>
          </a:p>
          <a:p>
            <a:pPr marL="800100" lvl="1" indent="-342900">
              <a:buClr>
                <a:srgbClr val="1287C3"/>
              </a:buClr>
            </a:pPr>
            <a:r>
              <a:rPr lang="en-US" sz="2000" b="1" dirty="0">
                <a:solidFill>
                  <a:srgbClr val="FF0000"/>
                </a:solidFill>
              </a:rPr>
              <a:t>Laugh</a:t>
            </a:r>
            <a:r>
              <a:rPr lang="en-US" sz="2000" dirty="0">
                <a:solidFill>
                  <a:srgbClr val="FF0000"/>
                </a:solidFill>
              </a:rPr>
              <a:t> </a:t>
            </a:r>
            <a:r>
              <a:rPr lang="en-US" sz="2000" dirty="0"/>
              <a:t>at the weird things you have to do every day.</a:t>
            </a:r>
          </a:p>
          <a:p>
            <a:pPr marL="800100" lvl="1" indent="-342900">
              <a:buClr>
                <a:srgbClr val="1287C3"/>
              </a:buClr>
            </a:pPr>
            <a:r>
              <a:rPr lang="en-US" sz="2000" b="1" dirty="0"/>
              <a:t>Take an </a:t>
            </a:r>
            <a:r>
              <a:rPr lang="en-US" sz="2000" b="1" dirty="0">
                <a:solidFill>
                  <a:srgbClr val="FF0000"/>
                </a:solidFill>
              </a:rPr>
              <a:t>annual leave </a:t>
            </a:r>
            <a:r>
              <a:rPr lang="en-US" sz="2000" b="1" dirty="0"/>
              <a:t>day or two every now and then and a real vacation</a:t>
            </a:r>
            <a:r>
              <a:rPr lang="en-US" sz="2000" dirty="0"/>
              <a:t> at least once a year. </a:t>
            </a:r>
          </a:p>
        </p:txBody>
      </p:sp>
      <p:sp>
        <p:nvSpPr>
          <p:cNvPr id="4" name="Content Placeholder 3">
            <a:extLst>
              <a:ext uri="{FF2B5EF4-FFF2-40B4-BE49-F238E27FC236}">
                <a16:creationId xmlns:a16="http://schemas.microsoft.com/office/drawing/2014/main" id="{4F36A78E-622E-DA97-1584-6497D11961DC}"/>
              </a:ext>
            </a:extLst>
          </p:cNvPr>
          <p:cNvSpPr>
            <a:spLocks noGrp="1"/>
          </p:cNvSpPr>
          <p:nvPr>
            <p:ph sz="half" idx="2"/>
          </p:nvPr>
        </p:nvSpPr>
        <p:spPr>
          <a:xfrm>
            <a:off x="1729187" y="643489"/>
            <a:ext cx="4697134" cy="5717185"/>
          </a:xfrm>
        </p:spPr>
        <p:txBody>
          <a:bodyPr vert="horz" lIns="91440" tIns="45720" rIns="91440" bIns="45720" rtlCol="0" anchor="ctr">
            <a:noAutofit/>
          </a:bodyPr>
          <a:lstStyle/>
          <a:p>
            <a:pPr marL="0" indent="0">
              <a:buNone/>
            </a:pPr>
            <a:r>
              <a:rPr lang="en-US" sz="1900" b="1" dirty="0"/>
              <a:t>This is Important Advice:</a:t>
            </a:r>
            <a:endParaRPr lang="en-US" sz="1900" dirty="0"/>
          </a:p>
          <a:p>
            <a:pPr>
              <a:buClr>
                <a:srgbClr val="1287C3"/>
              </a:buClr>
            </a:pPr>
            <a:r>
              <a:rPr lang="en-US" sz="1900" b="1" dirty="0"/>
              <a:t>Take my </a:t>
            </a:r>
            <a:r>
              <a:rPr lang="en-US" sz="1900" b="1" dirty="0">
                <a:solidFill>
                  <a:srgbClr val="FF0000"/>
                </a:solidFill>
              </a:rPr>
              <a:t>advice</a:t>
            </a:r>
            <a:r>
              <a:rPr lang="en-US" sz="1900" b="1" dirty="0"/>
              <a:t>. I'll try taking it, too. </a:t>
            </a:r>
            <a:r>
              <a:rPr lang="en-US" sz="1900" dirty="0"/>
              <a:t>  </a:t>
            </a:r>
          </a:p>
          <a:p>
            <a:pPr>
              <a:buClr>
                <a:srgbClr val="1287C3"/>
              </a:buClr>
            </a:pPr>
            <a:r>
              <a:rPr lang="en-US" sz="1900" dirty="0"/>
              <a:t>You are </a:t>
            </a:r>
            <a:r>
              <a:rPr lang="en-US" sz="1900" b="1" dirty="0">
                <a:solidFill>
                  <a:srgbClr val="FF0000"/>
                </a:solidFill>
              </a:rPr>
              <a:t>not </a:t>
            </a:r>
            <a:r>
              <a:rPr lang="en-US" sz="1900" dirty="0"/>
              <a:t>chair, director, department </a:t>
            </a:r>
            <a:r>
              <a:rPr lang="en-US" sz="1900"/>
              <a:t>head all the time. </a:t>
            </a:r>
            <a:r>
              <a:rPr lang="en-US" sz="1900" dirty="0"/>
              <a:t>Go home and hug somebody, or your cat.</a:t>
            </a:r>
          </a:p>
          <a:p>
            <a:pPr>
              <a:buClr>
                <a:srgbClr val="1287C3"/>
              </a:buClr>
            </a:pPr>
            <a:r>
              <a:rPr lang="en-US" sz="1900" b="1" dirty="0">
                <a:solidFill>
                  <a:srgbClr val="FF0000"/>
                </a:solidFill>
              </a:rPr>
              <a:t>Have a friend you trust </a:t>
            </a:r>
            <a:r>
              <a:rPr lang="en-US" sz="1900" dirty="0"/>
              <a:t>who understands you and what you do, and with whom you can</a:t>
            </a:r>
            <a:r>
              <a:rPr lang="en-US" sz="1900" b="1" dirty="0">
                <a:solidFill>
                  <a:srgbClr val="FF0000"/>
                </a:solidFill>
              </a:rPr>
              <a:t> confidently and confidentially</a:t>
            </a:r>
            <a:r>
              <a:rPr lang="en-US" sz="1900" dirty="0"/>
              <a:t> express happiness, sadness, frustration, and with whom you can both commiserate and celebrate. </a:t>
            </a:r>
            <a:endParaRPr lang="en-US" sz="1900" b="1" i="1"/>
          </a:p>
          <a:p>
            <a:pPr>
              <a:buClr>
                <a:srgbClr val="1287C3"/>
              </a:buClr>
            </a:pPr>
            <a:r>
              <a:rPr lang="en-US" sz="1900" b="1">
                <a:solidFill>
                  <a:srgbClr val="FF0000"/>
                </a:solidFill>
              </a:rPr>
              <a:t>Thank that </a:t>
            </a:r>
            <a:r>
              <a:rPr lang="en-US" sz="1900" b="1" dirty="0">
                <a:solidFill>
                  <a:srgbClr val="FF0000"/>
                </a:solidFill>
              </a:rPr>
              <a:t>friend </a:t>
            </a:r>
            <a:r>
              <a:rPr lang="en-US" sz="1900" dirty="0"/>
              <a:t>for being there and listening to you.</a:t>
            </a:r>
            <a:r>
              <a:rPr lang="en-US" sz="1900" i="1" dirty="0"/>
              <a:t> </a:t>
            </a:r>
            <a:r>
              <a:rPr lang="en-US" sz="1900" b="1" i="1" dirty="0">
                <a:solidFill>
                  <a:srgbClr val="FF0000"/>
                </a:solidFill>
              </a:rPr>
              <a:t>Thank them back </a:t>
            </a:r>
            <a:r>
              <a:rPr lang="en-US" sz="1900" i="1" dirty="0"/>
              <a:t>by being there and listening to them.</a:t>
            </a:r>
            <a:endParaRPr lang="en-US" sz="1900" b="1" i="1"/>
          </a:p>
        </p:txBody>
      </p:sp>
    </p:spTree>
    <p:extLst>
      <p:ext uri="{BB962C8B-B14F-4D97-AF65-F5344CB8AC3E}">
        <p14:creationId xmlns:p14="http://schemas.microsoft.com/office/powerpoint/2010/main" val="89295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7286-8575-7275-0E36-8EDB1DC6C5B7}"/>
              </a:ext>
            </a:extLst>
          </p:cNvPr>
          <p:cNvSpPr>
            <a:spLocks noGrp="1"/>
          </p:cNvSpPr>
          <p:nvPr>
            <p:ph type="title"/>
          </p:nvPr>
        </p:nvSpPr>
        <p:spPr>
          <a:xfrm>
            <a:off x="1711022" y="106428"/>
            <a:ext cx="10018713" cy="1299178"/>
          </a:xfrm>
        </p:spPr>
        <p:txBody>
          <a:bodyPr>
            <a:normAutofit fontScale="90000"/>
          </a:bodyPr>
          <a:lstStyle/>
          <a:p>
            <a:r>
              <a:rPr lang="en-US" dirty="0"/>
              <a:t>Among whom does conflict occur?</a:t>
            </a:r>
            <a:br>
              <a:rPr lang="en-US" dirty="0"/>
            </a:br>
            <a:r>
              <a:rPr lang="en-US" dirty="0"/>
              <a:t>Everybody. And you'll need to deal with it.</a:t>
            </a:r>
          </a:p>
        </p:txBody>
      </p:sp>
      <p:sp>
        <p:nvSpPr>
          <p:cNvPr id="3" name="Text Placeholder 2">
            <a:extLst>
              <a:ext uri="{FF2B5EF4-FFF2-40B4-BE49-F238E27FC236}">
                <a16:creationId xmlns:a16="http://schemas.microsoft.com/office/drawing/2014/main" id="{AF86C8CE-0907-E2A6-2B48-6AA1611F5317}"/>
              </a:ext>
            </a:extLst>
          </p:cNvPr>
          <p:cNvSpPr>
            <a:spLocks noGrp="1"/>
          </p:cNvSpPr>
          <p:nvPr>
            <p:ph type="body" idx="1"/>
          </p:nvPr>
        </p:nvSpPr>
        <p:spPr>
          <a:xfrm>
            <a:off x="1482493" y="1915426"/>
            <a:ext cx="3133569" cy="576262"/>
          </a:xfrm>
        </p:spPr>
        <p:txBody>
          <a:bodyPr/>
          <a:lstStyle/>
          <a:p>
            <a:r>
              <a:rPr lang="en-US" dirty="0"/>
              <a:t>Students	</a:t>
            </a:r>
          </a:p>
        </p:txBody>
      </p:sp>
      <p:sp>
        <p:nvSpPr>
          <p:cNvPr id="4" name="Content Placeholder 3">
            <a:extLst>
              <a:ext uri="{FF2B5EF4-FFF2-40B4-BE49-F238E27FC236}">
                <a16:creationId xmlns:a16="http://schemas.microsoft.com/office/drawing/2014/main" id="{DDCAD6ED-5104-A67F-9901-3347AE32C168}"/>
              </a:ext>
            </a:extLst>
          </p:cNvPr>
          <p:cNvSpPr>
            <a:spLocks noGrp="1"/>
          </p:cNvSpPr>
          <p:nvPr>
            <p:ph sz="half" idx="2"/>
          </p:nvPr>
        </p:nvSpPr>
        <p:spPr>
          <a:xfrm>
            <a:off x="1484311" y="3335337"/>
            <a:ext cx="3973514" cy="2455862"/>
          </a:xfrm>
        </p:spPr>
        <p:txBody>
          <a:bodyPr/>
          <a:lstStyle/>
          <a:p>
            <a:r>
              <a:rPr lang="en-US" dirty="0"/>
              <a:t>Student vs. Student</a:t>
            </a:r>
          </a:p>
          <a:p>
            <a:r>
              <a:rPr lang="en-US" dirty="0"/>
              <a:t>Student vs. Faculty</a:t>
            </a:r>
          </a:p>
          <a:p>
            <a:r>
              <a:rPr lang="en-US" dirty="0"/>
              <a:t>Student vs. Administrator</a:t>
            </a:r>
          </a:p>
          <a:p>
            <a:r>
              <a:rPr lang="en-US" dirty="0"/>
              <a:t>Student vs. Institution</a:t>
            </a:r>
          </a:p>
        </p:txBody>
      </p:sp>
      <p:sp>
        <p:nvSpPr>
          <p:cNvPr id="5" name="Text Placeholder 4">
            <a:extLst>
              <a:ext uri="{FF2B5EF4-FFF2-40B4-BE49-F238E27FC236}">
                <a16:creationId xmlns:a16="http://schemas.microsoft.com/office/drawing/2014/main" id="{11283687-8454-5D1C-7EA4-CF203602AC0C}"/>
              </a:ext>
            </a:extLst>
          </p:cNvPr>
          <p:cNvSpPr>
            <a:spLocks noGrp="1"/>
          </p:cNvSpPr>
          <p:nvPr>
            <p:ph type="body" sz="quarter" idx="3"/>
          </p:nvPr>
        </p:nvSpPr>
        <p:spPr>
          <a:xfrm>
            <a:off x="6051327" y="1923893"/>
            <a:ext cx="5287961" cy="576262"/>
          </a:xfrm>
        </p:spPr>
        <p:txBody>
          <a:bodyPr/>
          <a:lstStyle/>
          <a:p>
            <a:r>
              <a:rPr lang="en-US" dirty="0"/>
              <a:t>Faculty, Staff, Administrators</a:t>
            </a:r>
          </a:p>
        </p:txBody>
      </p:sp>
      <p:graphicFrame>
        <p:nvGraphicFramePr>
          <p:cNvPr id="8" name="Content Placeholder 5">
            <a:extLst>
              <a:ext uri="{FF2B5EF4-FFF2-40B4-BE49-F238E27FC236}">
                <a16:creationId xmlns:a16="http://schemas.microsoft.com/office/drawing/2014/main" id="{CA96E786-DE66-0F1B-C34F-77B860B58D75}"/>
              </a:ext>
            </a:extLst>
          </p:cNvPr>
          <p:cNvGraphicFramePr>
            <a:graphicFrameLocks noGrp="1"/>
          </p:cNvGraphicFramePr>
          <p:nvPr>
            <p:ph sz="quarter" idx="4"/>
            <p:extLst>
              <p:ext uri="{D42A27DB-BD31-4B8C-83A1-F6EECF244321}">
                <p14:modId xmlns:p14="http://schemas.microsoft.com/office/powerpoint/2010/main" val="3491327287"/>
              </p:ext>
            </p:extLst>
          </p:nvPr>
        </p:nvGraphicFramePr>
        <p:xfrm>
          <a:off x="5461000" y="2779711"/>
          <a:ext cx="6472238" cy="325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73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80"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1"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82"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3"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4"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5"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87" name="Rectangle 86">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ACFD7-8862-111A-7D73-AC0B0F8861FA}"/>
              </a:ext>
            </a:extLst>
          </p:cNvPr>
          <p:cNvSpPr>
            <a:spLocks noGrp="1"/>
          </p:cNvSpPr>
          <p:nvPr>
            <p:ph type="title"/>
          </p:nvPr>
        </p:nvSpPr>
        <p:spPr>
          <a:xfrm>
            <a:off x="7942781" y="510383"/>
            <a:ext cx="3461281" cy="1645208"/>
          </a:xfrm>
        </p:spPr>
        <p:txBody>
          <a:bodyPr vert="horz" lIns="91440" tIns="45720" rIns="91440" bIns="45720" rtlCol="0" anchor="b">
            <a:normAutofit/>
          </a:bodyPr>
          <a:lstStyle/>
          <a:p>
            <a:pPr algn="r"/>
            <a:r>
              <a:rPr lang="en-US" sz="3700" b="1" dirty="0"/>
              <a:t>Conflict and its Manifestations</a:t>
            </a:r>
            <a:endParaRPr lang="en-US" sz="3700" dirty="0"/>
          </a:p>
        </p:txBody>
      </p:sp>
      <p:grpSp>
        <p:nvGrpSpPr>
          <p:cNvPr id="89" name="Group 88">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90"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1"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92"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93"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4"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95"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97"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4A55ED47-E34B-2119-89A8-4CAECD1604E5}"/>
              </a:ext>
            </a:extLst>
          </p:cNvPr>
          <p:cNvGraphicFramePr>
            <a:graphicFrameLocks noGrp="1"/>
          </p:cNvGraphicFramePr>
          <p:nvPr>
            <p:extLst>
              <p:ext uri="{D42A27DB-BD31-4B8C-83A1-F6EECF244321}">
                <p14:modId xmlns:p14="http://schemas.microsoft.com/office/powerpoint/2010/main" val="2407895667"/>
              </p:ext>
            </p:extLst>
          </p:nvPr>
        </p:nvGraphicFramePr>
        <p:xfrm>
          <a:off x="722415" y="781792"/>
          <a:ext cx="6776755" cy="5088340"/>
        </p:xfrm>
        <a:graphic>
          <a:graphicData uri="http://schemas.openxmlformats.org/drawingml/2006/table">
            <a:tbl>
              <a:tblPr firstRow="1" bandRow="1">
                <a:solidFill>
                  <a:schemeClr val="bg1"/>
                </a:solidFill>
                <a:tableStyleId>{8799B23B-EC83-4686-B30A-512413B5E67A}</a:tableStyleId>
              </a:tblPr>
              <a:tblGrid>
                <a:gridCol w="2085048">
                  <a:extLst>
                    <a:ext uri="{9D8B030D-6E8A-4147-A177-3AD203B41FA5}">
                      <a16:colId xmlns:a16="http://schemas.microsoft.com/office/drawing/2014/main" val="2895632978"/>
                    </a:ext>
                  </a:extLst>
                </a:gridCol>
                <a:gridCol w="2266878">
                  <a:extLst>
                    <a:ext uri="{9D8B030D-6E8A-4147-A177-3AD203B41FA5}">
                      <a16:colId xmlns:a16="http://schemas.microsoft.com/office/drawing/2014/main" val="1088768296"/>
                    </a:ext>
                  </a:extLst>
                </a:gridCol>
                <a:gridCol w="2424829">
                  <a:extLst>
                    <a:ext uri="{9D8B030D-6E8A-4147-A177-3AD203B41FA5}">
                      <a16:colId xmlns:a16="http://schemas.microsoft.com/office/drawing/2014/main" val="3052424194"/>
                    </a:ext>
                  </a:extLst>
                </a:gridCol>
              </a:tblGrid>
              <a:tr h="444784">
                <a:tc>
                  <a:txBody>
                    <a:bodyPr/>
                    <a:lstStyle/>
                    <a:p>
                      <a:r>
                        <a:rPr lang="en-US" sz="1300" b="0" cap="none" spc="0" dirty="0">
                          <a:solidFill>
                            <a:schemeClr val="bg1"/>
                          </a:solidFill>
                        </a:rPr>
                        <a:t>Verbal or Written</a:t>
                      </a:r>
                    </a:p>
                  </a:txBody>
                  <a:tcPr marL="104244" marR="74028" marT="80188" marB="80188"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r>
                        <a:rPr lang="en-US" sz="1300" b="0" cap="none" spc="0" dirty="0">
                          <a:solidFill>
                            <a:schemeClr val="bg1"/>
                          </a:solidFill>
                        </a:rPr>
                        <a:t>Physical</a:t>
                      </a:r>
                    </a:p>
                  </a:txBody>
                  <a:tcPr marL="104244" marR="74028" marT="80188" marB="80188"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r>
                        <a:rPr lang="en-US" sz="1300" b="0" cap="none" spc="0" dirty="0">
                          <a:solidFill>
                            <a:schemeClr val="bg1"/>
                          </a:solidFill>
                        </a:rPr>
                        <a:t>Even more insidious</a:t>
                      </a:r>
                    </a:p>
                  </a:txBody>
                  <a:tcPr marL="104244" marR="74028" marT="80188" marB="80188"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2511816248"/>
                  </a:ext>
                </a:extLst>
              </a:tr>
              <a:tr h="870230">
                <a:tc>
                  <a:txBody>
                    <a:bodyPr/>
                    <a:lstStyle/>
                    <a:p>
                      <a:r>
                        <a:rPr lang="en-US" sz="1600" cap="none" spc="0" dirty="0">
                          <a:solidFill>
                            <a:schemeClr val="tx1"/>
                          </a:solidFill>
                        </a:rPr>
                        <a:t>Raised voices</a:t>
                      </a:r>
                    </a:p>
                  </a:txBody>
                  <a:tcPr marL="104244" marR="74028" marT="80188" marB="80188">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r>
                        <a:rPr lang="en-US" sz="1600" cap="none" spc="0" dirty="0">
                          <a:solidFill>
                            <a:schemeClr val="tx1"/>
                          </a:solidFill>
                        </a:rPr>
                        <a:t>Slamming fists on tables</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r>
                        <a:rPr lang="en-US" sz="1600" cap="none" spc="0" dirty="0">
                          <a:solidFill>
                            <a:schemeClr val="tx1"/>
                          </a:solidFill>
                        </a:rPr>
                        <a:t>Veiled or explicit threats against a person’s professional standing</a:t>
                      </a:r>
                    </a:p>
                  </a:txBody>
                  <a:tcPr marL="104244" marR="74028" marT="80188" marB="80188">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2090948619"/>
                  </a:ext>
                </a:extLst>
              </a:tr>
              <a:tr h="676846">
                <a:tc>
                  <a:txBody>
                    <a:bodyPr/>
                    <a:lstStyle/>
                    <a:p>
                      <a:r>
                        <a:rPr lang="en-US" sz="1600" cap="none" spc="0" dirty="0">
                          <a:solidFill>
                            <a:schemeClr val="tx1"/>
                          </a:solidFill>
                        </a:rPr>
                        <a:t>Gossip</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Threats of physical violence</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Creating factions for power plays</a:t>
                      </a:r>
                    </a:p>
                  </a:txBody>
                  <a:tcPr marL="104244" marR="74028" marT="80188" marB="80188">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26634354"/>
                  </a:ext>
                </a:extLst>
              </a:tr>
              <a:tr h="1082953">
                <a:tc>
                  <a:txBody>
                    <a:bodyPr/>
                    <a:lstStyle/>
                    <a:p>
                      <a:r>
                        <a:rPr lang="en-US" sz="1600" cap="none" spc="0" dirty="0">
                          <a:solidFill>
                            <a:schemeClr val="tx1"/>
                          </a:solidFill>
                        </a:rPr>
                        <a:t>False Reporting; accusations; threats of legal or union action</a:t>
                      </a:r>
                    </a:p>
                  </a:txBody>
                  <a:tcPr marL="104244" marR="74028" marT="80188" marB="80188">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600" cap="none" spc="0" dirty="0">
                          <a:solidFill>
                            <a:schemeClr val="tx1"/>
                          </a:solidFill>
                        </a:rPr>
                        <a:t>Belief of one or more parties that physical violence will ensue</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600" cap="none" spc="0" dirty="0">
                          <a:solidFill>
                            <a:schemeClr val="tx1"/>
                          </a:solidFill>
                        </a:rPr>
                        <a:t>Promising or implying benefits to those who side with another person</a:t>
                      </a:r>
                    </a:p>
                  </a:txBody>
                  <a:tcPr marL="104244" marR="74028" marT="80188" marB="80188">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968071717"/>
                  </a:ext>
                </a:extLst>
              </a:tr>
              <a:tr h="1315015">
                <a:tc>
                  <a:txBody>
                    <a:bodyPr/>
                    <a:lstStyle/>
                    <a:p>
                      <a:r>
                        <a:rPr lang="en-US" sz="1600" cap="none" spc="0" dirty="0">
                          <a:solidFill>
                            <a:schemeClr val="tx1"/>
                          </a:solidFill>
                        </a:rPr>
                        <a:t>Disruptions during meetings</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When others feel uncomfortable in another person's mere presence</a:t>
                      </a: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Using title or place in hierarchy as an explicit or implicit threat</a:t>
                      </a:r>
                    </a:p>
                  </a:txBody>
                  <a:tcPr marL="104244" marR="74028" marT="80188" marB="80188">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52143665"/>
                  </a:ext>
                </a:extLst>
              </a:tr>
              <a:tr h="676846">
                <a:tc>
                  <a:txBody>
                    <a:bodyPr/>
                    <a:lstStyle/>
                    <a:p>
                      <a:r>
                        <a:rPr lang="en-US" sz="1600" cap="none" spc="0" dirty="0">
                          <a:solidFill>
                            <a:schemeClr val="tx1"/>
                          </a:solidFill>
                        </a:rPr>
                        <a:t>Testy, grumpy, unpleasant emails</a:t>
                      </a:r>
                    </a:p>
                  </a:txBody>
                  <a:tcPr marL="104244" marR="74028" marT="80188" marB="80188">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endParaRPr lang="en-US" sz="1600" cap="none" spc="0" dirty="0">
                        <a:solidFill>
                          <a:schemeClr val="tx1"/>
                        </a:solidFill>
                      </a:endParaRPr>
                    </a:p>
                  </a:txBody>
                  <a:tcPr marL="104244" marR="74028" marT="80188" marB="80188">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endParaRPr lang="en-US" sz="1600" cap="none" spc="0" dirty="0">
                        <a:solidFill>
                          <a:schemeClr val="tx1"/>
                        </a:solidFill>
                      </a:endParaRPr>
                    </a:p>
                  </a:txBody>
                  <a:tcPr marL="104244" marR="74028" marT="80188" marB="80188">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084903363"/>
                  </a:ext>
                </a:extLst>
              </a:tr>
            </a:tbl>
          </a:graphicData>
        </a:graphic>
      </p:graphicFrame>
      <p:pic>
        <p:nvPicPr>
          <p:cNvPr id="6" name="Picture 6" descr="Stressed man at office">
            <a:extLst>
              <a:ext uri="{FF2B5EF4-FFF2-40B4-BE49-F238E27FC236}">
                <a16:creationId xmlns:a16="http://schemas.microsoft.com/office/drawing/2014/main" id="{012497D8-5263-380F-0B48-691C680A8E09}"/>
              </a:ext>
            </a:extLst>
          </p:cNvPr>
          <p:cNvPicPr>
            <a:picLocks noChangeAspect="1"/>
          </p:cNvPicPr>
          <p:nvPr/>
        </p:nvPicPr>
        <p:blipFill>
          <a:blip r:embed="rId3"/>
          <a:stretch>
            <a:fillRect/>
          </a:stretch>
        </p:blipFill>
        <p:spPr>
          <a:xfrm>
            <a:off x="7940634" y="3177639"/>
            <a:ext cx="3811979" cy="2541319"/>
          </a:xfrm>
          <a:prstGeom prst="rect">
            <a:avLst/>
          </a:prstGeom>
        </p:spPr>
      </p:pic>
      <p:sp>
        <p:nvSpPr>
          <p:cNvPr id="7" name="TextBox 6">
            <a:extLst>
              <a:ext uri="{FF2B5EF4-FFF2-40B4-BE49-F238E27FC236}">
                <a16:creationId xmlns:a16="http://schemas.microsoft.com/office/drawing/2014/main" id="{9C0B0794-3B1D-1573-6711-51F54CDC37FF}"/>
              </a:ext>
            </a:extLst>
          </p:cNvPr>
          <p:cNvSpPr txBox="1"/>
          <p:nvPr/>
        </p:nvSpPr>
        <p:spPr>
          <a:xfrm>
            <a:off x="8168244" y="58723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MS365 Stock Photo</a:t>
            </a:r>
          </a:p>
        </p:txBody>
      </p:sp>
    </p:spTree>
    <p:extLst>
      <p:ext uri="{BB962C8B-B14F-4D97-AF65-F5344CB8AC3E}">
        <p14:creationId xmlns:p14="http://schemas.microsoft.com/office/powerpoint/2010/main" val="302565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40" name="Group 39">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1"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3"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4"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C37D2C41-CCB2-881A-18B8-6D27315F8619}"/>
              </a:ext>
            </a:extLst>
          </p:cNvPr>
          <p:cNvSpPr>
            <a:spLocks noGrp="1"/>
          </p:cNvSpPr>
          <p:nvPr>
            <p:ph type="title"/>
          </p:nvPr>
        </p:nvSpPr>
        <p:spPr>
          <a:xfrm>
            <a:off x="1607464" y="85436"/>
            <a:ext cx="4355898" cy="1290781"/>
          </a:xfrm>
        </p:spPr>
        <p:txBody>
          <a:bodyPr vert="horz" lIns="91440" tIns="45720" rIns="91440" bIns="45720" rtlCol="0" anchor="ctr">
            <a:normAutofit fontScale="90000"/>
          </a:bodyPr>
          <a:lstStyle/>
          <a:p>
            <a:pPr>
              <a:lnSpc>
                <a:spcPct val="90000"/>
              </a:lnSpc>
            </a:pPr>
            <a:r>
              <a:rPr lang="en-US" sz="3400" dirty="0"/>
              <a:t>Is this your Department Meeting? Faculty Cats in Conflict</a:t>
            </a:r>
          </a:p>
        </p:txBody>
      </p:sp>
      <p:sp>
        <p:nvSpPr>
          <p:cNvPr id="4" name="Text Placeholder 3">
            <a:extLst>
              <a:ext uri="{FF2B5EF4-FFF2-40B4-BE49-F238E27FC236}">
                <a16:creationId xmlns:a16="http://schemas.microsoft.com/office/drawing/2014/main" id="{A53D7181-BAF8-6F91-29BE-8E17C6CC0A60}"/>
              </a:ext>
            </a:extLst>
          </p:cNvPr>
          <p:cNvSpPr>
            <a:spLocks noGrp="1"/>
          </p:cNvSpPr>
          <p:nvPr>
            <p:ph type="body" sz="half" idx="2"/>
          </p:nvPr>
        </p:nvSpPr>
        <p:spPr>
          <a:xfrm>
            <a:off x="1645947" y="1435484"/>
            <a:ext cx="4278929" cy="4740564"/>
          </a:xfrm>
        </p:spPr>
        <p:txBody>
          <a:bodyPr vert="horz" lIns="91440" tIns="45720" rIns="91440" bIns="45720" rtlCol="0" anchor="ctr">
            <a:normAutofit fontScale="92500" lnSpcReduction="10000"/>
          </a:bodyPr>
          <a:lstStyle/>
          <a:p>
            <a:pPr algn="l">
              <a:buFont typeface="Arial"/>
              <a:buChar char="•"/>
            </a:pPr>
            <a:r>
              <a:rPr lang="en-US" sz="2000" dirty="0"/>
              <a:t>The </a:t>
            </a:r>
            <a:r>
              <a:rPr lang="en-US" sz="2000" dirty="0">
                <a:solidFill>
                  <a:srgbClr val="FF0000"/>
                </a:solidFill>
              </a:rPr>
              <a:t>parliamentarian </a:t>
            </a:r>
            <a:r>
              <a:rPr lang="en-US" sz="2000" dirty="0"/>
              <a:t>faculty cat who doesn't listen well, but who expects everyone else to do so</a:t>
            </a:r>
          </a:p>
          <a:p>
            <a:pPr algn="l">
              <a:buFont typeface="Arial"/>
              <a:buChar char="•"/>
            </a:pPr>
            <a:r>
              <a:rPr lang="en-US" sz="2000" dirty="0"/>
              <a:t>The </a:t>
            </a:r>
            <a:r>
              <a:rPr lang="en-US" sz="2000" dirty="0">
                <a:solidFill>
                  <a:srgbClr val="FF0000"/>
                </a:solidFill>
              </a:rPr>
              <a:t>too-good-for-this-meeting</a:t>
            </a:r>
            <a:r>
              <a:rPr lang="en-US" sz="2000" dirty="0"/>
              <a:t> faculty cat. She's too important for all this</a:t>
            </a:r>
          </a:p>
          <a:p>
            <a:pPr algn="l">
              <a:buClr>
                <a:srgbClr val="1287C3"/>
              </a:buClr>
              <a:buFont typeface="Arial"/>
              <a:buChar char="•"/>
            </a:pPr>
            <a:r>
              <a:rPr lang="en-US" sz="2000" dirty="0"/>
              <a:t>The faculty cats who </a:t>
            </a:r>
            <a:r>
              <a:rPr lang="en-US" sz="2000" dirty="0">
                <a:solidFill>
                  <a:srgbClr val="FF0000"/>
                </a:solidFill>
              </a:rPr>
              <a:t>annoy everybody</a:t>
            </a:r>
          </a:p>
          <a:p>
            <a:pPr algn="l">
              <a:buClr>
                <a:srgbClr val="1287C3"/>
              </a:buClr>
              <a:buFont typeface="Arial"/>
              <a:buChar char="•"/>
            </a:pPr>
            <a:r>
              <a:rPr lang="en-US" sz="2000" dirty="0"/>
              <a:t>The tired, </a:t>
            </a:r>
            <a:r>
              <a:rPr lang="en-US" sz="2000" dirty="0">
                <a:solidFill>
                  <a:srgbClr val="FF0000"/>
                </a:solidFill>
              </a:rPr>
              <a:t>sleepy faculty cat</a:t>
            </a:r>
          </a:p>
          <a:p>
            <a:pPr algn="l">
              <a:buClr>
                <a:srgbClr val="1287C3"/>
              </a:buClr>
              <a:buFont typeface="Arial"/>
              <a:buChar char="•"/>
            </a:pPr>
            <a:r>
              <a:rPr lang="en-US" sz="2000" dirty="0"/>
              <a:t>The </a:t>
            </a:r>
            <a:r>
              <a:rPr lang="en-US" sz="2000" dirty="0">
                <a:solidFill>
                  <a:srgbClr val="FF0000"/>
                </a:solidFill>
              </a:rPr>
              <a:t>Chair cat </a:t>
            </a:r>
            <a:r>
              <a:rPr lang="en-US" sz="2000" dirty="0"/>
              <a:t>who prepares carefully. She is </a:t>
            </a:r>
            <a:r>
              <a:rPr lang="en-US" sz="2000" dirty="0">
                <a:solidFill>
                  <a:srgbClr val="FF0000"/>
                </a:solidFill>
              </a:rPr>
              <a:t>very brave </a:t>
            </a:r>
            <a:r>
              <a:rPr lang="en-US" sz="2000" dirty="0"/>
              <a:t>in leading this group</a:t>
            </a:r>
          </a:p>
          <a:p>
            <a:pPr algn="l">
              <a:buClr>
                <a:srgbClr val="1287C3"/>
              </a:buClr>
              <a:buFont typeface="Arial"/>
              <a:buChar char="•"/>
            </a:pPr>
            <a:r>
              <a:rPr lang="en-US" sz="2000" dirty="0"/>
              <a:t>The </a:t>
            </a:r>
            <a:r>
              <a:rPr lang="en-US" sz="2000" dirty="0">
                <a:solidFill>
                  <a:srgbClr val="FF0000"/>
                </a:solidFill>
              </a:rPr>
              <a:t>Associate Chair </a:t>
            </a:r>
            <a:r>
              <a:rPr lang="en-US" sz="2000" dirty="0"/>
              <a:t>cat and his plans</a:t>
            </a:r>
          </a:p>
          <a:p>
            <a:pPr algn="l">
              <a:buClr>
                <a:srgbClr val="1287C3"/>
              </a:buClr>
              <a:buFont typeface="Arial"/>
              <a:buChar char="•"/>
            </a:pPr>
            <a:r>
              <a:rPr lang="en-US" sz="2000" dirty="0"/>
              <a:t>The </a:t>
            </a:r>
            <a:r>
              <a:rPr lang="en-US" sz="2000" dirty="0">
                <a:solidFill>
                  <a:srgbClr val="FF0000"/>
                </a:solidFill>
              </a:rPr>
              <a:t>competitive faculty cats</a:t>
            </a:r>
            <a:r>
              <a:rPr lang="en-US" sz="2000" dirty="0"/>
              <a:t> having hissy fits. The Chair must respond! Disciplinary letters!</a:t>
            </a:r>
          </a:p>
          <a:p>
            <a:pPr algn="l">
              <a:buClr>
                <a:srgbClr val="1287C3"/>
              </a:buClr>
              <a:buFont typeface="Arial"/>
              <a:buChar char="•"/>
            </a:pPr>
            <a:r>
              <a:rPr lang="en-US" sz="2000" dirty="0"/>
              <a:t>The almost always </a:t>
            </a:r>
            <a:r>
              <a:rPr lang="en-US" sz="2000" dirty="0">
                <a:solidFill>
                  <a:srgbClr val="FF0000"/>
                </a:solidFill>
              </a:rPr>
              <a:t>absent faculty cats</a:t>
            </a:r>
          </a:p>
        </p:txBody>
      </p:sp>
      <p:sp>
        <p:nvSpPr>
          <p:cNvPr id="48"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4" descr="A group of cats in a department meeting&#10;&#10;Description automatically generated with medium confidence">
            <a:extLst>
              <a:ext uri="{FF2B5EF4-FFF2-40B4-BE49-F238E27FC236}">
                <a16:creationId xmlns:a16="http://schemas.microsoft.com/office/drawing/2014/main" id="{47B09052-346D-E916-EC6A-83924B940C7E}"/>
              </a:ext>
            </a:extLst>
          </p:cNvPr>
          <p:cNvPicPr>
            <a:picLocks noChangeAspect="1"/>
          </p:cNvPicPr>
          <p:nvPr/>
        </p:nvPicPr>
        <p:blipFill rotWithShape="1">
          <a:blip r:embed="rId3"/>
          <a:srcRect r="28122" b="1"/>
          <a:stretch/>
        </p:blipFill>
        <p:spPr>
          <a:xfrm rot="5400000">
            <a:off x="6533130" y="913042"/>
            <a:ext cx="4546708" cy="4744154"/>
          </a:xfrm>
          <a:prstGeom prst="rect">
            <a:avLst/>
          </a:prstGeom>
        </p:spPr>
      </p:pic>
      <p:sp>
        <p:nvSpPr>
          <p:cNvPr id="8" name="TextBox 7">
            <a:extLst>
              <a:ext uri="{FF2B5EF4-FFF2-40B4-BE49-F238E27FC236}">
                <a16:creationId xmlns:a16="http://schemas.microsoft.com/office/drawing/2014/main" id="{8756D529-EA57-0ABA-9919-892665DA1E9A}"/>
              </a:ext>
            </a:extLst>
          </p:cNvPr>
          <p:cNvSpPr txBox="1"/>
          <p:nvPr/>
        </p:nvSpPr>
        <p:spPr>
          <a:xfrm>
            <a:off x="6783821" y="6037213"/>
            <a:ext cx="45904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Just a little humor. It helps.</a:t>
            </a:r>
          </a:p>
        </p:txBody>
      </p:sp>
    </p:spTree>
    <p:extLst>
      <p:ext uri="{BB962C8B-B14F-4D97-AF65-F5344CB8AC3E}">
        <p14:creationId xmlns:p14="http://schemas.microsoft.com/office/powerpoint/2010/main" val="294555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3EBF-A462-4E93-38D1-D2283E1BC3BE}"/>
              </a:ext>
            </a:extLst>
          </p:cNvPr>
          <p:cNvSpPr>
            <a:spLocks noGrp="1"/>
          </p:cNvSpPr>
          <p:nvPr>
            <p:ph type="title"/>
          </p:nvPr>
        </p:nvSpPr>
        <p:spPr>
          <a:xfrm>
            <a:off x="1761402" y="131618"/>
            <a:ext cx="10018713" cy="1752599"/>
          </a:xfrm>
        </p:spPr>
        <p:txBody>
          <a:bodyPr/>
          <a:lstStyle/>
          <a:p>
            <a:r>
              <a:rPr lang="en-US" dirty="0"/>
              <a:t>The Why of Conflict: Causes of Conflict*</a:t>
            </a:r>
          </a:p>
        </p:txBody>
      </p:sp>
      <p:sp>
        <p:nvSpPr>
          <p:cNvPr id="3" name="Content Placeholder 2">
            <a:extLst>
              <a:ext uri="{FF2B5EF4-FFF2-40B4-BE49-F238E27FC236}">
                <a16:creationId xmlns:a16="http://schemas.microsoft.com/office/drawing/2014/main" id="{D8B12AED-4F1D-D3DD-F03A-B02D4FB385D8}"/>
              </a:ext>
            </a:extLst>
          </p:cNvPr>
          <p:cNvSpPr>
            <a:spLocks noGrp="1"/>
          </p:cNvSpPr>
          <p:nvPr>
            <p:ph sz="half" idx="1"/>
          </p:nvPr>
        </p:nvSpPr>
        <p:spPr>
          <a:xfrm>
            <a:off x="2092526" y="1573381"/>
            <a:ext cx="9740854" cy="3310128"/>
          </a:xfrm>
        </p:spPr>
        <p:txBody>
          <a:bodyPr>
            <a:normAutofit/>
          </a:bodyPr>
          <a:lstStyle/>
          <a:p>
            <a:r>
              <a:rPr lang="en-US" sz="4000" dirty="0"/>
              <a:t>Competition: for </a:t>
            </a:r>
            <a:r>
              <a:rPr lang="en-US" sz="4000" b="1" dirty="0"/>
              <a:t>gain</a:t>
            </a:r>
          </a:p>
          <a:p>
            <a:r>
              <a:rPr lang="en-US" sz="4000" dirty="0"/>
              <a:t>Diffidence: for </a:t>
            </a:r>
            <a:r>
              <a:rPr lang="en-US" sz="4000" b="1" dirty="0"/>
              <a:t>defense</a:t>
            </a:r>
          </a:p>
          <a:p>
            <a:r>
              <a:rPr lang="en-US" sz="4000" dirty="0"/>
              <a:t>Glory: for </a:t>
            </a:r>
            <a:r>
              <a:rPr lang="en-US" sz="4000" b="1" dirty="0"/>
              <a:t>reputation</a:t>
            </a:r>
          </a:p>
        </p:txBody>
      </p:sp>
      <p:sp>
        <p:nvSpPr>
          <p:cNvPr id="5" name="TextBox 4">
            <a:extLst>
              <a:ext uri="{FF2B5EF4-FFF2-40B4-BE49-F238E27FC236}">
                <a16:creationId xmlns:a16="http://schemas.microsoft.com/office/drawing/2014/main" id="{E71F9E3C-5C81-F2AC-B3AE-325217DC6A72}"/>
              </a:ext>
            </a:extLst>
          </p:cNvPr>
          <p:cNvSpPr txBox="1"/>
          <p:nvPr/>
        </p:nvSpPr>
        <p:spPr>
          <a:xfrm>
            <a:off x="1891006" y="4877086"/>
            <a:ext cx="10045827" cy="461665"/>
          </a:xfrm>
          <a:prstGeom prst="rect">
            <a:avLst/>
          </a:prstGeom>
          <a:noFill/>
        </p:spPr>
        <p:txBody>
          <a:bodyPr wrap="square" rtlCol="0">
            <a:spAutoFit/>
          </a:bodyPr>
          <a:lstStyle/>
          <a:p>
            <a:r>
              <a:rPr lang="en-US" dirty="0"/>
              <a:t>*</a:t>
            </a:r>
            <a:r>
              <a:rPr lang="en-US" sz="2400" dirty="0"/>
              <a:t>These are Thomas Hobbes’s “Causes of Quarrel” from </a:t>
            </a:r>
            <a:r>
              <a:rPr lang="en-US" sz="2400" i="1" dirty="0"/>
              <a:t>Leviathan</a:t>
            </a:r>
            <a:r>
              <a:rPr lang="en-US" sz="2400" dirty="0"/>
              <a:t>, Ch. 13, 1651.</a:t>
            </a:r>
          </a:p>
        </p:txBody>
      </p:sp>
    </p:spTree>
    <p:extLst>
      <p:ext uri="{BB962C8B-B14F-4D97-AF65-F5344CB8AC3E}">
        <p14:creationId xmlns:p14="http://schemas.microsoft.com/office/powerpoint/2010/main" val="76821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F082-68AC-F407-1ED6-DAFADFDD3321}"/>
              </a:ext>
            </a:extLst>
          </p:cNvPr>
          <p:cNvSpPr>
            <a:spLocks noGrp="1"/>
          </p:cNvSpPr>
          <p:nvPr>
            <p:ph type="title"/>
          </p:nvPr>
        </p:nvSpPr>
        <p:spPr>
          <a:xfrm>
            <a:off x="1478013" y="257569"/>
            <a:ext cx="10018713" cy="1752599"/>
          </a:xfrm>
        </p:spPr>
        <p:txBody>
          <a:bodyPr/>
          <a:lstStyle/>
          <a:p>
            <a:r>
              <a:rPr lang="en-US" dirty="0"/>
              <a:t>Sources of </a:t>
            </a:r>
            <a:r>
              <a:rPr lang="en-US" i="1" dirty="0">
                <a:solidFill>
                  <a:srgbClr val="FF0000"/>
                </a:solidFill>
              </a:rPr>
              <a:t>Competition</a:t>
            </a:r>
            <a:r>
              <a:rPr lang="en-US" dirty="0"/>
              <a:t> in Conflict: </a:t>
            </a:r>
            <a:br>
              <a:rPr lang="en-US" dirty="0"/>
            </a:br>
            <a:r>
              <a:rPr lang="en-US" dirty="0"/>
              <a:t>These Sometimes Intersect</a:t>
            </a:r>
          </a:p>
        </p:txBody>
      </p:sp>
      <p:sp>
        <p:nvSpPr>
          <p:cNvPr id="3" name="Content Placeholder 2">
            <a:extLst>
              <a:ext uri="{FF2B5EF4-FFF2-40B4-BE49-F238E27FC236}">
                <a16:creationId xmlns:a16="http://schemas.microsoft.com/office/drawing/2014/main" id="{4EDB9488-F413-74A9-5005-FF6822C0BBBE}"/>
              </a:ext>
            </a:extLst>
          </p:cNvPr>
          <p:cNvSpPr>
            <a:spLocks noGrp="1"/>
          </p:cNvSpPr>
          <p:nvPr>
            <p:ph sz="half" idx="1"/>
          </p:nvPr>
        </p:nvSpPr>
        <p:spPr>
          <a:xfrm>
            <a:off x="1478014" y="2005759"/>
            <a:ext cx="4895055" cy="3837820"/>
          </a:xfrm>
        </p:spPr>
        <p:txBody>
          <a:bodyPr>
            <a:normAutofit lnSpcReduction="10000"/>
          </a:bodyPr>
          <a:lstStyle/>
          <a:p>
            <a:r>
              <a:rPr lang="en-US" sz="2400" b="1" dirty="0"/>
              <a:t>Professional</a:t>
            </a:r>
          </a:p>
          <a:p>
            <a:pPr lvl="1">
              <a:buClr>
                <a:srgbClr val="1287C3"/>
              </a:buClr>
            </a:pPr>
            <a:r>
              <a:rPr lang="en-US" sz="2200" b="1" dirty="0"/>
              <a:t>Disagreements about (or with):</a:t>
            </a:r>
          </a:p>
          <a:p>
            <a:pPr lvl="2">
              <a:buClr>
                <a:srgbClr val="1287C3"/>
              </a:buClr>
            </a:pPr>
            <a:r>
              <a:rPr lang="en-US" sz="2000" b="1" dirty="0"/>
              <a:t>curriculum matters; </a:t>
            </a:r>
            <a:endParaRPr lang="en-US" sz="2000" dirty="0"/>
          </a:p>
          <a:p>
            <a:pPr lvl="2">
              <a:buClr>
                <a:srgbClr val="1287C3"/>
              </a:buClr>
            </a:pPr>
            <a:r>
              <a:rPr lang="en-US" sz="2000" b="1" dirty="0"/>
              <a:t>student progress; </a:t>
            </a:r>
            <a:endParaRPr lang="en-US" sz="2000"/>
          </a:p>
          <a:p>
            <a:pPr lvl="2">
              <a:buClr>
                <a:srgbClr val="1287C3"/>
              </a:buClr>
            </a:pPr>
            <a:r>
              <a:rPr lang="en-US" sz="2000" b="1" dirty="0"/>
              <a:t>award programs; </a:t>
            </a:r>
            <a:endParaRPr lang="en-US" sz="2000"/>
          </a:p>
          <a:p>
            <a:pPr lvl="2">
              <a:buClr>
                <a:srgbClr val="1287C3"/>
              </a:buClr>
            </a:pPr>
            <a:r>
              <a:rPr lang="en-US" sz="2000" b="1" dirty="0"/>
              <a:t>Promotions and progress; </a:t>
            </a:r>
            <a:endParaRPr lang="en-US" sz="2000" dirty="0"/>
          </a:p>
          <a:p>
            <a:pPr lvl="2">
              <a:buClr>
                <a:srgbClr val="1287C3"/>
              </a:buClr>
            </a:pPr>
            <a:r>
              <a:rPr lang="en-US" sz="2000" b="1" dirty="0"/>
              <a:t>university or college administration;</a:t>
            </a:r>
          </a:p>
          <a:p>
            <a:pPr lvl="2">
              <a:buClr>
                <a:srgbClr val="1287C3"/>
              </a:buClr>
            </a:pPr>
            <a:r>
              <a:rPr lang="en-US" sz="2000" b="1" dirty="0"/>
              <a:t>what somebody's job is (or isn't)</a:t>
            </a:r>
          </a:p>
        </p:txBody>
      </p:sp>
      <p:sp>
        <p:nvSpPr>
          <p:cNvPr id="4" name="Content Placeholder 3">
            <a:extLst>
              <a:ext uri="{FF2B5EF4-FFF2-40B4-BE49-F238E27FC236}">
                <a16:creationId xmlns:a16="http://schemas.microsoft.com/office/drawing/2014/main" id="{15D44AFE-F68A-1783-D357-0A89641E0C0A}"/>
              </a:ext>
            </a:extLst>
          </p:cNvPr>
          <p:cNvSpPr>
            <a:spLocks noGrp="1"/>
          </p:cNvSpPr>
          <p:nvPr>
            <p:ph sz="half" idx="2"/>
          </p:nvPr>
        </p:nvSpPr>
        <p:spPr>
          <a:xfrm>
            <a:off x="6488814" y="2107620"/>
            <a:ext cx="4970626" cy="3640596"/>
          </a:xfrm>
        </p:spPr>
        <p:txBody>
          <a:bodyPr>
            <a:normAutofit lnSpcReduction="10000"/>
          </a:bodyPr>
          <a:lstStyle/>
          <a:p>
            <a:r>
              <a:rPr lang="en-US" sz="2400" b="1" dirty="0"/>
              <a:t>Personal</a:t>
            </a:r>
          </a:p>
          <a:p>
            <a:pPr lvl="1">
              <a:buClr>
                <a:srgbClr val="1287C3"/>
              </a:buClr>
            </a:pPr>
            <a:r>
              <a:rPr lang="en-US" sz="2200" b="1" dirty="0"/>
              <a:t>Disagreements about:</a:t>
            </a:r>
          </a:p>
          <a:p>
            <a:pPr lvl="2">
              <a:buClr>
                <a:srgbClr val="1287C3"/>
              </a:buClr>
            </a:pPr>
            <a:r>
              <a:rPr lang="en-US" sz="2000" b="1" dirty="0"/>
              <a:t>"Attitudes"</a:t>
            </a:r>
          </a:p>
          <a:p>
            <a:pPr lvl="2">
              <a:buClr>
                <a:srgbClr val="1287C3"/>
              </a:buClr>
            </a:pPr>
            <a:r>
              <a:rPr lang="en-US" sz="2000" b="1" dirty="0"/>
              <a:t>Demeanor</a:t>
            </a:r>
          </a:p>
          <a:p>
            <a:pPr lvl="2">
              <a:buClr>
                <a:srgbClr val="1287C3"/>
              </a:buClr>
            </a:pPr>
            <a:r>
              <a:rPr lang="en-US" sz="2000" b="1" dirty="0"/>
              <a:t>"Looks"</a:t>
            </a:r>
          </a:p>
          <a:p>
            <a:pPr lvl="2">
              <a:buClr>
                <a:srgbClr val="1287C3"/>
              </a:buClr>
            </a:pPr>
            <a:r>
              <a:rPr lang="en-US" sz="2000" b="1" dirty="0"/>
              <a:t>Gossip, and spreaders of gossip</a:t>
            </a:r>
          </a:p>
          <a:p>
            <a:pPr lvl="2">
              <a:buClr>
                <a:srgbClr val="1287C3"/>
              </a:buClr>
            </a:pPr>
            <a:r>
              <a:rPr lang="en-US" sz="2000" b="1" dirty="0"/>
              <a:t>And a host of other causes</a:t>
            </a:r>
          </a:p>
          <a:p>
            <a:pPr lvl="2">
              <a:buClr>
                <a:srgbClr val="1287C3"/>
              </a:buClr>
            </a:pPr>
            <a:endParaRPr lang="en-US" sz="2000" b="1" dirty="0"/>
          </a:p>
        </p:txBody>
      </p:sp>
    </p:spTree>
    <p:extLst>
      <p:ext uri="{BB962C8B-B14F-4D97-AF65-F5344CB8AC3E}">
        <p14:creationId xmlns:p14="http://schemas.microsoft.com/office/powerpoint/2010/main" val="7669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1830-80C3-262E-72CD-03C96E6C0876}"/>
              </a:ext>
            </a:extLst>
          </p:cNvPr>
          <p:cNvSpPr>
            <a:spLocks noGrp="1"/>
          </p:cNvSpPr>
          <p:nvPr>
            <p:ph type="title"/>
          </p:nvPr>
        </p:nvSpPr>
        <p:spPr>
          <a:xfrm>
            <a:off x="1484311" y="68943"/>
            <a:ext cx="10405760" cy="1058635"/>
          </a:xfrm>
        </p:spPr>
        <p:txBody>
          <a:bodyPr>
            <a:normAutofit fontScale="90000"/>
          </a:bodyPr>
          <a:lstStyle/>
          <a:p>
            <a:r>
              <a:rPr lang="en-US" sz="3200" dirty="0"/>
              <a:t>The Sources of </a:t>
            </a:r>
            <a:r>
              <a:rPr lang="en-US" sz="3200" i="1" dirty="0">
                <a:solidFill>
                  <a:srgbClr val="FF0000"/>
                </a:solidFill>
              </a:rPr>
              <a:t>Diffidence/Distrust and Self-Protection</a:t>
            </a:r>
            <a:r>
              <a:rPr lang="en-US" sz="3200" dirty="0"/>
              <a:t> in Conflict</a:t>
            </a:r>
          </a:p>
        </p:txBody>
      </p:sp>
      <p:sp>
        <p:nvSpPr>
          <p:cNvPr id="3" name="Content Placeholder 2">
            <a:extLst>
              <a:ext uri="{FF2B5EF4-FFF2-40B4-BE49-F238E27FC236}">
                <a16:creationId xmlns:a16="http://schemas.microsoft.com/office/drawing/2014/main" id="{169C1615-5962-FDDA-61D6-0B0F38777D7A}"/>
              </a:ext>
            </a:extLst>
          </p:cNvPr>
          <p:cNvSpPr>
            <a:spLocks noGrp="1"/>
          </p:cNvSpPr>
          <p:nvPr>
            <p:ph sz="half" idx="1"/>
          </p:nvPr>
        </p:nvSpPr>
        <p:spPr>
          <a:xfrm>
            <a:off x="1653146" y="1147098"/>
            <a:ext cx="4895055" cy="4769152"/>
          </a:xfrm>
        </p:spPr>
        <p:txBody>
          <a:bodyPr>
            <a:normAutofit/>
          </a:bodyPr>
          <a:lstStyle/>
          <a:p>
            <a:r>
              <a:rPr lang="en-US" sz="2400" b="1" dirty="0"/>
              <a:t>Professional</a:t>
            </a:r>
          </a:p>
          <a:p>
            <a:pPr lvl="1">
              <a:buClr>
                <a:srgbClr val="1287C3"/>
              </a:buClr>
            </a:pPr>
            <a:r>
              <a:rPr lang="en-US" sz="2200" b="1" dirty="0"/>
              <a:t>Feelings of professional inadequacy, or believing others will think this</a:t>
            </a:r>
          </a:p>
          <a:p>
            <a:pPr lvl="1">
              <a:buClr>
                <a:srgbClr val="1287C3"/>
              </a:buClr>
            </a:pPr>
            <a:r>
              <a:rPr lang="en-US" sz="2200" b="1" dirty="0"/>
              <a:t>Imposter Syndrome</a:t>
            </a:r>
          </a:p>
          <a:p>
            <a:pPr lvl="1">
              <a:buClr>
                <a:srgbClr val="1287C3"/>
              </a:buClr>
            </a:pPr>
            <a:r>
              <a:rPr lang="en-US" sz="2200" b="1" dirty="0"/>
              <a:t>Hierarchical position in an organization</a:t>
            </a:r>
          </a:p>
          <a:p>
            <a:pPr lvl="1">
              <a:buClr>
                <a:srgbClr val="1287C3"/>
              </a:buClr>
            </a:pPr>
            <a:r>
              <a:rPr lang="en-US" sz="2200" b="1" dirty="0"/>
              <a:t>Dislike among people</a:t>
            </a:r>
          </a:p>
          <a:p>
            <a:pPr lvl="1">
              <a:buClr>
                <a:srgbClr val="1287C3"/>
              </a:buClr>
            </a:pPr>
            <a:r>
              <a:rPr lang="en-US" sz="2200" b="1" dirty="0"/>
              <a:t>Disagreements about deeply held convictions</a:t>
            </a:r>
          </a:p>
          <a:p>
            <a:pPr lvl="1">
              <a:buClr>
                <a:srgbClr val="1287C3"/>
              </a:buClr>
            </a:pPr>
            <a:endParaRPr lang="en-US" sz="2200" b="1" dirty="0"/>
          </a:p>
        </p:txBody>
      </p:sp>
      <p:sp>
        <p:nvSpPr>
          <p:cNvPr id="4" name="Content Placeholder 3">
            <a:extLst>
              <a:ext uri="{FF2B5EF4-FFF2-40B4-BE49-F238E27FC236}">
                <a16:creationId xmlns:a16="http://schemas.microsoft.com/office/drawing/2014/main" id="{AF66202C-0807-27EA-90B1-CECCEA8A6A3E}"/>
              </a:ext>
            </a:extLst>
          </p:cNvPr>
          <p:cNvSpPr>
            <a:spLocks noGrp="1"/>
          </p:cNvSpPr>
          <p:nvPr>
            <p:ph sz="half" idx="2"/>
          </p:nvPr>
        </p:nvSpPr>
        <p:spPr>
          <a:xfrm>
            <a:off x="6547491" y="963272"/>
            <a:ext cx="4895056" cy="4198976"/>
          </a:xfrm>
        </p:spPr>
        <p:txBody>
          <a:bodyPr>
            <a:normAutofit/>
          </a:bodyPr>
          <a:lstStyle/>
          <a:p>
            <a:r>
              <a:rPr lang="en-US" sz="2400" b="1" dirty="0"/>
              <a:t>Personal</a:t>
            </a:r>
          </a:p>
          <a:p>
            <a:pPr lvl="1">
              <a:buClr>
                <a:srgbClr val="1287C3"/>
              </a:buClr>
            </a:pPr>
            <a:r>
              <a:rPr lang="en-US" sz="2200" b="1" dirty="0"/>
              <a:t>Perception of disrespect</a:t>
            </a:r>
          </a:p>
          <a:p>
            <a:pPr lvl="1">
              <a:buClr>
                <a:srgbClr val="1287C3"/>
              </a:buClr>
            </a:pPr>
            <a:r>
              <a:rPr lang="en-US" sz="2200" b="1" dirty="0"/>
              <a:t>Worry over contingent positions</a:t>
            </a:r>
          </a:p>
          <a:p>
            <a:pPr lvl="1">
              <a:buClr>
                <a:srgbClr val="1287C3"/>
              </a:buClr>
            </a:pPr>
            <a:r>
              <a:rPr lang="en-US" sz="2200" b="1" dirty="0"/>
              <a:t>Lying or misrepresenting facts for self-protection</a:t>
            </a:r>
          </a:p>
          <a:p>
            <a:pPr lvl="1">
              <a:buClr>
                <a:srgbClr val="1287C3"/>
              </a:buClr>
            </a:pPr>
            <a:r>
              <a:rPr lang="en-US" sz="2200" b="1" dirty="0"/>
              <a:t>And a host of other sources</a:t>
            </a:r>
          </a:p>
          <a:p>
            <a:pPr lvl="1">
              <a:buClr>
                <a:srgbClr val="1287C3"/>
              </a:buClr>
            </a:pPr>
            <a:endParaRPr lang="en-US" sz="2200" b="1" dirty="0"/>
          </a:p>
          <a:p>
            <a:pPr lvl="1">
              <a:buClr>
                <a:srgbClr val="1287C3"/>
              </a:buClr>
            </a:pPr>
            <a:endParaRPr lang="en-US" sz="2200" b="1" dirty="0"/>
          </a:p>
        </p:txBody>
      </p:sp>
      <p:sp>
        <p:nvSpPr>
          <p:cNvPr id="6" name="TextBox 5">
            <a:extLst>
              <a:ext uri="{FF2B5EF4-FFF2-40B4-BE49-F238E27FC236}">
                <a16:creationId xmlns:a16="http://schemas.microsoft.com/office/drawing/2014/main" id="{714C36D7-F848-DE00-00F8-69C88A2964F2}"/>
              </a:ext>
            </a:extLst>
          </p:cNvPr>
          <p:cNvSpPr txBox="1"/>
          <p:nvPr/>
        </p:nvSpPr>
        <p:spPr>
          <a:xfrm>
            <a:off x="4335084" y="5462209"/>
            <a:ext cx="76780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Don't forget institutional sources, such as but not limited to:</a:t>
            </a:r>
          </a:p>
          <a:p>
            <a:pPr marL="285750" indent="-285750">
              <a:buFont typeface="Arial"/>
              <a:buChar char="•"/>
            </a:pPr>
            <a:r>
              <a:rPr lang="en-US" b="1" dirty="0"/>
              <a:t>Pay disparities</a:t>
            </a:r>
            <a:endParaRPr lang="en-US"/>
          </a:p>
          <a:p>
            <a:pPr marL="285750" indent="-285750">
              <a:buFont typeface="Arial"/>
              <a:buChar char="•"/>
            </a:pPr>
            <a:r>
              <a:rPr lang="en-US" b="1" dirty="0"/>
              <a:t>Differential treatment, or perceptions of differential treatment</a:t>
            </a:r>
            <a:endParaRPr lang="en-US"/>
          </a:p>
          <a:p>
            <a:pPr marL="285750" indent="-285750">
              <a:buFont typeface="Arial"/>
              <a:buChar char="•"/>
            </a:pPr>
            <a:r>
              <a:rPr lang="en-US" b="1" dirty="0"/>
              <a:t>Lack of understanding of institutional rules, policies, regulations</a:t>
            </a:r>
            <a:endParaRPr lang="en-US"/>
          </a:p>
        </p:txBody>
      </p:sp>
    </p:spTree>
    <p:extLst>
      <p:ext uri="{BB962C8B-B14F-4D97-AF65-F5344CB8AC3E}">
        <p14:creationId xmlns:p14="http://schemas.microsoft.com/office/powerpoint/2010/main" val="81456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CC60-ECAA-D632-8360-DE88585FE752}"/>
              </a:ext>
            </a:extLst>
          </p:cNvPr>
          <p:cNvSpPr>
            <a:spLocks noGrp="1"/>
          </p:cNvSpPr>
          <p:nvPr>
            <p:ph type="title"/>
          </p:nvPr>
        </p:nvSpPr>
        <p:spPr>
          <a:xfrm>
            <a:off x="1484311" y="129419"/>
            <a:ext cx="10018713" cy="724504"/>
          </a:xfrm>
        </p:spPr>
        <p:txBody>
          <a:bodyPr/>
          <a:lstStyle/>
          <a:p>
            <a:r>
              <a:rPr lang="en-US" dirty="0"/>
              <a:t>The Source of Conflict with </a:t>
            </a:r>
            <a:r>
              <a:rPr lang="en-US" i="1" dirty="0">
                <a:solidFill>
                  <a:srgbClr val="FF0000"/>
                </a:solidFill>
              </a:rPr>
              <a:t>Glory/Reputation</a:t>
            </a:r>
          </a:p>
        </p:txBody>
      </p:sp>
      <p:sp>
        <p:nvSpPr>
          <p:cNvPr id="3" name="Content Placeholder 2">
            <a:extLst>
              <a:ext uri="{FF2B5EF4-FFF2-40B4-BE49-F238E27FC236}">
                <a16:creationId xmlns:a16="http://schemas.microsoft.com/office/drawing/2014/main" id="{42F8BB28-B4F3-9042-229A-994E03A3E2C5}"/>
              </a:ext>
            </a:extLst>
          </p:cNvPr>
          <p:cNvSpPr>
            <a:spLocks noGrp="1"/>
          </p:cNvSpPr>
          <p:nvPr>
            <p:ph sz="half" idx="1"/>
          </p:nvPr>
        </p:nvSpPr>
        <p:spPr>
          <a:xfrm>
            <a:off x="1484312" y="985761"/>
            <a:ext cx="4895055" cy="4805439"/>
          </a:xfrm>
        </p:spPr>
        <p:txBody>
          <a:bodyPr/>
          <a:lstStyle/>
          <a:p>
            <a:r>
              <a:rPr lang="en-US" sz="2400" b="1" dirty="0"/>
              <a:t>Professional</a:t>
            </a:r>
          </a:p>
          <a:p>
            <a:pPr lvl="1">
              <a:buClr>
                <a:srgbClr val="1287C3"/>
              </a:buClr>
            </a:pPr>
            <a:r>
              <a:rPr lang="en-US" sz="2400" dirty="0"/>
              <a:t>In promotion decisions</a:t>
            </a:r>
          </a:p>
          <a:p>
            <a:pPr lvl="1">
              <a:buClr>
                <a:srgbClr val="1287C3"/>
              </a:buClr>
            </a:pPr>
            <a:r>
              <a:rPr lang="en-US" sz="2400" dirty="0"/>
              <a:t>In annual evaluations</a:t>
            </a:r>
          </a:p>
          <a:p>
            <a:pPr lvl="1">
              <a:buClr>
                <a:srgbClr val="1287C3"/>
              </a:buClr>
            </a:pPr>
            <a:r>
              <a:rPr lang="en-US" sz="2400" dirty="0"/>
              <a:t>In award programs</a:t>
            </a:r>
          </a:p>
          <a:p>
            <a:pPr lvl="1">
              <a:buClr>
                <a:srgbClr val="1287C3"/>
              </a:buClr>
            </a:pPr>
            <a:r>
              <a:rPr lang="en-US" sz="2400" dirty="0"/>
              <a:t>In disciplinary actions</a:t>
            </a:r>
          </a:p>
          <a:p>
            <a:pPr lvl="1">
              <a:buClr>
                <a:srgbClr val="1287C3"/>
              </a:buClr>
            </a:pPr>
            <a:r>
              <a:rPr lang="en-US" sz="2400" dirty="0"/>
              <a:t>In loss of position</a:t>
            </a:r>
          </a:p>
          <a:p>
            <a:pPr lvl="1">
              <a:buClr>
                <a:srgbClr val="1287C3"/>
              </a:buClr>
            </a:pPr>
            <a:r>
              <a:rPr lang="en-US" sz="2400" dirty="0"/>
              <a:t>In perception of respect of colleagues and supervisors</a:t>
            </a:r>
          </a:p>
        </p:txBody>
      </p:sp>
      <p:sp>
        <p:nvSpPr>
          <p:cNvPr id="4" name="Content Placeholder 3">
            <a:extLst>
              <a:ext uri="{FF2B5EF4-FFF2-40B4-BE49-F238E27FC236}">
                <a16:creationId xmlns:a16="http://schemas.microsoft.com/office/drawing/2014/main" id="{56E0C1D1-2C0D-F51E-EC7C-CFCBD8E490AC}"/>
              </a:ext>
            </a:extLst>
          </p:cNvPr>
          <p:cNvSpPr>
            <a:spLocks noGrp="1"/>
          </p:cNvSpPr>
          <p:nvPr>
            <p:ph sz="half" idx="2"/>
          </p:nvPr>
        </p:nvSpPr>
        <p:spPr>
          <a:xfrm>
            <a:off x="6607967" y="985762"/>
            <a:ext cx="4895056" cy="4805438"/>
          </a:xfrm>
        </p:spPr>
        <p:txBody>
          <a:bodyPr vert="horz" lIns="91440" tIns="45720" rIns="91440" bIns="45720" rtlCol="0" anchor="ctr">
            <a:noAutofit/>
          </a:bodyPr>
          <a:lstStyle/>
          <a:p>
            <a:r>
              <a:rPr lang="en-US" sz="2000" b="1" dirty="0"/>
              <a:t>Personal</a:t>
            </a:r>
          </a:p>
          <a:p>
            <a:pPr lvl="1">
              <a:buClr>
                <a:srgbClr val="1287C3"/>
              </a:buClr>
            </a:pPr>
            <a:r>
              <a:rPr lang="en-US" sz="2000" dirty="0"/>
              <a:t>From gossip and questionable accusations</a:t>
            </a:r>
          </a:p>
          <a:p>
            <a:pPr lvl="1">
              <a:buClr>
                <a:srgbClr val="1287C3"/>
              </a:buClr>
            </a:pPr>
            <a:r>
              <a:rPr lang="en-US" sz="2000" dirty="0"/>
              <a:t>From perceptions of different treatment of colleagues by administrators</a:t>
            </a:r>
          </a:p>
          <a:p>
            <a:pPr lvl="1">
              <a:buClr>
                <a:srgbClr val="1287C3"/>
              </a:buClr>
            </a:pPr>
            <a:r>
              <a:rPr lang="en-US" sz="2000" dirty="0"/>
              <a:t>From public statements about a person's professional progress or activities</a:t>
            </a:r>
          </a:p>
          <a:p>
            <a:pPr lvl="1">
              <a:buClr>
                <a:srgbClr val="1287C3"/>
              </a:buClr>
            </a:pPr>
            <a:r>
              <a:rPr lang="en-US" sz="2000" dirty="0"/>
              <a:t>From suspicious people who think there are peculiar conspiracies among their peers or administrators</a:t>
            </a:r>
          </a:p>
        </p:txBody>
      </p:sp>
    </p:spTree>
    <p:extLst>
      <p:ext uri="{BB962C8B-B14F-4D97-AF65-F5344CB8AC3E}">
        <p14:creationId xmlns:p14="http://schemas.microsoft.com/office/powerpoint/2010/main" val="3826238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CD8B-5FDE-2147-882D-30261A24BF84}"/>
              </a:ext>
            </a:extLst>
          </p:cNvPr>
          <p:cNvSpPr>
            <a:spLocks noGrp="1"/>
          </p:cNvSpPr>
          <p:nvPr>
            <p:ph type="title"/>
          </p:nvPr>
        </p:nvSpPr>
        <p:spPr>
          <a:xfrm>
            <a:off x="1689930" y="93133"/>
            <a:ext cx="10018713" cy="869647"/>
          </a:xfrm>
        </p:spPr>
        <p:txBody>
          <a:bodyPr/>
          <a:lstStyle/>
          <a:p>
            <a:r>
              <a:rPr lang="en-US" dirty="0"/>
              <a:t>Managing Conflict as Chair or Director</a:t>
            </a:r>
          </a:p>
        </p:txBody>
      </p:sp>
      <p:sp>
        <p:nvSpPr>
          <p:cNvPr id="4" name="Content Placeholder 3">
            <a:extLst>
              <a:ext uri="{FF2B5EF4-FFF2-40B4-BE49-F238E27FC236}">
                <a16:creationId xmlns:a16="http://schemas.microsoft.com/office/drawing/2014/main" id="{259AB23A-31E5-5A8A-7718-7343C891E055}"/>
              </a:ext>
            </a:extLst>
          </p:cNvPr>
          <p:cNvSpPr>
            <a:spLocks noGrp="1"/>
          </p:cNvSpPr>
          <p:nvPr>
            <p:ph sz="half" idx="2"/>
          </p:nvPr>
        </p:nvSpPr>
        <p:spPr>
          <a:xfrm>
            <a:off x="1685205" y="961572"/>
            <a:ext cx="10192770" cy="5591628"/>
          </a:xfrm>
        </p:spPr>
        <p:txBody>
          <a:bodyPr>
            <a:normAutofit/>
          </a:bodyPr>
          <a:lstStyle/>
          <a:p>
            <a:r>
              <a:rPr lang="en-US" sz="2400" b="1" dirty="0"/>
              <a:t>What is your take on contacting someone for help with managing conflict?</a:t>
            </a:r>
          </a:p>
          <a:p>
            <a:pPr lvl="1">
              <a:buClr>
                <a:srgbClr val="1287C3"/>
              </a:buClr>
            </a:pPr>
            <a:r>
              <a:rPr lang="en-US" sz="2200" b="1" dirty="0"/>
              <a:t>Does it </a:t>
            </a:r>
            <a:r>
              <a:rPr lang="en-US" sz="2200" b="1" dirty="0">
                <a:solidFill>
                  <a:srgbClr val="FF0000"/>
                </a:solidFill>
              </a:rPr>
              <a:t>make you seem ineffective</a:t>
            </a:r>
            <a:r>
              <a:rPr lang="en-US" sz="2200" b="1" dirty="0"/>
              <a:t> if you ask for help from your contract compliance office, from the Dean's Office, from the Equity Office, or from your chair/director colleagues?</a:t>
            </a:r>
          </a:p>
          <a:p>
            <a:pPr lvl="1">
              <a:buClr>
                <a:srgbClr val="1287C3"/>
              </a:buClr>
            </a:pPr>
            <a:r>
              <a:rPr lang="en-US" sz="2200" b="1" dirty="0"/>
              <a:t>Does it make you </a:t>
            </a:r>
            <a:r>
              <a:rPr lang="en-US" sz="2200" b="1" dirty="0">
                <a:solidFill>
                  <a:srgbClr val="FF0000"/>
                </a:solidFill>
              </a:rPr>
              <a:t>seem incompetent</a:t>
            </a:r>
            <a:r>
              <a:rPr lang="en-US" sz="2200" b="1" dirty="0"/>
              <a:t>?</a:t>
            </a:r>
          </a:p>
          <a:p>
            <a:pPr lvl="1">
              <a:buClr>
                <a:srgbClr val="1287C3"/>
              </a:buClr>
            </a:pPr>
            <a:r>
              <a:rPr lang="en-US" sz="2200" b="1" dirty="0"/>
              <a:t>Does it make you seem that you have </a:t>
            </a:r>
            <a:r>
              <a:rPr lang="en-US" sz="2200" b="1" dirty="0">
                <a:solidFill>
                  <a:srgbClr val="FF0000"/>
                </a:solidFill>
              </a:rPr>
              <a:t>lost control </a:t>
            </a:r>
            <a:r>
              <a:rPr lang="en-US" sz="2200" b="1" dirty="0"/>
              <a:t>of your unit?</a:t>
            </a:r>
          </a:p>
          <a:p>
            <a:pPr marL="457200" lvl="1" indent="0">
              <a:buClr>
                <a:srgbClr val="1287C3"/>
              </a:buClr>
              <a:buNone/>
            </a:pPr>
            <a:endParaRPr lang="en-US" sz="2200" b="1" dirty="0"/>
          </a:p>
          <a:p>
            <a:pPr marL="457200" lvl="1" indent="0">
              <a:buNone/>
            </a:pPr>
            <a:r>
              <a:rPr lang="en-US" sz="2200" b="1" dirty="0"/>
              <a:t>THE ANSWER IS </a:t>
            </a:r>
            <a:r>
              <a:rPr lang="en-US" sz="2200" b="1" dirty="0">
                <a:solidFill>
                  <a:srgbClr val="FF0000"/>
                </a:solidFill>
              </a:rPr>
              <a:t>"NO"</a:t>
            </a:r>
            <a:r>
              <a:rPr lang="en-US" sz="2200" b="1" dirty="0"/>
              <a:t> TO ALL OF THESE. We're in this together. When in doubt, ask for help. If you haven't "been there and done that," someone else has. And even if you have been there and done that, every case is a bit different from every other.</a:t>
            </a:r>
          </a:p>
        </p:txBody>
      </p:sp>
    </p:spTree>
    <p:extLst>
      <p:ext uri="{BB962C8B-B14F-4D97-AF65-F5344CB8AC3E}">
        <p14:creationId xmlns:p14="http://schemas.microsoft.com/office/powerpoint/2010/main" val="42889821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185</TotalTime>
  <Words>1808</Words>
  <Application>Microsoft Office PowerPoint</Application>
  <PresentationFormat>Widescreen</PresentationFormat>
  <Paragraphs>183</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Corbel</vt:lpstr>
      <vt:lpstr>Parallax</vt:lpstr>
      <vt:lpstr>Dealing with Conflict and Maintaining Faculty (and Staff) Morale – and Your Own</vt:lpstr>
      <vt:lpstr>Among whom does conflict occur? Everybody. And you'll need to deal with it.</vt:lpstr>
      <vt:lpstr>Conflict and its Manifestations</vt:lpstr>
      <vt:lpstr>Is this your Department Meeting? Faculty Cats in Conflict</vt:lpstr>
      <vt:lpstr>The Why of Conflict: Causes of Conflict*</vt:lpstr>
      <vt:lpstr>Sources of Competition in Conflict:  These Sometimes Intersect</vt:lpstr>
      <vt:lpstr>The Sources of Diffidence/Distrust and Self-Protection in Conflict</vt:lpstr>
      <vt:lpstr>The Source of Conflict with Glory/Reputation</vt:lpstr>
      <vt:lpstr>Managing Conflict as Chair or Director</vt:lpstr>
      <vt:lpstr>Managing Conflict: It’s the Most Fun  You Can Have Without Laughing</vt:lpstr>
      <vt:lpstr>The Benefits of Conflict </vt:lpstr>
      <vt:lpstr>Ending Conflict</vt:lpstr>
      <vt:lpstr>Improving and Maintaining Morale in the Face of Conflict: Faculty and Staff – Common Sense </vt:lpstr>
      <vt:lpstr>Give Yourself a Break: Your Morale Counts, Too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conflict and maintaining faculty (and staff) morale</dc:title>
  <dc:creator>Nancy Stanlick</dc:creator>
  <cp:lastModifiedBy>Anne Blankenship</cp:lastModifiedBy>
  <cp:revision>1349</cp:revision>
  <dcterms:created xsi:type="dcterms:W3CDTF">2022-05-17T17:38:42Z</dcterms:created>
  <dcterms:modified xsi:type="dcterms:W3CDTF">2022-06-03T19:38:08Z</dcterms:modified>
</cp:coreProperties>
</file>