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4"/>
    <p:sldMasterId id="2147484442" r:id="rId5"/>
  </p:sldMasterIdLst>
  <p:notesMasterIdLst>
    <p:notesMasterId r:id="rId34"/>
  </p:notesMasterIdLst>
  <p:handoutMasterIdLst>
    <p:handoutMasterId r:id="rId35"/>
  </p:handoutMasterIdLst>
  <p:sldIdLst>
    <p:sldId id="457" r:id="rId6"/>
    <p:sldId id="256" r:id="rId7"/>
    <p:sldId id="451" r:id="rId8"/>
    <p:sldId id="455" r:id="rId9"/>
    <p:sldId id="452" r:id="rId10"/>
    <p:sldId id="453" r:id="rId11"/>
    <p:sldId id="429" r:id="rId12"/>
    <p:sldId id="428" r:id="rId13"/>
    <p:sldId id="380" r:id="rId14"/>
    <p:sldId id="399" r:id="rId15"/>
    <p:sldId id="443" r:id="rId16"/>
    <p:sldId id="456" r:id="rId17"/>
    <p:sldId id="335" r:id="rId18"/>
    <p:sldId id="336" r:id="rId19"/>
    <p:sldId id="390" r:id="rId20"/>
    <p:sldId id="392" r:id="rId21"/>
    <p:sldId id="393" r:id="rId22"/>
    <p:sldId id="417" r:id="rId23"/>
    <p:sldId id="416" r:id="rId24"/>
    <p:sldId id="420" r:id="rId25"/>
    <p:sldId id="367" r:id="rId26"/>
    <p:sldId id="434" r:id="rId27"/>
    <p:sldId id="338" r:id="rId28"/>
    <p:sldId id="339" r:id="rId29"/>
    <p:sldId id="369" r:id="rId30"/>
    <p:sldId id="382" r:id="rId31"/>
    <p:sldId id="444" r:id="rId32"/>
    <p:sldId id="36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D640C-8DAD-4482-B847-4E11C6C64B83}" v="10" dt="2022-06-08T11:04:30.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p:restoredTop sz="94577"/>
  </p:normalViewPr>
  <p:slideViewPr>
    <p:cSldViewPr snapToGrid="0">
      <p:cViewPr varScale="1">
        <p:scale>
          <a:sx n="86" d="100"/>
          <a:sy n="86" d="100"/>
        </p:scale>
        <p:origin x="718"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Blankenship" userId="9b0d3ec3-d730-43a2-a230-73ccebc8b9ce" providerId="ADAL" clId="{8E4D640C-8DAD-4482-B847-4E11C6C64B83}"/>
    <pc:docChg chg="custSel modSld sldOrd">
      <pc:chgData name="Anne Blankenship" userId="9b0d3ec3-d730-43a2-a230-73ccebc8b9ce" providerId="ADAL" clId="{8E4D640C-8DAD-4482-B847-4E11C6C64B83}" dt="2022-06-08T11:05:12.190" v="281" actId="207"/>
      <pc:docMkLst>
        <pc:docMk/>
      </pc:docMkLst>
      <pc:sldChg chg="addSp delSp modSp mod ord">
        <pc:chgData name="Anne Blankenship" userId="9b0d3ec3-d730-43a2-a230-73ccebc8b9ce" providerId="ADAL" clId="{8E4D640C-8DAD-4482-B847-4E11C6C64B83}" dt="2022-06-08T11:04:15.076" v="276" actId="1076"/>
        <pc:sldMkLst>
          <pc:docMk/>
          <pc:sldMk cId="0" sldId="256"/>
        </pc:sldMkLst>
        <pc:spChg chg="add mod">
          <ac:chgData name="Anne Blankenship" userId="9b0d3ec3-d730-43a2-a230-73ccebc8b9ce" providerId="ADAL" clId="{8E4D640C-8DAD-4482-B847-4E11C6C64B83}" dt="2022-06-08T11:02:50.555" v="270" actId="1076"/>
          <ac:spMkLst>
            <pc:docMk/>
            <pc:sldMk cId="0" sldId="256"/>
            <ac:spMk id="2" creationId="{74E42885-800C-4435-AD6B-8FE4FEC544C6}"/>
          </ac:spMkLst>
        </pc:spChg>
        <pc:spChg chg="del mod">
          <ac:chgData name="Anne Blankenship" userId="9b0d3ec3-d730-43a2-a230-73ccebc8b9ce" providerId="ADAL" clId="{8E4D640C-8DAD-4482-B847-4E11C6C64B83}" dt="2022-06-08T11:01:07.423" v="138" actId="478"/>
          <ac:spMkLst>
            <pc:docMk/>
            <pc:sldMk cId="0" sldId="256"/>
            <ac:spMk id="3" creationId="{9CAF6D52-39C7-3DB0-ED34-B6B83C126668}"/>
          </ac:spMkLst>
        </pc:spChg>
        <pc:spChg chg="mod">
          <ac:chgData name="Anne Blankenship" userId="9b0d3ec3-d730-43a2-a230-73ccebc8b9ce" providerId="ADAL" clId="{8E4D640C-8DAD-4482-B847-4E11C6C64B83}" dt="2022-06-08T11:04:15.076" v="276" actId="1076"/>
          <ac:spMkLst>
            <pc:docMk/>
            <pc:sldMk cId="0" sldId="256"/>
            <ac:spMk id="17409" creationId="{D10FAA1B-89CD-E9D0-2E86-6075F61F1A4D}"/>
          </ac:spMkLst>
        </pc:spChg>
        <pc:picChg chg="del mod">
          <ac:chgData name="Anne Blankenship" userId="9b0d3ec3-d730-43a2-a230-73ccebc8b9ce" providerId="ADAL" clId="{8E4D640C-8DAD-4482-B847-4E11C6C64B83}" dt="2022-06-08T11:00:03.459" v="3" actId="478"/>
          <ac:picMkLst>
            <pc:docMk/>
            <pc:sldMk cId="0" sldId="256"/>
            <ac:picMk id="9220" creationId="{BC55FEE3-2B6D-C212-EB69-BDD043900D9A}"/>
          </ac:picMkLst>
        </pc:picChg>
        <pc:cxnChg chg="del">
          <ac:chgData name="Anne Blankenship" userId="9b0d3ec3-d730-43a2-a230-73ccebc8b9ce" providerId="ADAL" clId="{8E4D640C-8DAD-4482-B847-4E11C6C64B83}" dt="2022-06-08T11:00:54.712" v="137" actId="478"/>
          <ac:cxnSpMkLst>
            <pc:docMk/>
            <pc:sldMk cId="0" sldId="256"/>
            <ac:cxnSpMk id="8" creationId="{78D2733C-1CE3-768E-5069-656B3907D497}"/>
          </ac:cxnSpMkLst>
        </pc:cxnChg>
      </pc:sldChg>
      <pc:sldChg chg="ord">
        <pc:chgData name="Anne Blankenship" userId="9b0d3ec3-d730-43a2-a230-73ccebc8b9ce" providerId="ADAL" clId="{8E4D640C-8DAD-4482-B847-4E11C6C64B83}" dt="2022-06-08T11:03:21.190" v="274"/>
        <pc:sldMkLst>
          <pc:docMk/>
          <pc:sldMk cId="0" sldId="420"/>
        </pc:sldMkLst>
      </pc:sldChg>
      <pc:sldChg chg="modSp mod">
        <pc:chgData name="Anne Blankenship" userId="9b0d3ec3-d730-43a2-a230-73ccebc8b9ce" providerId="ADAL" clId="{8E4D640C-8DAD-4482-B847-4E11C6C64B83}" dt="2022-06-08T11:05:12.190" v="281" actId="207"/>
        <pc:sldMkLst>
          <pc:docMk/>
          <pc:sldMk cId="0" sldId="451"/>
        </pc:sldMkLst>
        <pc:spChg chg="mod">
          <ac:chgData name="Anne Blankenship" userId="9b0d3ec3-d730-43a2-a230-73ccebc8b9ce" providerId="ADAL" clId="{8E4D640C-8DAD-4482-B847-4E11C6C64B83}" dt="2022-06-08T11:05:12.190" v="281" actId="207"/>
          <ac:spMkLst>
            <pc:docMk/>
            <pc:sldMk cId="0" sldId="451"/>
            <ac:spMk id="10243" creationId="{125EEE35-CA45-E42D-B06A-9A28597FF674}"/>
          </ac:spMkLst>
        </pc:spChg>
      </pc:sldChg>
      <pc:sldChg chg="modSp mod">
        <pc:chgData name="Anne Blankenship" userId="9b0d3ec3-d730-43a2-a230-73ccebc8b9ce" providerId="ADAL" clId="{8E4D640C-8DAD-4482-B847-4E11C6C64B83}" dt="2022-06-08T10:59:59.637" v="1" actId="1076"/>
        <pc:sldMkLst>
          <pc:docMk/>
          <pc:sldMk cId="2598982973" sldId="457"/>
        </pc:sldMkLst>
        <pc:spChg chg="mod">
          <ac:chgData name="Anne Blankenship" userId="9b0d3ec3-d730-43a2-a230-73ccebc8b9ce" providerId="ADAL" clId="{8E4D640C-8DAD-4482-B847-4E11C6C64B83}" dt="2022-06-08T10:59:43.511" v="0" actId="20577"/>
          <ac:spMkLst>
            <pc:docMk/>
            <pc:sldMk cId="2598982973" sldId="457"/>
            <ac:spMk id="17409" creationId="{D10FAA1B-89CD-E9D0-2E86-6075F61F1A4D}"/>
          </ac:spMkLst>
        </pc:spChg>
        <pc:picChg chg="mod">
          <ac:chgData name="Anne Blankenship" userId="9b0d3ec3-d730-43a2-a230-73ccebc8b9ce" providerId="ADAL" clId="{8E4D640C-8DAD-4482-B847-4E11C6C64B83}" dt="2022-06-08T10:59:59.637" v="1" actId="1076"/>
          <ac:picMkLst>
            <pc:docMk/>
            <pc:sldMk cId="2598982973" sldId="457"/>
            <ac:picMk id="9220" creationId="{BC55FEE3-2B6D-C212-EB69-BDD043900D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65CD26-CCD6-09ED-5AAB-230F3509B4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5" name="Rectangle 3">
            <a:extLst>
              <a:ext uri="{FF2B5EF4-FFF2-40B4-BE49-F238E27FC236}">
                <a16:creationId xmlns:a16="http://schemas.microsoft.com/office/drawing/2014/main" id="{1C1E71EC-1513-91A8-5C60-50FAF071E2D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6" name="Rectangle 4">
            <a:extLst>
              <a:ext uri="{FF2B5EF4-FFF2-40B4-BE49-F238E27FC236}">
                <a16:creationId xmlns:a16="http://schemas.microsoft.com/office/drawing/2014/main" id="{8D256DB2-2369-9558-9EFA-29DC6F18FBB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7" name="Rectangle 5">
            <a:extLst>
              <a:ext uri="{FF2B5EF4-FFF2-40B4-BE49-F238E27FC236}">
                <a16:creationId xmlns:a16="http://schemas.microsoft.com/office/drawing/2014/main" id="{5E778B0F-79EF-101C-7921-92F8CA8CD0F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3FD7A23-D2F1-B648-9A74-D24316392DD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3D6C974-33E4-8756-ECBD-C4FEABB1B5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60419" name="Rectangle 3">
            <a:extLst>
              <a:ext uri="{FF2B5EF4-FFF2-40B4-BE49-F238E27FC236}">
                <a16:creationId xmlns:a16="http://schemas.microsoft.com/office/drawing/2014/main" id="{DEC02062-8C42-65FE-5FA5-0442274C145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7172" name="Rectangle 4">
            <a:extLst>
              <a:ext uri="{FF2B5EF4-FFF2-40B4-BE49-F238E27FC236}">
                <a16:creationId xmlns:a16="http://schemas.microsoft.com/office/drawing/2014/main" id="{FDA4BAEA-FA48-C9B6-1FC1-602A6734773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DE19B941-16FB-3EFD-1047-6AB6D37B47C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3C72B41D-C906-8DE1-2F2A-A47C0C6E168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60423" name="Rectangle 7">
            <a:extLst>
              <a:ext uri="{FF2B5EF4-FFF2-40B4-BE49-F238E27FC236}">
                <a16:creationId xmlns:a16="http://schemas.microsoft.com/office/drawing/2014/main" id="{8058C5BA-C910-A32A-649E-1BFA5B6A9A4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793221D0-B7A5-DB45-BFB4-B7CD65892F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C9B1E9-ADD7-A025-69F3-F48C7CA01FE3}"/>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13058652-28FE-7A70-B557-7DA94F48E1E2}"/>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3CE9E75C-3684-8C3F-10EB-18FE39E57C34}"/>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EF3D03A9-71DB-5944-AADE-C0B51624260A}"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7" name="TextBox 7">
            <a:extLst>
              <a:ext uri="{FF2B5EF4-FFF2-40B4-BE49-F238E27FC236}">
                <a16:creationId xmlns:a16="http://schemas.microsoft.com/office/drawing/2014/main" id="{A02002D5-D0D8-F696-1C97-4F6B2D056F9A}"/>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8" name="Straight Connector 7">
            <a:extLst>
              <a:ext uri="{FF2B5EF4-FFF2-40B4-BE49-F238E27FC236}">
                <a16:creationId xmlns:a16="http://schemas.microsoft.com/office/drawing/2014/main" id="{295F1BB1-EA45-D44D-53EA-7E6090E33C2A}"/>
              </a:ext>
            </a:extLst>
          </p:cNvPr>
          <p:cNvCxnSpPr/>
          <p:nvPr/>
        </p:nvCxnSpPr>
        <p:spPr>
          <a:xfrm>
            <a:off x="685800" y="3398838"/>
            <a:ext cx="7848600" cy="1587"/>
          </a:xfrm>
          <a:prstGeom prst="line">
            <a:avLst/>
          </a:prstGeom>
          <a:ln w="19050">
            <a:solidFill>
              <a:srgbClr val="8E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b="1" i="0" u="none" cap="none"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552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600200"/>
            <a:ext cx="7772400" cy="4530725"/>
          </a:xfrm>
        </p:spPr>
        <p:txBody>
          <a:bodyPr rtlCol="0">
            <a:normAutofit/>
          </a:bodyPr>
          <a:lstStyle/>
          <a:p>
            <a:pPr lvl="0"/>
            <a:endParaRPr lang="en-US" noProof="0"/>
          </a:p>
        </p:txBody>
      </p:sp>
    </p:spTree>
    <p:extLst>
      <p:ext uri="{BB962C8B-B14F-4D97-AF65-F5344CB8AC3E}">
        <p14:creationId xmlns:p14="http://schemas.microsoft.com/office/powerpoint/2010/main" val="381051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E9DEF-AC04-2109-3AD1-C37706D3983B}"/>
              </a:ext>
            </a:extLst>
          </p:cNvPr>
          <p:cNvSpPr>
            <a:spLocks noGrp="1"/>
          </p:cNvSpPr>
          <p:nvPr>
            <p:ph type="dt" sz="half" idx="10"/>
          </p:nvPr>
        </p:nvSpPr>
        <p:spPr/>
        <p:txBody>
          <a:bodyPr/>
          <a:lstStyle>
            <a:lvl1pPr>
              <a:defRPr/>
            </a:lvl1pPr>
          </a:lstStyle>
          <a:p>
            <a:pPr>
              <a:defRPr/>
            </a:pPr>
            <a:fld id="{99134FC4-8DBE-0241-9BB8-CFB0A723224C}" type="datetimeFigureOut">
              <a:rPr lang="en-US"/>
              <a:pPr>
                <a:defRPr/>
              </a:pPr>
              <a:t>6/8/2022</a:t>
            </a:fld>
            <a:endParaRPr lang="en-US"/>
          </a:p>
        </p:txBody>
      </p:sp>
      <p:sp>
        <p:nvSpPr>
          <p:cNvPr id="5" name="Footer Placeholder 4">
            <a:extLst>
              <a:ext uri="{FF2B5EF4-FFF2-40B4-BE49-F238E27FC236}">
                <a16:creationId xmlns:a16="http://schemas.microsoft.com/office/drawing/2014/main" id="{675BFDAB-1F84-B06D-91A6-F25B0BCC06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1FF056-D371-645E-EEAF-B8529EAE87D8}"/>
              </a:ext>
            </a:extLst>
          </p:cNvPr>
          <p:cNvSpPr>
            <a:spLocks noGrp="1"/>
          </p:cNvSpPr>
          <p:nvPr>
            <p:ph type="sldNum" sz="quarter" idx="12"/>
          </p:nvPr>
        </p:nvSpPr>
        <p:spPr/>
        <p:txBody>
          <a:bodyPr/>
          <a:lstStyle>
            <a:lvl1pPr>
              <a:defRPr/>
            </a:lvl1pPr>
          </a:lstStyle>
          <a:p>
            <a:pPr>
              <a:defRPr/>
            </a:pPr>
            <a:fld id="{6FD32B10-50AA-8A47-8782-2B3F317F024F}" type="slidenum">
              <a:rPr lang="en-US" altLang="en-US"/>
              <a:pPr>
                <a:defRPr/>
              </a:pPr>
              <a:t>‹#›</a:t>
            </a:fld>
            <a:endParaRPr lang="en-US" altLang="en-US"/>
          </a:p>
        </p:txBody>
      </p:sp>
    </p:spTree>
    <p:extLst>
      <p:ext uri="{BB962C8B-B14F-4D97-AF65-F5344CB8AC3E}">
        <p14:creationId xmlns:p14="http://schemas.microsoft.com/office/powerpoint/2010/main" val="334782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2BD3-73CD-EE98-2DE1-28C661F68800}"/>
              </a:ext>
            </a:extLst>
          </p:cNvPr>
          <p:cNvSpPr>
            <a:spLocks noGrp="1"/>
          </p:cNvSpPr>
          <p:nvPr>
            <p:ph type="dt" sz="half" idx="10"/>
          </p:nvPr>
        </p:nvSpPr>
        <p:spPr/>
        <p:txBody>
          <a:bodyPr/>
          <a:lstStyle>
            <a:lvl1pPr>
              <a:defRPr/>
            </a:lvl1pPr>
          </a:lstStyle>
          <a:p>
            <a:pPr>
              <a:defRPr/>
            </a:pPr>
            <a:fld id="{650A29D0-BABC-A041-909C-4A677B12CC30}" type="datetimeFigureOut">
              <a:rPr lang="en-US"/>
              <a:pPr>
                <a:defRPr/>
              </a:pPr>
              <a:t>6/8/2022</a:t>
            </a:fld>
            <a:endParaRPr lang="en-US"/>
          </a:p>
        </p:txBody>
      </p:sp>
      <p:sp>
        <p:nvSpPr>
          <p:cNvPr id="5" name="Footer Placeholder 4">
            <a:extLst>
              <a:ext uri="{FF2B5EF4-FFF2-40B4-BE49-F238E27FC236}">
                <a16:creationId xmlns:a16="http://schemas.microsoft.com/office/drawing/2014/main" id="{9F39609E-331B-0398-ED14-DD7D8BADB7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C02205-025E-DDE9-45B5-C0C355ED3729}"/>
              </a:ext>
            </a:extLst>
          </p:cNvPr>
          <p:cNvSpPr>
            <a:spLocks noGrp="1"/>
          </p:cNvSpPr>
          <p:nvPr>
            <p:ph type="sldNum" sz="quarter" idx="12"/>
          </p:nvPr>
        </p:nvSpPr>
        <p:spPr/>
        <p:txBody>
          <a:bodyPr/>
          <a:lstStyle>
            <a:lvl1pPr>
              <a:defRPr/>
            </a:lvl1pPr>
          </a:lstStyle>
          <a:p>
            <a:pPr>
              <a:defRPr/>
            </a:pPr>
            <a:fld id="{027F21A4-45DC-D949-8A06-048C2FB3F232}" type="slidenum">
              <a:rPr lang="en-US" altLang="en-US"/>
              <a:pPr>
                <a:defRPr/>
              </a:pPr>
              <a:t>‹#›</a:t>
            </a:fld>
            <a:endParaRPr lang="en-US" altLang="en-US"/>
          </a:p>
        </p:txBody>
      </p:sp>
    </p:spTree>
    <p:extLst>
      <p:ext uri="{BB962C8B-B14F-4D97-AF65-F5344CB8AC3E}">
        <p14:creationId xmlns:p14="http://schemas.microsoft.com/office/powerpoint/2010/main" val="22964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81CE7-F5C7-F5AE-6197-620EB08E6B7F}"/>
              </a:ext>
            </a:extLst>
          </p:cNvPr>
          <p:cNvSpPr>
            <a:spLocks noGrp="1"/>
          </p:cNvSpPr>
          <p:nvPr>
            <p:ph type="dt" sz="half" idx="10"/>
          </p:nvPr>
        </p:nvSpPr>
        <p:spPr/>
        <p:txBody>
          <a:bodyPr/>
          <a:lstStyle>
            <a:lvl1pPr>
              <a:defRPr/>
            </a:lvl1pPr>
          </a:lstStyle>
          <a:p>
            <a:pPr>
              <a:defRPr/>
            </a:pPr>
            <a:fld id="{310DDCFD-2102-9645-ABAF-259E49706220}" type="datetimeFigureOut">
              <a:rPr lang="en-US"/>
              <a:pPr>
                <a:defRPr/>
              </a:pPr>
              <a:t>6/8/2022</a:t>
            </a:fld>
            <a:endParaRPr lang="en-US"/>
          </a:p>
        </p:txBody>
      </p:sp>
      <p:sp>
        <p:nvSpPr>
          <p:cNvPr id="5" name="Footer Placeholder 4">
            <a:extLst>
              <a:ext uri="{FF2B5EF4-FFF2-40B4-BE49-F238E27FC236}">
                <a16:creationId xmlns:a16="http://schemas.microsoft.com/office/drawing/2014/main" id="{F8DA5D33-6578-7137-84D2-C2E372C018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7F19AA-9084-DA8A-892D-45A7CAE2BF16}"/>
              </a:ext>
            </a:extLst>
          </p:cNvPr>
          <p:cNvSpPr>
            <a:spLocks noGrp="1"/>
          </p:cNvSpPr>
          <p:nvPr>
            <p:ph type="sldNum" sz="quarter" idx="12"/>
          </p:nvPr>
        </p:nvSpPr>
        <p:spPr/>
        <p:txBody>
          <a:bodyPr/>
          <a:lstStyle>
            <a:lvl1pPr>
              <a:defRPr/>
            </a:lvl1pPr>
          </a:lstStyle>
          <a:p>
            <a:pPr>
              <a:defRPr/>
            </a:pPr>
            <a:fld id="{4972641A-712D-D848-8828-821BC02FE3C9}" type="slidenum">
              <a:rPr lang="en-US" altLang="en-US"/>
              <a:pPr>
                <a:defRPr/>
              </a:pPr>
              <a:t>‹#›</a:t>
            </a:fld>
            <a:endParaRPr lang="en-US" altLang="en-US"/>
          </a:p>
        </p:txBody>
      </p:sp>
    </p:spTree>
    <p:extLst>
      <p:ext uri="{BB962C8B-B14F-4D97-AF65-F5344CB8AC3E}">
        <p14:creationId xmlns:p14="http://schemas.microsoft.com/office/powerpoint/2010/main" val="425353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AD7E10-8F4C-334C-7000-FBFC81381F7E}"/>
              </a:ext>
            </a:extLst>
          </p:cNvPr>
          <p:cNvSpPr>
            <a:spLocks noGrp="1"/>
          </p:cNvSpPr>
          <p:nvPr>
            <p:ph type="dt" sz="half" idx="10"/>
          </p:nvPr>
        </p:nvSpPr>
        <p:spPr/>
        <p:txBody>
          <a:bodyPr/>
          <a:lstStyle>
            <a:lvl1pPr>
              <a:defRPr/>
            </a:lvl1pPr>
          </a:lstStyle>
          <a:p>
            <a:pPr>
              <a:defRPr/>
            </a:pPr>
            <a:fld id="{CB6B55CF-306A-F540-A067-6E7D804BEFF6}" type="datetimeFigureOut">
              <a:rPr lang="en-US"/>
              <a:pPr>
                <a:defRPr/>
              </a:pPr>
              <a:t>6/8/2022</a:t>
            </a:fld>
            <a:endParaRPr lang="en-US"/>
          </a:p>
        </p:txBody>
      </p:sp>
      <p:sp>
        <p:nvSpPr>
          <p:cNvPr id="6" name="Footer Placeholder 4">
            <a:extLst>
              <a:ext uri="{FF2B5EF4-FFF2-40B4-BE49-F238E27FC236}">
                <a16:creationId xmlns:a16="http://schemas.microsoft.com/office/drawing/2014/main" id="{AD26638A-62F3-4BE3-2E20-75E90DC3FE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947415-5F08-38AA-CFCF-88535CDCB825}"/>
              </a:ext>
            </a:extLst>
          </p:cNvPr>
          <p:cNvSpPr>
            <a:spLocks noGrp="1"/>
          </p:cNvSpPr>
          <p:nvPr>
            <p:ph type="sldNum" sz="quarter" idx="12"/>
          </p:nvPr>
        </p:nvSpPr>
        <p:spPr/>
        <p:txBody>
          <a:bodyPr/>
          <a:lstStyle>
            <a:lvl1pPr>
              <a:defRPr/>
            </a:lvl1pPr>
          </a:lstStyle>
          <a:p>
            <a:pPr>
              <a:defRPr/>
            </a:pPr>
            <a:fld id="{FACF153A-6769-6543-9AE0-F07A77FFB47C}" type="slidenum">
              <a:rPr lang="en-US" altLang="en-US"/>
              <a:pPr>
                <a:defRPr/>
              </a:pPr>
              <a:t>‹#›</a:t>
            </a:fld>
            <a:endParaRPr lang="en-US" altLang="en-US"/>
          </a:p>
        </p:txBody>
      </p:sp>
    </p:spTree>
    <p:extLst>
      <p:ext uri="{BB962C8B-B14F-4D97-AF65-F5344CB8AC3E}">
        <p14:creationId xmlns:p14="http://schemas.microsoft.com/office/powerpoint/2010/main" val="47669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CAE88E-B24D-1B12-9C37-9440F3FF9FD2}"/>
              </a:ext>
            </a:extLst>
          </p:cNvPr>
          <p:cNvSpPr>
            <a:spLocks noGrp="1"/>
          </p:cNvSpPr>
          <p:nvPr>
            <p:ph type="dt" sz="half" idx="10"/>
          </p:nvPr>
        </p:nvSpPr>
        <p:spPr/>
        <p:txBody>
          <a:bodyPr/>
          <a:lstStyle>
            <a:lvl1pPr>
              <a:defRPr/>
            </a:lvl1pPr>
          </a:lstStyle>
          <a:p>
            <a:pPr>
              <a:defRPr/>
            </a:pPr>
            <a:fld id="{A1AD2469-9778-AE46-9E6B-552B066BA23F}" type="datetimeFigureOut">
              <a:rPr lang="en-US"/>
              <a:pPr>
                <a:defRPr/>
              </a:pPr>
              <a:t>6/8/2022</a:t>
            </a:fld>
            <a:endParaRPr lang="en-US"/>
          </a:p>
        </p:txBody>
      </p:sp>
      <p:sp>
        <p:nvSpPr>
          <p:cNvPr id="8" name="Footer Placeholder 4">
            <a:extLst>
              <a:ext uri="{FF2B5EF4-FFF2-40B4-BE49-F238E27FC236}">
                <a16:creationId xmlns:a16="http://schemas.microsoft.com/office/drawing/2014/main" id="{14C11AF6-C0D4-4DA0-36AE-63E09EB657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F4BDC4A-CE60-BC3C-B058-5A30DFC5363A}"/>
              </a:ext>
            </a:extLst>
          </p:cNvPr>
          <p:cNvSpPr>
            <a:spLocks noGrp="1"/>
          </p:cNvSpPr>
          <p:nvPr>
            <p:ph type="sldNum" sz="quarter" idx="12"/>
          </p:nvPr>
        </p:nvSpPr>
        <p:spPr/>
        <p:txBody>
          <a:bodyPr/>
          <a:lstStyle>
            <a:lvl1pPr>
              <a:defRPr/>
            </a:lvl1pPr>
          </a:lstStyle>
          <a:p>
            <a:pPr>
              <a:defRPr/>
            </a:pPr>
            <a:fld id="{4C27A926-43EB-6145-AD6B-F14972F4A5FE}" type="slidenum">
              <a:rPr lang="en-US" altLang="en-US"/>
              <a:pPr>
                <a:defRPr/>
              </a:pPr>
              <a:t>‹#›</a:t>
            </a:fld>
            <a:endParaRPr lang="en-US" altLang="en-US"/>
          </a:p>
        </p:txBody>
      </p:sp>
    </p:spTree>
    <p:extLst>
      <p:ext uri="{BB962C8B-B14F-4D97-AF65-F5344CB8AC3E}">
        <p14:creationId xmlns:p14="http://schemas.microsoft.com/office/powerpoint/2010/main" val="1740933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23E2EA0-9BDF-9253-CB70-9C46E2F0863C}"/>
              </a:ext>
            </a:extLst>
          </p:cNvPr>
          <p:cNvSpPr>
            <a:spLocks noGrp="1"/>
          </p:cNvSpPr>
          <p:nvPr>
            <p:ph type="dt" sz="half" idx="10"/>
          </p:nvPr>
        </p:nvSpPr>
        <p:spPr/>
        <p:txBody>
          <a:bodyPr/>
          <a:lstStyle>
            <a:lvl1pPr>
              <a:defRPr/>
            </a:lvl1pPr>
          </a:lstStyle>
          <a:p>
            <a:pPr>
              <a:defRPr/>
            </a:pPr>
            <a:fld id="{CDCF3F1E-BEA4-AF42-8F58-CA55F12A1D06}" type="datetimeFigureOut">
              <a:rPr lang="en-US"/>
              <a:pPr>
                <a:defRPr/>
              </a:pPr>
              <a:t>6/8/2022</a:t>
            </a:fld>
            <a:endParaRPr lang="en-US"/>
          </a:p>
        </p:txBody>
      </p:sp>
      <p:sp>
        <p:nvSpPr>
          <p:cNvPr id="4" name="Footer Placeholder 4">
            <a:extLst>
              <a:ext uri="{FF2B5EF4-FFF2-40B4-BE49-F238E27FC236}">
                <a16:creationId xmlns:a16="http://schemas.microsoft.com/office/drawing/2014/main" id="{8827C508-B492-FD9E-E961-2CA1CC250A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562BF3-102A-104F-043C-0D62BDBB1AAC}"/>
              </a:ext>
            </a:extLst>
          </p:cNvPr>
          <p:cNvSpPr>
            <a:spLocks noGrp="1"/>
          </p:cNvSpPr>
          <p:nvPr>
            <p:ph type="sldNum" sz="quarter" idx="12"/>
          </p:nvPr>
        </p:nvSpPr>
        <p:spPr/>
        <p:txBody>
          <a:bodyPr/>
          <a:lstStyle>
            <a:lvl1pPr>
              <a:defRPr/>
            </a:lvl1pPr>
          </a:lstStyle>
          <a:p>
            <a:pPr>
              <a:defRPr/>
            </a:pPr>
            <a:fld id="{0E8DB746-1046-7D45-8AC7-357C06232889}" type="slidenum">
              <a:rPr lang="en-US" altLang="en-US"/>
              <a:pPr>
                <a:defRPr/>
              </a:pPr>
              <a:t>‹#›</a:t>
            </a:fld>
            <a:endParaRPr lang="en-US" altLang="en-US"/>
          </a:p>
        </p:txBody>
      </p:sp>
    </p:spTree>
    <p:extLst>
      <p:ext uri="{BB962C8B-B14F-4D97-AF65-F5344CB8AC3E}">
        <p14:creationId xmlns:p14="http://schemas.microsoft.com/office/powerpoint/2010/main" val="418392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AAEAF7-DF4B-3945-4F3C-05E6BF360949}"/>
              </a:ext>
            </a:extLst>
          </p:cNvPr>
          <p:cNvSpPr>
            <a:spLocks noGrp="1"/>
          </p:cNvSpPr>
          <p:nvPr>
            <p:ph type="dt" sz="half" idx="10"/>
          </p:nvPr>
        </p:nvSpPr>
        <p:spPr/>
        <p:txBody>
          <a:bodyPr/>
          <a:lstStyle>
            <a:lvl1pPr>
              <a:defRPr/>
            </a:lvl1pPr>
          </a:lstStyle>
          <a:p>
            <a:pPr>
              <a:defRPr/>
            </a:pPr>
            <a:fld id="{441FA8AC-4ADA-FC41-B4D2-73D3D2434ED7}" type="datetimeFigureOut">
              <a:rPr lang="en-US"/>
              <a:pPr>
                <a:defRPr/>
              </a:pPr>
              <a:t>6/8/2022</a:t>
            </a:fld>
            <a:endParaRPr lang="en-US"/>
          </a:p>
        </p:txBody>
      </p:sp>
      <p:sp>
        <p:nvSpPr>
          <p:cNvPr id="3" name="Footer Placeholder 4">
            <a:extLst>
              <a:ext uri="{FF2B5EF4-FFF2-40B4-BE49-F238E27FC236}">
                <a16:creationId xmlns:a16="http://schemas.microsoft.com/office/drawing/2014/main" id="{96BD9617-D1BA-632B-F1B1-7F161A2C000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B5ECDB1-A99C-F680-4B8B-4AA0A3BC04B6}"/>
              </a:ext>
            </a:extLst>
          </p:cNvPr>
          <p:cNvSpPr>
            <a:spLocks noGrp="1"/>
          </p:cNvSpPr>
          <p:nvPr>
            <p:ph type="sldNum" sz="quarter" idx="12"/>
          </p:nvPr>
        </p:nvSpPr>
        <p:spPr/>
        <p:txBody>
          <a:bodyPr/>
          <a:lstStyle>
            <a:lvl1pPr>
              <a:defRPr/>
            </a:lvl1pPr>
          </a:lstStyle>
          <a:p>
            <a:pPr>
              <a:defRPr/>
            </a:pPr>
            <a:fld id="{C0A50CA6-1126-884B-97D6-B8C112841C5F}" type="slidenum">
              <a:rPr lang="en-US" altLang="en-US"/>
              <a:pPr>
                <a:defRPr/>
              </a:pPr>
              <a:t>‹#›</a:t>
            </a:fld>
            <a:endParaRPr lang="en-US" altLang="en-US"/>
          </a:p>
        </p:txBody>
      </p:sp>
    </p:spTree>
    <p:extLst>
      <p:ext uri="{BB962C8B-B14F-4D97-AF65-F5344CB8AC3E}">
        <p14:creationId xmlns:p14="http://schemas.microsoft.com/office/powerpoint/2010/main" val="16059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E2C8A82-FAA6-7D60-2CA8-128A44D1B9C5}"/>
              </a:ext>
            </a:extLst>
          </p:cNvPr>
          <p:cNvSpPr>
            <a:spLocks noGrp="1"/>
          </p:cNvSpPr>
          <p:nvPr>
            <p:ph type="dt" sz="half" idx="10"/>
          </p:nvPr>
        </p:nvSpPr>
        <p:spPr/>
        <p:txBody>
          <a:bodyPr/>
          <a:lstStyle>
            <a:lvl1pPr>
              <a:defRPr/>
            </a:lvl1pPr>
          </a:lstStyle>
          <a:p>
            <a:pPr>
              <a:defRPr/>
            </a:pPr>
            <a:fld id="{D5B8CF7A-8C5D-E243-B6A5-453881AEDC25}" type="datetimeFigureOut">
              <a:rPr lang="en-US"/>
              <a:pPr>
                <a:defRPr/>
              </a:pPr>
              <a:t>6/8/2022</a:t>
            </a:fld>
            <a:endParaRPr lang="en-US"/>
          </a:p>
        </p:txBody>
      </p:sp>
      <p:sp>
        <p:nvSpPr>
          <p:cNvPr id="6" name="Footer Placeholder 4">
            <a:extLst>
              <a:ext uri="{FF2B5EF4-FFF2-40B4-BE49-F238E27FC236}">
                <a16:creationId xmlns:a16="http://schemas.microsoft.com/office/drawing/2014/main" id="{37CAEBD3-0BA2-B1B3-83F0-89FADCC4C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EFBA1C-5888-A457-9BED-EF8241BAD7DF}"/>
              </a:ext>
            </a:extLst>
          </p:cNvPr>
          <p:cNvSpPr>
            <a:spLocks noGrp="1"/>
          </p:cNvSpPr>
          <p:nvPr>
            <p:ph type="sldNum" sz="quarter" idx="12"/>
          </p:nvPr>
        </p:nvSpPr>
        <p:spPr/>
        <p:txBody>
          <a:bodyPr/>
          <a:lstStyle>
            <a:lvl1pPr>
              <a:defRPr/>
            </a:lvl1pPr>
          </a:lstStyle>
          <a:p>
            <a:pPr>
              <a:defRPr/>
            </a:pPr>
            <a:fld id="{2EDB6FFB-EABF-C849-81BB-47F8FAD76822}" type="slidenum">
              <a:rPr lang="en-US" altLang="en-US"/>
              <a:pPr>
                <a:defRPr/>
              </a:pPr>
              <a:t>‹#›</a:t>
            </a:fld>
            <a:endParaRPr lang="en-US" altLang="en-US"/>
          </a:p>
        </p:txBody>
      </p:sp>
    </p:spTree>
    <p:extLst>
      <p:ext uri="{BB962C8B-B14F-4D97-AF65-F5344CB8AC3E}">
        <p14:creationId xmlns:p14="http://schemas.microsoft.com/office/powerpoint/2010/main" val="183070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F46818E-6229-C2CF-2FBE-2AE18BD90DA9}"/>
              </a:ext>
            </a:extLst>
          </p:cNvPr>
          <p:cNvSpPr>
            <a:spLocks noGrp="1"/>
          </p:cNvSpPr>
          <p:nvPr>
            <p:ph type="dt" sz="half" idx="10"/>
          </p:nvPr>
        </p:nvSpPr>
        <p:spPr/>
        <p:txBody>
          <a:bodyPr/>
          <a:lstStyle>
            <a:lvl1pPr>
              <a:defRPr/>
            </a:lvl1pPr>
          </a:lstStyle>
          <a:p>
            <a:pPr>
              <a:defRPr/>
            </a:pPr>
            <a:fld id="{6A5FF578-3642-5547-9F59-03E69A90EDA8}" type="datetimeFigureOut">
              <a:rPr lang="en-US"/>
              <a:pPr>
                <a:defRPr/>
              </a:pPr>
              <a:t>6/8/2022</a:t>
            </a:fld>
            <a:endParaRPr lang="en-US"/>
          </a:p>
        </p:txBody>
      </p:sp>
      <p:sp>
        <p:nvSpPr>
          <p:cNvPr id="6" name="Footer Placeholder 4">
            <a:extLst>
              <a:ext uri="{FF2B5EF4-FFF2-40B4-BE49-F238E27FC236}">
                <a16:creationId xmlns:a16="http://schemas.microsoft.com/office/drawing/2014/main" id="{D486574C-8A6D-99C7-D574-8A8ABF00EA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9480A2-7283-7B30-E93D-2F7D797A81C7}"/>
              </a:ext>
            </a:extLst>
          </p:cNvPr>
          <p:cNvSpPr>
            <a:spLocks noGrp="1"/>
          </p:cNvSpPr>
          <p:nvPr>
            <p:ph type="sldNum" sz="quarter" idx="12"/>
          </p:nvPr>
        </p:nvSpPr>
        <p:spPr/>
        <p:txBody>
          <a:bodyPr/>
          <a:lstStyle>
            <a:lvl1pPr>
              <a:defRPr/>
            </a:lvl1pPr>
          </a:lstStyle>
          <a:p>
            <a:pPr>
              <a:defRPr/>
            </a:pPr>
            <a:fld id="{6BB5738F-A491-934A-B0DC-2D868DEFAA70}" type="slidenum">
              <a:rPr lang="en-US" altLang="en-US"/>
              <a:pPr>
                <a:defRPr/>
              </a:pPr>
              <a:t>‹#›</a:t>
            </a:fld>
            <a:endParaRPr lang="en-US" altLang="en-US"/>
          </a:p>
        </p:txBody>
      </p:sp>
    </p:spTree>
    <p:extLst>
      <p:ext uri="{BB962C8B-B14F-4D97-AF65-F5344CB8AC3E}">
        <p14:creationId xmlns:p14="http://schemas.microsoft.com/office/powerpoint/2010/main" val="96793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i="0">
                <a:solidFill>
                  <a:srgbClr val="8E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85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3FC45-C9A2-968B-43AD-4F678DE3C1A7}"/>
              </a:ext>
            </a:extLst>
          </p:cNvPr>
          <p:cNvSpPr>
            <a:spLocks noGrp="1"/>
          </p:cNvSpPr>
          <p:nvPr>
            <p:ph type="dt" sz="half" idx="10"/>
          </p:nvPr>
        </p:nvSpPr>
        <p:spPr/>
        <p:txBody>
          <a:bodyPr/>
          <a:lstStyle>
            <a:lvl1pPr>
              <a:defRPr/>
            </a:lvl1pPr>
          </a:lstStyle>
          <a:p>
            <a:pPr>
              <a:defRPr/>
            </a:pPr>
            <a:fld id="{302FF370-CC2E-2B42-B57A-118C420D1DED}" type="datetimeFigureOut">
              <a:rPr lang="en-US"/>
              <a:pPr>
                <a:defRPr/>
              </a:pPr>
              <a:t>6/8/2022</a:t>
            </a:fld>
            <a:endParaRPr lang="en-US"/>
          </a:p>
        </p:txBody>
      </p:sp>
      <p:sp>
        <p:nvSpPr>
          <p:cNvPr id="5" name="Footer Placeholder 4">
            <a:extLst>
              <a:ext uri="{FF2B5EF4-FFF2-40B4-BE49-F238E27FC236}">
                <a16:creationId xmlns:a16="http://schemas.microsoft.com/office/drawing/2014/main" id="{1D00970C-8030-06C9-0B0C-66D319BB94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436969-59DC-FFBD-3B89-BD4F0723A964}"/>
              </a:ext>
            </a:extLst>
          </p:cNvPr>
          <p:cNvSpPr>
            <a:spLocks noGrp="1"/>
          </p:cNvSpPr>
          <p:nvPr>
            <p:ph type="sldNum" sz="quarter" idx="12"/>
          </p:nvPr>
        </p:nvSpPr>
        <p:spPr/>
        <p:txBody>
          <a:bodyPr/>
          <a:lstStyle>
            <a:lvl1pPr>
              <a:defRPr/>
            </a:lvl1pPr>
          </a:lstStyle>
          <a:p>
            <a:pPr>
              <a:defRPr/>
            </a:pPr>
            <a:fld id="{D580362D-0597-4249-98FC-6FD9D7E18024}" type="slidenum">
              <a:rPr lang="en-US" altLang="en-US"/>
              <a:pPr>
                <a:defRPr/>
              </a:pPr>
              <a:t>‹#›</a:t>
            </a:fld>
            <a:endParaRPr lang="en-US" altLang="en-US"/>
          </a:p>
        </p:txBody>
      </p:sp>
    </p:spTree>
    <p:extLst>
      <p:ext uri="{BB962C8B-B14F-4D97-AF65-F5344CB8AC3E}">
        <p14:creationId xmlns:p14="http://schemas.microsoft.com/office/powerpoint/2010/main" val="46836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D232F-EBCC-4DA7-77CF-C946E388C610}"/>
              </a:ext>
            </a:extLst>
          </p:cNvPr>
          <p:cNvSpPr>
            <a:spLocks noGrp="1"/>
          </p:cNvSpPr>
          <p:nvPr>
            <p:ph type="dt" sz="half" idx="10"/>
          </p:nvPr>
        </p:nvSpPr>
        <p:spPr/>
        <p:txBody>
          <a:bodyPr/>
          <a:lstStyle>
            <a:lvl1pPr>
              <a:defRPr/>
            </a:lvl1pPr>
          </a:lstStyle>
          <a:p>
            <a:pPr>
              <a:defRPr/>
            </a:pPr>
            <a:fld id="{2A676143-AC79-624B-9895-DF5B58CADCA5}" type="datetimeFigureOut">
              <a:rPr lang="en-US"/>
              <a:pPr>
                <a:defRPr/>
              </a:pPr>
              <a:t>6/8/2022</a:t>
            </a:fld>
            <a:endParaRPr lang="en-US"/>
          </a:p>
        </p:txBody>
      </p:sp>
      <p:sp>
        <p:nvSpPr>
          <p:cNvPr id="5" name="Footer Placeholder 4">
            <a:extLst>
              <a:ext uri="{FF2B5EF4-FFF2-40B4-BE49-F238E27FC236}">
                <a16:creationId xmlns:a16="http://schemas.microsoft.com/office/drawing/2014/main" id="{E30A63F8-0056-CBAF-D52B-77D42544ED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CB6F39-293B-370A-64D1-66BA86A2D318}"/>
              </a:ext>
            </a:extLst>
          </p:cNvPr>
          <p:cNvSpPr>
            <a:spLocks noGrp="1"/>
          </p:cNvSpPr>
          <p:nvPr>
            <p:ph type="sldNum" sz="quarter" idx="12"/>
          </p:nvPr>
        </p:nvSpPr>
        <p:spPr/>
        <p:txBody>
          <a:bodyPr/>
          <a:lstStyle>
            <a:lvl1pPr>
              <a:defRPr/>
            </a:lvl1pPr>
          </a:lstStyle>
          <a:p>
            <a:pPr>
              <a:defRPr/>
            </a:pPr>
            <a:fld id="{BB8B5703-0F72-3446-9A41-49AAE03E5C2C}" type="slidenum">
              <a:rPr lang="en-US" altLang="en-US"/>
              <a:pPr>
                <a:defRPr/>
              </a:pPr>
              <a:t>‹#›</a:t>
            </a:fld>
            <a:endParaRPr lang="en-US" altLang="en-US"/>
          </a:p>
        </p:txBody>
      </p:sp>
    </p:spTree>
    <p:extLst>
      <p:ext uri="{BB962C8B-B14F-4D97-AF65-F5344CB8AC3E}">
        <p14:creationId xmlns:p14="http://schemas.microsoft.com/office/powerpoint/2010/main" val="35656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6A6A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40429E-3029-CFC8-5A4E-798A15ECA74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629E553-8543-F9BE-888E-4943429594FD}"/>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A5417116-ED2F-BD70-F894-A2480E83AC52}"/>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D2BCA665-2729-A542-A221-57A581FCB92B}"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7" name="TextBox 7">
            <a:extLst>
              <a:ext uri="{FF2B5EF4-FFF2-40B4-BE49-F238E27FC236}">
                <a16:creationId xmlns:a16="http://schemas.microsoft.com/office/drawing/2014/main" id="{563D39D2-ED86-22F5-B5D0-693A269CBC05}"/>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sp>
        <p:nvSpPr>
          <p:cNvPr id="2" name="Title 1"/>
          <p:cNvSpPr>
            <a:spLocks noGrp="1"/>
          </p:cNvSpPr>
          <p:nvPr>
            <p:ph type="title"/>
          </p:nvPr>
        </p:nvSpPr>
        <p:spPr>
          <a:xfrm>
            <a:off x="722313" y="2362200"/>
            <a:ext cx="7772400" cy="2200275"/>
          </a:xfrm>
        </p:spPr>
        <p:txBody>
          <a:bodyPr anchor="b"/>
          <a:lstStyle>
            <a:lvl1pPr algn="l">
              <a:defRPr sz="4800" b="1" i="0" cap="none"/>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576610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727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1F0B8-91FC-DA19-F2DA-26C96C308BD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CFF7C36B-EE35-5339-5920-BBE4AF463E4A}"/>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Slide Number Placeholder 5">
            <a:extLst>
              <a:ext uri="{FF2B5EF4-FFF2-40B4-BE49-F238E27FC236}">
                <a16:creationId xmlns:a16="http://schemas.microsoft.com/office/drawing/2014/main" id="{76C25104-5CFA-9CC2-4F72-36B85EE661A4}"/>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BDE62B67-5919-084F-AC18-B9560D2A6438}"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10" name="TextBox 7">
            <a:extLst>
              <a:ext uri="{FF2B5EF4-FFF2-40B4-BE49-F238E27FC236}">
                <a16:creationId xmlns:a16="http://schemas.microsoft.com/office/drawing/2014/main" id="{8C64E4B7-33D1-4D2F-0207-973B6D1F7CF1}"/>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11" name="Straight Connector 10">
            <a:extLst>
              <a:ext uri="{FF2B5EF4-FFF2-40B4-BE49-F238E27FC236}">
                <a16:creationId xmlns:a16="http://schemas.microsoft.com/office/drawing/2014/main" id="{BF960BE8-96F6-2F99-5087-03192A1A126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66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66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5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7329CF-851A-F24E-4986-4071D4CB40F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0A012DEC-6472-6312-FF68-D85B3F9C1AEC}"/>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lide Number Placeholder 5">
            <a:extLst>
              <a:ext uri="{FF2B5EF4-FFF2-40B4-BE49-F238E27FC236}">
                <a16:creationId xmlns:a16="http://schemas.microsoft.com/office/drawing/2014/main" id="{0E66A97D-DB33-D533-6C13-19E9D5B61589}"/>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562E3687-F075-1944-8584-2B21B3A426F6}"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8" name="TextBox 7">
            <a:extLst>
              <a:ext uri="{FF2B5EF4-FFF2-40B4-BE49-F238E27FC236}">
                <a16:creationId xmlns:a16="http://schemas.microsoft.com/office/drawing/2014/main" id="{4E98A7CA-0D64-6887-FEC1-E0A1461A3E81}"/>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9" name="Straight Connector 8">
            <a:extLst>
              <a:ext uri="{FF2B5EF4-FFF2-40B4-BE49-F238E27FC236}">
                <a16:creationId xmlns:a16="http://schemas.microsoft.com/office/drawing/2014/main" id="{D3EE1BD4-64C6-0EA4-3FB3-EDC01C675E0E}"/>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845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02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B98C2E-2A21-4583-782B-A2C4227B8E9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F99BC448-75F4-AC00-C237-157D549558B3}"/>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a:extLst>
              <a:ext uri="{FF2B5EF4-FFF2-40B4-BE49-F238E27FC236}">
                <a16:creationId xmlns:a16="http://schemas.microsoft.com/office/drawing/2014/main" id="{84EEB036-8C3E-5F87-A355-066E07B7CD57}"/>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4EA6A2C-0717-B596-C42E-B6D92988B588}"/>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Slide Number Placeholder 5">
            <a:extLst>
              <a:ext uri="{FF2B5EF4-FFF2-40B4-BE49-F238E27FC236}">
                <a16:creationId xmlns:a16="http://schemas.microsoft.com/office/drawing/2014/main" id="{19E08907-4740-F28B-12EF-8261792B727D}"/>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B414A497-7053-B04C-900D-72752AF458EB}"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15" name="TextBox 7">
            <a:extLst>
              <a:ext uri="{FF2B5EF4-FFF2-40B4-BE49-F238E27FC236}">
                <a16:creationId xmlns:a16="http://schemas.microsoft.com/office/drawing/2014/main" id="{9F7A1340-E707-B263-D1C7-BDF788B786FC}"/>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spTree>
  </p:cSld>
  <p:clrMap bg1="lt1" tx1="dk1" bg2="lt2" tx2="dk2" accent1="accent1" accent2="accent2" accent3="accent3" accent4="accent4" accent5="accent5" accent6="accent6" hlink="hlink" folHlink="folHlink"/>
  <p:sldLayoutIdLst>
    <p:sldLayoutId id="2147484750" r:id="rId1"/>
    <p:sldLayoutId id="2147484733" r:id="rId2"/>
    <p:sldLayoutId id="2147484751" r:id="rId3"/>
    <p:sldLayoutId id="2147484734" r:id="rId4"/>
    <p:sldLayoutId id="2147484752" r:id="rId5"/>
    <p:sldLayoutId id="2147484735" r:id="rId6"/>
    <p:sldLayoutId id="2147484736" r:id="rId7"/>
    <p:sldLayoutId id="2147484753" r:id="rId8"/>
    <p:sldLayoutId id="2147484737" r:id="rId9"/>
    <p:sldLayoutId id="2147484738" r:id="rId10"/>
  </p:sldLayoutIdLst>
  <p:hf sldNum="0" hdr="0" ftr="0" dt="0"/>
  <p:txStyles>
    <p:titleStyle>
      <a:lvl1pPr algn="l" rtl="0" eaLnBrk="0" fontAlgn="base" hangingPunct="0">
        <a:spcBef>
          <a:spcPct val="0"/>
        </a:spcBef>
        <a:spcAft>
          <a:spcPct val="0"/>
        </a:spcAft>
        <a:defRPr sz="3200" b="1" kern="1200" spc="-100">
          <a:solidFill>
            <a:srgbClr val="8E0000"/>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3200" b="1">
          <a:solidFill>
            <a:srgbClr val="8E0000"/>
          </a:solidFill>
          <a:latin typeface="Arial" charset="0"/>
          <a:ea typeface="ＭＳ Ｐゴシック" charset="0"/>
          <a:cs typeface="ＭＳ Ｐゴシック" charset="0"/>
        </a:defRPr>
      </a:lvl6pPr>
      <a:lvl7pPr marL="914400" algn="l" rtl="0" fontAlgn="base">
        <a:spcBef>
          <a:spcPct val="0"/>
        </a:spcBef>
        <a:spcAft>
          <a:spcPct val="0"/>
        </a:spcAft>
        <a:defRPr sz="3200" b="1">
          <a:solidFill>
            <a:srgbClr val="8E0000"/>
          </a:solidFill>
          <a:latin typeface="Arial" charset="0"/>
          <a:ea typeface="ＭＳ Ｐゴシック" charset="0"/>
          <a:cs typeface="ＭＳ Ｐゴシック" charset="0"/>
        </a:defRPr>
      </a:lvl7pPr>
      <a:lvl8pPr marL="1371600" algn="l" rtl="0" fontAlgn="base">
        <a:spcBef>
          <a:spcPct val="0"/>
        </a:spcBef>
        <a:spcAft>
          <a:spcPct val="0"/>
        </a:spcAft>
        <a:defRPr sz="3200" b="1">
          <a:solidFill>
            <a:srgbClr val="8E0000"/>
          </a:solidFill>
          <a:latin typeface="Arial" charset="0"/>
          <a:ea typeface="ＭＳ Ｐゴシック" charset="0"/>
          <a:cs typeface="ＭＳ Ｐゴシック" charset="0"/>
        </a:defRPr>
      </a:lvl8pPr>
      <a:lvl9pPr marL="1828800" algn="l" rtl="0" fontAlgn="base">
        <a:spcBef>
          <a:spcPct val="0"/>
        </a:spcBef>
        <a:spcAft>
          <a:spcPct val="0"/>
        </a:spcAft>
        <a:defRPr sz="3200" b="1">
          <a:solidFill>
            <a:srgbClr val="8E0000"/>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rgbClr val="AF9E95"/>
        </a:buClr>
        <a:buSzPct val="100000"/>
        <a:buFont typeface="Arial" panose="020B0604020202020204" pitchFamily="34" charset="0"/>
        <a:buChar char="•"/>
        <a:defRPr sz="2400" kern="1200">
          <a:solidFill>
            <a:schemeClr val="tx1"/>
          </a:solidFill>
          <a:latin typeface="+mn-lt"/>
          <a:ea typeface="MS PGothic" panose="020B0600070205080204" pitchFamily="34" charset="-128"/>
          <a:cs typeface="MS PGothic" panose="020B0600070205080204" pitchFamily="34" charset="-128"/>
        </a:defRPr>
      </a:lvl1pPr>
      <a:lvl2pPr marL="457200" indent="-182563" algn="l" rtl="0" eaLnBrk="0" fontAlgn="base" hangingPunct="0">
        <a:spcBef>
          <a:spcPct val="20000"/>
        </a:spcBef>
        <a:spcAft>
          <a:spcPct val="0"/>
        </a:spcAft>
        <a:buClr>
          <a:srgbClr val="AF9E95"/>
        </a:buClr>
        <a:buSzPct val="100000"/>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730250" indent="-182563" algn="l" rtl="0" eaLnBrk="0" fontAlgn="base" hangingPunct="0">
        <a:spcBef>
          <a:spcPct val="20000"/>
        </a:spcBef>
        <a:spcAft>
          <a:spcPct val="0"/>
        </a:spcAft>
        <a:buClr>
          <a:srgbClr val="AF9E95"/>
        </a:buClr>
        <a:buSzPct val="100000"/>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004888" indent="-182563" algn="l" rtl="0" eaLnBrk="0" fontAlgn="base" hangingPunct="0">
        <a:spcBef>
          <a:spcPct val="20000"/>
        </a:spcBef>
        <a:spcAft>
          <a:spcPct val="0"/>
        </a:spcAft>
        <a:buClr>
          <a:srgbClr val="AF9E95"/>
        </a:buClr>
        <a:buSzPct val="100000"/>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187450" indent="-136525" algn="l" rtl="0" eaLnBrk="0" fontAlgn="base" hangingPunct="0">
        <a:spcBef>
          <a:spcPct val="20000"/>
        </a:spcBef>
        <a:spcAft>
          <a:spcPct val="0"/>
        </a:spcAft>
        <a:buClr>
          <a:srgbClr val="AF9E95"/>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B19353-D846-2E7D-4413-BE30E0EC482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327719E-7D13-420A-6B31-8C32C5714C5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1027A7-2C8B-A2B6-D615-03987AC0B0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S PGothic" charset="-128"/>
              </a:defRPr>
            </a:lvl1pPr>
          </a:lstStyle>
          <a:p>
            <a:pPr>
              <a:defRPr/>
            </a:pPr>
            <a:fld id="{904DD2DC-A7BD-4341-8137-44FAB09EF2BE}" type="datetimeFigureOut">
              <a:rPr lang="en-US"/>
              <a:pPr>
                <a:defRPr/>
              </a:pPr>
              <a:t>6/8/2022</a:t>
            </a:fld>
            <a:endParaRPr lang="en-US"/>
          </a:p>
        </p:txBody>
      </p:sp>
      <p:sp>
        <p:nvSpPr>
          <p:cNvPr id="5" name="Footer Placeholder 4">
            <a:extLst>
              <a:ext uri="{FF2B5EF4-FFF2-40B4-BE49-F238E27FC236}">
                <a16:creationId xmlns:a16="http://schemas.microsoft.com/office/drawing/2014/main" id="{4D981001-BAA5-1009-C845-25D69458753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DCEB15E3-A5EC-8A20-3254-8903CDEBE43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0464F53-9714-964F-9BBC-3CDB009E4B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idehighered.com/news/2018/03/14/study-says-students-rate-men-more-highly-women-even-when-theyre-teaching-identical" TargetMode="External"/><Relationship Id="rId2" Type="http://schemas.openxmlformats.org/officeDocument/2006/relationships/hyperlink" Target="https://www.insidehighered.com/news/2016/01/11/new-analysis-offers-more-evidence-against-student-evaluations-teaching" TargetMode="External"/><Relationship Id="rId1" Type="http://schemas.openxmlformats.org/officeDocument/2006/relationships/slideLayout" Target="../slideLayouts/slideLayout2.xml"/><Relationship Id="rId5" Type="http://schemas.openxmlformats.org/officeDocument/2006/relationships/hyperlink" Target="http://dx.doi.org/10.1080/2331186X.2017.1304016" TargetMode="External"/><Relationship Id="rId4" Type="http://schemas.openxmlformats.org/officeDocument/2006/relationships/hyperlink" Target="https://www.researchgate.net/publication/331982853"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tandfonline.com/journals/oaed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ci.rutgers.edu/~jussim/grandma.html" TargetMode="External"/><Relationship Id="rId1" Type="http://schemas.openxmlformats.org/officeDocument/2006/relationships/slideLayout" Target="../slideLayouts/slideLayout2.xml"/><Relationship Id="rId4" Type="http://schemas.openxmlformats.org/officeDocument/2006/relationships/hyperlink" Target="https://www.math.toronto.edu/mpugh/DeadGrandmother.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at.fiu.edu/" TargetMode="External"/><Relationship Id="rId3" Type="http://schemas.openxmlformats.org/officeDocument/2006/relationships/hyperlink" Target="https://www.fctl.ucf.edu/" TargetMode="External"/><Relationship Id="rId7" Type="http://schemas.openxmlformats.org/officeDocument/2006/relationships/hyperlink" Target="https://www2.fgcu.edu/LucasCenter/new-faculty-academy.html" TargetMode="External"/><Relationship Id="rId2" Type="http://schemas.openxmlformats.org/officeDocument/2006/relationships/hyperlink" Target="https://teachingcenter.ufl.edu/" TargetMode="External"/><Relationship Id="rId1" Type="http://schemas.openxmlformats.org/officeDocument/2006/relationships/slideLayout" Target="../slideLayouts/slideLayout2.xml"/><Relationship Id="rId6" Type="http://schemas.openxmlformats.org/officeDocument/2006/relationships/hyperlink" Target="https://www.usf.edu/atle/teaching/" TargetMode="External"/><Relationship Id="rId5" Type="http://schemas.openxmlformats.org/officeDocument/2006/relationships/hyperlink" Target="https://teaching.fsu.edu/" TargetMode="External"/><Relationship Id="rId4" Type="http://schemas.openxmlformats.org/officeDocument/2006/relationships/hyperlink" Target="https://www.unf.edu/cir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hronicle.com/interactives/20190523-ClassDiscussion?utm_source=at&amp;utm_medium=en&amp;cid=at" TargetMode="External"/><Relationship Id="rId2" Type="http://schemas.openxmlformats.org/officeDocument/2006/relationships/hyperlink" Target="https://www.chronicle.com/interactives/advice-teaching?utm_source=at&amp;utm_medium=en&amp;cid=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achinginhighered.com/about/#aboutpodcast" TargetMode="External"/><Relationship Id="rId2" Type="http://schemas.openxmlformats.org/officeDocument/2006/relationships/hyperlink" Target="https://teachinginhighered.com/" TargetMode="External"/><Relationship Id="rId1" Type="http://schemas.openxmlformats.org/officeDocument/2006/relationships/slideLayout" Target="../slideLayouts/slideLayout2.xml"/><Relationship Id="rId4" Type="http://schemas.openxmlformats.org/officeDocument/2006/relationships/hyperlink" Target="https://teachinginhighered.com/about/#keynotesworkshop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a:extLst>
              <a:ext uri="{FF2B5EF4-FFF2-40B4-BE49-F238E27FC236}">
                <a16:creationId xmlns:a16="http://schemas.microsoft.com/office/drawing/2014/main" id="{D10FAA1B-89CD-E9D0-2E86-6075F61F1A4D}"/>
              </a:ext>
            </a:extLst>
          </p:cNvPr>
          <p:cNvSpPr>
            <a:spLocks noGrp="1" noChangeArrowheads="1"/>
          </p:cNvSpPr>
          <p:nvPr>
            <p:ph type="title"/>
          </p:nvPr>
        </p:nvSpPr>
        <p:spPr>
          <a:xfrm>
            <a:off x="722313" y="2733675"/>
            <a:ext cx="7772400" cy="2200275"/>
          </a:xfrm>
        </p:spPr>
        <p:txBody>
          <a:bodyPr/>
          <a:lstStyle/>
          <a:p>
            <a:pPr algn="ctr" eaLnBrk="1" fontAlgn="auto" hangingPunct="1">
              <a:lnSpc>
                <a:spcPts val="4340"/>
              </a:lnSpc>
              <a:spcAft>
                <a:spcPts val="0"/>
              </a:spcAft>
              <a:defRPr/>
            </a:pPr>
            <a:r>
              <a:rPr lang="en-US" sz="4200" dirty="0" err="1"/>
              <a:t>Evaluaton</a:t>
            </a:r>
            <a:r>
              <a:rPr lang="en-US" sz="4200" dirty="0"/>
              <a:t> of </a:t>
            </a:r>
            <a:r>
              <a:rPr lang="en-US" sz="4200" dirty="0">
                <a:ea typeface="+mj-ea"/>
                <a:cs typeface="+mj-cs"/>
              </a:rPr>
              <a:t>Effective Teaching</a:t>
            </a:r>
            <a:endParaRPr lang="en-US" sz="4200" dirty="0">
              <a:latin typeface="Arial Black" charset="0"/>
              <a:ea typeface="+mj-ea"/>
              <a:cs typeface="+mj-cs"/>
            </a:endParaRPr>
          </a:p>
        </p:txBody>
      </p:sp>
      <p:sp>
        <p:nvSpPr>
          <p:cNvPr id="3" name="Text Placeholder 2">
            <a:extLst>
              <a:ext uri="{FF2B5EF4-FFF2-40B4-BE49-F238E27FC236}">
                <a16:creationId xmlns:a16="http://schemas.microsoft.com/office/drawing/2014/main" id="{9CAF6D52-39C7-3DB0-ED34-B6B83C126668}"/>
              </a:ext>
            </a:extLst>
          </p:cNvPr>
          <p:cNvSpPr>
            <a:spLocks noGrp="1"/>
          </p:cNvSpPr>
          <p:nvPr>
            <p:ph type="body" idx="1"/>
          </p:nvPr>
        </p:nvSpPr>
        <p:spPr>
          <a:xfrm>
            <a:off x="722313" y="4997450"/>
            <a:ext cx="7772400" cy="1500188"/>
          </a:xfrm>
        </p:spPr>
        <p:txBody>
          <a:bodyPr rtlCol="0"/>
          <a:lstStyle/>
          <a:p>
            <a:pPr eaLnBrk="1" fontAlgn="auto" hangingPunct="1">
              <a:spcAft>
                <a:spcPts val="0"/>
              </a:spcAft>
              <a:buClr>
                <a:schemeClr val="accent3">
                  <a:lumMod val="60000"/>
                  <a:lumOff val="40000"/>
                </a:schemeClr>
              </a:buClr>
              <a:defRPr/>
            </a:pPr>
            <a:r>
              <a:rPr lang="en-US" b="1" dirty="0">
                <a:solidFill>
                  <a:schemeClr val="tx1">
                    <a:lumMod val="95000"/>
                  </a:schemeClr>
                </a:solidFill>
                <a:ea typeface="+mn-ea"/>
                <a:cs typeface="+mn-cs"/>
              </a:rPr>
              <a:t>Larry  Abele</a:t>
            </a:r>
          </a:p>
          <a:p>
            <a:pPr eaLnBrk="1" fontAlgn="auto" hangingPunct="1">
              <a:spcAft>
                <a:spcPts val="0"/>
              </a:spcAft>
              <a:buClr>
                <a:schemeClr val="accent3">
                  <a:lumMod val="60000"/>
                  <a:lumOff val="40000"/>
                </a:schemeClr>
              </a:buClr>
              <a:defRPr/>
            </a:pPr>
            <a:r>
              <a:rPr lang="en-US" b="1" dirty="0">
                <a:solidFill>
                  <a:schemeClr val="tx1">
                    <a:lumMod val="95000"/>
                  </a:schemeClr>
                </a:solidFill>
                <a:ea typeface="+mn-ea"/>
                <a:cs typeface="+mn-cs"/>
              </a:rPr>
              <a:t>June 2022</a:t>
            </a:r>
          </a:p>
          <a:p>
            <a:pPr eaLnBrk="1" fontAlgn="auto" hangingPunct="1">
              <a:spcAft>
                <a:spcPts val="0"/>
              </a:spcAft>
              <a:buClr>
                <a:schemeClr val="accent3">
                  <a:lumMod val="60000"/>
                  <a:lumOff val="40000"/>
                </a:schemeClr>
              </a:buClr>
              <a:defRPr/>
            </a:pPr>
            <a:endParaRPr lang="en-US" dirty="0">
              <a:ea typeface="+mn-ea"/>
              <a:cs typeface="+mn-cs"/>
            </a:endParaRPr>
          </a:p>
        </p:txBody>
      </p:sp>
      <p:pic>
        <p:nvPicPr>
          <p:cNvPr id="9220" name="Picture 5">
            <a:extLst>
              <a:ext uri="{FF2B5EF4-FFF2-40B4-BE49-F238E27FC236}">
                <a16:creationId xmlns:a16="http://schemas.microsoft.com/office/drawing/2014/main" id="{BC55FEE3-2B6D-C212-EB69-BDD043900D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988" y="446411"/>
            <a:ext cx="76644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8D2733C-1CE3-768E-5069-656B3907D497}"/>
              </a:ext>
            </a:extLst>
          </p:cNvPr>
          <p:cNvCxnSpPr/>
          <p:nvPr/>
        </p:nvCxnSpPr>
        <p:spPr>
          <a:xfrm>
            <a:off x="731838" y="4976813"/>
            <a:ext cx="784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9829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00854AA-B114-25B5-BC30-F9EF19B2A119}"/>
              </a:ext>
            </a:extLst>
          </p:cNvPr>
          <p:cNvGraphicFramePr>
            <a:graphicFrameLocks noGrp="1"/>
          </p:cNvGraphicFramePr>
          <p:nvPr>
            <p:ph idx="1"/>
            <p:extLst>
              <p:ext uri="{D42A27DB-BD31-4B8C-83A1-F6EECF244321}">
                <p14:modId xmlns:p14="http://schemas.microsoft.com/office/powerpoint/2010/main" val="1746742073"/>
              </p:ext>
            </p:extLst>
          </p:nvPr>
        </p:nvGraphicFramePr>
        <p:xfrm>
          <a:off x="538163" y="1239838"/>
          <a:ext cx="8229600" cy="53054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Information Source</a:t>
                      </a:r>
                    </a:p>
                  </a:txBody>
                  <a:tcPr marT="42773" marB="42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463D"/>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 used in 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(n=506)</a:t>
                      </a:r>
                    </a:p>
                  </a:txBody>
                  <a:tcPr marT="42773" marB="42773"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9463D"/>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 used in 2020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(est. n~401)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9463D"/>
                    </a:solidFill>
                  </a:tcPr>
                </a:tc>
                <a:extLst>
                  <a:ext uri="{0D108BD9-81ED-4DB2-BD59-A6C34878D82A}">
                    <a16:rowId xmlns:a16="http://schemas.microsoft.com/office/drawing/2014/main" val="10000"/>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Student Evaluation</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88.1%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94.2%</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1"/>
                  </a:ext>
                </a:extLst>
              </a:tr>
              <a:tr h="1112837">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Peer classroom visits</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40.3%</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60.4%</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extLst>
                  <a:ext uri="{0D108BD9-81ED-4DB2-BD59-A6C34878D82A}">
                    <a16:rowId xmlns:a16="http://schemas.microsoft.com/office/drawing/2014/main" val="10002"/>
                  </a:ext>
                </a:extLst>
              </a:tr>
              <a:tr h="1112837">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Course Syllabi &amp; exams</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38.6%</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4.5%</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3"/>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Grade distribution</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6.7%</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10.1%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extLst>
                  <a:ext uri="{0D108BD9-81ED-4DB2-BD59-A6C34878D82A}">
                    <a16:rowId xmlns:a16="http://schemas.microsoft.com/office/drawing/2014/main" val="10004"/>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Student exam performance</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5%</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7.2%</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5"/>
                  </a:ext>
                </a:extLst>
              </a:tr>
            </a:tbl>
          </a:graphicData>
        </a:graphic>
      </p:graphicFrame>
      <p:sp>
        <p:nvSpPr>
          <p:cNvPr id="18468" name="TextBox 2">
            <a:extLst>
              <a:ext uri="{FF2B5EF4-FFF2-40B4-BE49-F238E27FC236}">
                <a16:creationId xmlns:a16="http://schemas.microsoft.com/office/drawing/2014/main" id="{AECE24AE-9B58-2E0A-B6D6-E3CCCAF774B7}"/>
              </a:ext>
            </a:extLst>
          </p:cNvPr>
          <p:cNvSpPr txBox="1">
            <a:spLocks noChangeArrowheads="1"/>
          </p:cNvSpPr>
          <p:nvPr/>
        </p:nvSpPr>
        <p:spPr bwMode="auto">
          <a:xfrm>
            <a:off x="457200" y="6543675"/>
            <a:ext cx="552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F9E95"/>
              </a:buClr>
              <a:buSzPct val="10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AF9E95"/>
              </a:buClr>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AF9E95"/>
              </a:buClr>
              <a:buSzPct val="100000"/>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AF9E95"/>
              </a:buClr>
              <a:buSzPct val="10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200" dirty="0"/>
              <a:t>http://www.aaup.org/article/changing-practices-faculty-evaluation#.VzigN-crLZt</a:t>
            </a:r>
          </a:p>
        </p:txBody>
      </p:sp>
      <p:sp>
        <p:nvSpPr>
          <p:cNvPr id="6" name="Title 5">
            <a:extLst>
              <a:ext uri="{FF2B5EF4-FFF2-40B4-BE49-F238E27FC236}">
                <a16:creationId xmlns:a16="http://schemas.microsoft.com/office/drawing/2014/main" id="{FC970763-D769-07D0-B694-B4DBD328C6A7}"/>
              </a:ext>
            </a:extLst>
          </p:cNvPr>
          <p:cNvSpPr>
            <a:spLocks noGrp="1"/>
          </p:cNvSpPr>
          <p:nvPr>
            <p:ph type="title"/>
          </p:nvPr>
        </p:nvSpPr>
        <p:spPr>
          <a:xfrm>
            <a:off x="538163" y="249238"/>
            <a:ext cx="8229600" cy="990600"/>
          </a:xfrm>
          <a:solidFill>
            <a:schemeClr val="accent1">
              <a:lumMod val="20000"/>
              <a:lumOff val="80000"/>
            </a:schemeClr>
          </a:solidFill>
          <a:ln w="28575">
            <a:solidFill>
              <a:schemeClr val="tx1"/>
            </a:solidFill>
          </a:ln>
        </p:spPr>
        <p:txBody>
          <a:bodyPr/>
          <a:lstStyle/>
          <a:p>
            <a:pPr algn="ctr">
              <a:defRPr/>
            </a:pPr>
            <a:r>
              <a:rPr lang="en-US" sz="2400" b="0" dirty="0">
                <a:ea typeface="ＭＳ Ｐゴシック" charset="0"/>
                <a:cs typeface="ＭＳ Ｐゴシック" charset="0"/>
              </a:rPr>
              <a:t>Percentage of institutions that use various sources of information for evaluation of teaching</a:t>
            </a:r>
          </a:p>
        </p:txBody>
      </p:sp>
      <p:graphicFrame>
        <p:nvGraphicFramePr>
          <p:cNvPr id="2" name="Table 1">
            <a:extLst>
              <a:ext uri="{FF2B5EF4-FFF2-40B4-BE49-F238E27FC236}">
                <a16:creationId xmlns:a16="http://schemas.microsoft.com/office/drawing/2014/main" id="{1D8EA3F1-C43F-A5D7-127C-707F01C1822A}"/>
              </a:ext>
            </a:extLst>
          </p:cNvPr>
          <p:cNvGraphicFramePr>
            <a:graphicFrameLocks noGrp="1"/>
          </p:cNvGraphicFramePr>
          <p:nvPr/>
        </p:nvGraphicFramePr>
        <p:xfrm>
          <a:off x="-612775" y="2054225"/>
          <a:ext cx="207962" cy="366713"/>
        </p:xfrm>
        <a:graphic>
          <a:graphicData uri="http://schemas.openxmlformats.org/drawingml/2006/table">
            <a:tbl>
              <a:tblPr/>
              <a:tblGrid>
                <a:gridCol w="207962">
                  <a:extLst>
                    <a:ext uri="{9D8B030D-6E8A-4147-A177-3AD203B41FA5}">
                      <a16:colId xmlns:a16="http://schemas.microsoft.com/office/drawing/2014/main" val="20000"/>
                    </a:ext>
                  </a:extLst>
                </a:gridCol>
              </a:tblGrid>
              <a:tr h="366713">
                <a:tc>
                  <a:txBody>
                    <a:bodyPr/>
                    <a:lstStyle/>
                    <a:p>
                      <a:endParaRPr lang="en-US" sz="1800" dirty="0"/>
                    </a:p>
                  </a:txBody>
                  <a:tcPr marL="91281" marR="91281" marT="45839" marB="45839">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3DB3-4200-7A71-BD5A-1B03244BD177}"/>
              </a:ext>
            </a:extLst>
          </p:cNvPr>
          <p:cNvSpPr>
            <a:spLocks noGrp="1"/>
          </p:cNvSpPr>
          <p:nvPr>
            <p:ph type="title"/>
          </p:nvPr>
        </p:nvSpPr>
        <p:spPr>
          <a:xfrm>
            <a:off x="457200" y="533400"/>
            <a:ext cx="8229600" cy="1490663"/>
          </a:xfrm>
          <a:solidFill>
            <a:schemeClr val="accent1">
              <a:lumMod val="20000"/>
              <a:lumOff val="80000"/>
            </a:schemeClr>
          </a:solidFill>
          <a:ln>
            <a:solidFill>
              <a:schemeClr val="tx1"/>
            </a:solidFill>
          </a:ln>
        </p:spPr>
        <p:txBody>
          <a:bodyPr>
            <a:normAutofit fontScale="90000"/>
          </a:bodyPr>
          <a:lstStyle/>
          <a:p>
            <a:pPr algn="ctr">
              <a:defRPr/>
            </a:pPr>
            <a:r>
              <a:rPr lang="en-US" dirty="0"/>
              <a:t>No one seems to like Student Evaluations (actually perceptions) of Teaching but acceptable alternatives are not offered</a:t>
            </a:r>
          </a:p>
        </p:txBody>
      </p:sp>
      <p:sp>
        <p:nvSpPr>
          <p:cNvPr id="20483" name="Content Placeholder 2">
            <a:extLst>
              <a:ext uri="{FF2B5EF4-FFF2-40B4-BE49-F238E27FC236}">
                <a16:creationId xmlns:a16="http://schemas.microsoft.com/office/drawing/2014/main" id="{C6C24BCC-4D71-1EC4-5385-BC97DB1E16A3}"/>
              </a:ext>
            </a:extLst>
          </p:cNvPr>
          <p:cNvSpPr>
            <a:spLocks noGrp="1"/>
          </p:cNvSpPr>
          <p:nvPr>
            <p:ph idx="1"/>
          </p:nvPr>
        </p:nvSpPr>
        <p:spPr>
          <a:xfrm>
            <a:off x="457200" y="2274888"/>
            <a:ext cx="8229600" cy="4876800"/>
          </a:xfrm>
        </p:spPr>
        <p:txBody>
          <a:bodyPr/>
          <a:lstStyle/>
          <a:p>
            <a:pPr algn="ctr"/>
            <a:r>
              <a:rPr lang="en-US" altLang="en-US" dirty="0">
                <a:hlinkClick r:id="rId2">
                  <a:extLst>
                    <a:ext uri="{A12FA001-AC4F-418D-AE19-62706E023703}">
                      <ahyp:hlinkClr xmlns:ahyp="http://schemas.microsoft.com/office/drawing/2018/hyperlinkcolor" val="tx"/>
                    </a:ext>
                  </a:extLst>
                </a:hlinkClick>
              </a:rPr>
              <a:t>A few recent “complaints” 2019</a:t>
            </a:r>
          </a:p>
          <a:p>
            <a:r>
              <a:rPr lang="en-US" altLang="en-US" u="sng" dirty="0">
                <a:hlinkClick r:id="rId2">
                  <a:extLst>
                    <a:ext uri="{A12FA001-AC4F-418D-AE19-62706E023703}">
                      <ahyp:hlinkClr xmlns:ahyp="http://schemas.microsoft.com/office/drawing/2018/hyperlinkcolor" val="tx"/>
                    </a:ext>
                  </a:extLst>
                </a:hlinkClick>
              </a:rPr>
              <a:t>New analysis offers more evidence against student evaluations of teaching</a:t>
            </a:r>
            <a:endParaRPr lang="en-US" altLang="en-US" u="sng" dirty="0"/>
          </a:p>
          <a:p>
            <a:r>
              <a:rPr lang="en-US" altLang="en-US" u="sng" dirty="0">
                <a:hlinkClick r:id="rId3">
                  <a:extLst>
                    <a:ext uri="{A12FA001-AC4F-418D-AE19-62706E023703}">
                      <ahyp:hlinkClr xmlns:ahyp="http://schemas.microsoft.com/office/drawing/2018/hyperlinkcolor" val="tx"/>
                    </a:ext>
                  </a:extLst>
                </a:hlinkClick>
              </a:rPr>
              <a:t>Study says students rate men more highly than women even when they're teaching identical courses</a:t>
            </a:r>
            <a:endParaRPr lang="en-US" altLang="en-US" u="sng" dirty="0"/>
          </a:p>
          <a:p>
            <a:endParaRPr lang="en-US" altLang="en-US" sz="1200" dirty="0"/>
          </a:p>
          <a:p>
            <a:endParaRPr lang="en-US" altLang="en-US" sz="1200" dirty="0"/>
          </a:p>
          <a:p>
            <a:r>
              <a:rPr lang="en-US" altLang="en-US" sz="1400" dirty="0"/>
              <a:t>Tenure and Faculty Course Evaluations by Patrick Gourley and Greg Madonia (</a:t>
            </a:r>
            <a:r>
              <a:rPr lang="en-US" altLang="en-US" sz="1400" dirty="0">
                <a:hlinkClick r:id="rId4"/>
              </a:rPr>
              <a:t>https://www.researchgate.net/publication/331982853</a:t>
            </a:r>
            <a:r>
              <a:rPr lang="en-US" altLang="en-US" sz="1400" dirty="0"/>
              <a:t>)</a:t>
            </a:r>
          </a:p>
          <a:p>
            <a:endParaRPr lang="en-US" altLang="en-US" sz="1400" dirty="0"/>
          </a:p>
          <a:p>
            <a:pPr algn="just"/>
            <a:r>
              <a:rPr lang="en-US" altLang="en-US" sz="1400" dirty="0"/>
              <a:t>Student evaluations of teaching are an inadequate assessment tool for evaluating faculty performance (Hornstein, Cogent Education (2017), 4: 1304016.     </a:t>
            </a:r>
            <a:r>
              <a:rPr lang="en-US" altLang="en-US" sz="1400" dirty="0">
                <a:hlinkClick r:id="rId5"/>
              </a:rPr>
              <a:t>http://dx.doi.org/10.1080/2331186X.2017.1304016</a:t>
            </a:r>
            <a:r>
              <a:rPr lang="en-US" altLang="en-US" sz="1400" dirty="0"/>
              <a:t>).         </a:t>
            </a:r>
          </a:p>
          <a:p>
            <a:endParaRPr lang="en-US" altLang="en-US" dirty="0"/>
          </a:p>
          <a:p>
            <a:endParaRPr lang="en-US" altLang="en-US" dirty="0"/>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38A7-A6DA-2F40-87B0-5223D3BF7455}"/>
              </a:ext>
            </a:extLst>
          </p:cNvPr>
          <p:cNvSpPr>
            <a:spLocks noGrp="1"/>
          </p:cNvSpPr>
          <p:nvPr>
            <p:ph type="title"/>
          </p:nvPr>
        </p:nvSpPr>
        <p:spPr>
          <a:xfrm>
            <a:off x="419100" y="376238"/>
            <a:ext cx="8272463" cy="151765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a:defRPr/>
            </a:pPr>
            <a:r>
              <a:rPr lang="en-US" sz="3600" b="0" dirty="0">
                <a:ea typeface="ＭＳ Ｐゴシック" charset="0"/>
                <a:cs typeface="ＭＳ Ｐゴシック" charset="0"/>
              </a:rPr>
              <a:t>There is an extensive literature on</a:t>
            </a:r>
            <a:br>
              <a:rPr lang="en-US" sz="3600" b="0" dirty="0">
                <a:ea typeface="ＭＳ Ｐゴシック" charset="0"/>
                <a:cs typeface="ＭＳ Ｐゴシック" charset="0"/>
              </a:rPr>
            </a:br>
            <a:r>
              <a:rPr lang="en-US" sz="3600" b="0" dirty="0">
                <a:ea typeface="ＭＳ Ｐゴシック" charset="0"/>
                <a:cs typeface="ＭＳ Ｐゴシック" charset="0"/>
              </a:rPr>
              <a:t>student perceptions of teaching </a:t>
            </a:r>
            <a:br>
              <a:rPr lang="en-US" sz="3600" b="0" dirty="0">
                <a:ea typeface="ＭＳ Ｐゴシック" charset="0"/>
                <a:cs typeface="ＭＳ Ｐゴシック" charset="0"/>
              </a:rPr>
            </a:br>
            <a:r>
              <a:rPr lang="en-US" sz="2400" b="0" dirty="0">
                <a:ea typeface="ＭＳ Ｐゴシック" charset="0"/>
                <a:cs typeface="ＭＳ Ｐゴシック" charset="0"/>
              </a:rPr>
              <a:t>(Enter at your own risk.)</a:t>
            </a:r>
          </a:p>
        </p:txBody>
      </p:sp>
      <p:sp>
        <p:nvSpPr>
          <p:cNvPr id="24578" name="Content Placeholder 2">
            <a:extLst>
              <a:ext uri="{FF2B5EF4-FFF2-40B4-BE49-F238E27FC236}">
                <a16:creationId xmlns:a16="http://schemas.microsoft.com/office/drawing/2014/main" id="{A5C4DB72-1D7E-7374-2E38-135F32B79195}"/>
              </a:ext>
            </a:extLst>
          </p:cNvPr>
          <p:cNvSpPr>
            <a:spLocks noGrp="1"/>
          </p:cNvSpPr>
          <p:nvPr>
            <p:ph idx="1"/>
          </p:nvPr>
        </p:nvSpPr>
        <p:spPr>
          <a:xfrm>
            <a:off x="319947" y="1893888"/>
            <a:ext cx="8272463" cy="4587874"/>
          </a:xfrm>
        </p:spPr>
        <p:txBody>
          <a:bodyPr/>
          <a:lstStyle/>
          <a:p>
            <a:pPr>
              <a:lnSpc>
                <a:spcPct val="90000"/>
              </a:lnSpc>
            </a:pPr>
            <a:endParaRPr lang="en-US" altLang="en-US" sz="1600" dirty="0"/>
          </a:p>
          <a:p>
            <a:pPr>
              <a:lnSpc>
                <a:spcPct val="90000"/>
              </a:lnSpc>
            </a:pPr>
            <a:r>
              <a:rPr lang="en-US" altLang="en-US" sz="1600" dirty="0"/>
              <a:t>Aleamoni, L. M. 1999.  Student rating myths versus research facts  from 1924-1998.  J. Personnel Evaluation in Education 13:2 153-16</a:t>
            </a:r>
            <a:endParaRPr lang="en-US" altLang="en-US" sz="1600" b="1" dirty="0"/>
          </a:p>
          <a:p>
            <a:pPr>
              <a:lnSpc>
                <a:spcPct val="80000"/>
              </a:lnSpc>
            </a:pPr>
            <a:r>
              <a:rPr lang="en-US" altLang="en-US" sz="1600" dirty="0"/>
              <a:t> Kulik, J. 2001. Student Ratings: Validity, Utility and Controversy.     P.9-25   In:  Theall, M., Abrami, P.C., and Mets, L.A. (eds.).  The Student Ratings Debate: Are they valid?  How can we best  use them?  Jossey-Bass, San Francisco.</a:t>
            </a:r>
          </a:p>
          <a:p>
            <a:r>
              <a:rPr lang="en-US" altLang="en-US" sz="1600" dirty="0"/>
              <a:t>Uttl, Bob, Carmela A. White, and Daniela Wong Gonzalez. “Meta-Analysis of Faculty’s Teaching Effectiveness: Student Evaluation of Teaching Ratings and Student Learning Are Not Related.” </a:t>
            </a:r>
            <a:r>
              <a:rPr lang="en-US" altLang="en-US" sz="1600" i="1" dirty="0"/>
              <a:t>Studies in Educational Evaluation</a:t>
            </a:r>
            <a:r>
              <a:rPr lang="en-US" altLang="en-US" sz="1600" dirty="0"/>
              <a:t> 54 (2017): 22–42.</a:t>
            </a:r>
          </a:p>
          <a:p>
            <a:r>
              <a:rPr lang="en-US" altLang="en-US" sz="1600" dirty="0"/>
              <a:t>Mengel, Friederike, Jan Sauermann, and Ulf Zolitz. “Gender Bias in Teaching Evaluations.” </a:t>
            </a:r>
            <a:r>
              <a:rPr lang="en-US" altLang="en-US" sz="1600" i="1" dirty="0"/>
              <a:t>Journal of the European Economic Association </a:t>
            </a:r>
            <a:r>
              <a:rPr lang="en-US" altLang="en-US" sz="1600" dirty="0"/>
              <a:t>16 (2018).</a:t>
            </a:r>
          </a:p>
          <a:p>
            <a:pPr lvl="0"/>
            <a:r>
              <a:rPr lang="en-US" sz="1600" dirty="0"/>
              <a:t>Hornstein, HA. 2017. Student evaluations of teaching are an inadequate assessment tool for evaluating faculty performance</a:t>
            </a:r>
            <a:r>
              <a:rPr lang="en-US" sz="1600" u="sng" dirty="0"/>
              <a:t>.</a:t>
            </a:r>
            <a:r>
              <a:rPr lang="en-US" sz="1600" u="sng" dirty="0">
                <a:hlinkClick r:id="rId2"/>
              </a:rPr>
              <a:t> Cogent Education </a:t>
            </a:r>
            <a:r>
              <a:rPr lang="en-US" sz="1600" dirty="0"/>
              <a:t>Volume 4, 2017.</a:t>
            </a:r>
          </a:p>
          <a:p>
            <a:pPr lvl="0"/>
            <a:r>
              <a:rPr lang="en-US" sz="1600" dirty="0"/>
              <a:t>Flaherty, C. 2020. Even ‘valid’ student evaluations are ‘unfair’. Inside Higher Ed.  February 27, 2020.</a:t>
            </a:r>
          </a:p>
          <a:p>
            <a:r>
              <a:rPr lang="en-US" sz="1600" dirty="0"/>
              <a:t>Uttl, Bob. 2021.Interpreting and using student ratings data: Guidance for faculty serving as administrators and on evaluation committees. Springer, Ch.15.</a:t>
            </a:r>
          </a:p>
          <a:p>
            <a:pPr lvl="0"/>
            <a:endParaRPr lang="en-US" sz="1600" dirty="0"/>
          </a:p>
          <a:p>
            <a:pPr marL="0" indent="0">
              <a:buNone/>
            </a:pPr>
            <a:br>
              <a:rPr lang="en-US" sz="1600" dirty="0"/>
            </a:br>
            <a:endParaRPr lang="en-US" sz="1600" dirty="0"/>
          </a:p>
          <a:p>
            <a:endParaRPr lang="en-US"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724" name="Group 100">
            <a:extLst>
              <a:ext uri="{FF2B5EF4-FFF2-40B4-BE49-F238E27FC236}">
                <a16:creationId xmlns:a16="http://schemas.microsoft.com/office/drawing/2014/main" id="{AAA16CFA-B86A-6352-EDA0-CC3BF09B079D}"/>
              </a:ext>
            </a:extLst>
          </p:cNvPr>
          <p:cNvGraphicFramePr>
            <a:graphicFrameLocks noGrp="1"/>
          </p:cNvGraphicFramePr>
          <p:nvPr>
            <p:ph type="tbl" idx="1"/>
          </p:nvPr>
        </p:nvGraphicFramePr>
        <p:xfrm>
          <a:off x="609600" y="1447800"/>
          <a:ext cx="7772400" cy="4645024"/>
        </p:xfrm>
        <a:graphic>
          <a:graphicData uri="http://schemas.openxmlformats.org/drawingml/2006/table">
            <a:tbl>
              <a:tblPr/>
              <a:tblGrid>
                <a:gridCol w="2438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26999">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Section D  SUSSAI</a:t>
                      </a:r>
                    </a:p>
                  </a:txBody>
                  <a:tcPr marT="45717" marB="4571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E</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VG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F</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P</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(N)</a:t>
                      </a:r>
                    </a:p>
                  </a:txBody>
                  <a:tcPr marT="45717" marB="45717"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Description of course objectives and assignments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43.8%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31.4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18.9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98066</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27009">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2"/>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Communication of ideas and information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45.4%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29.8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2.0%</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97958</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73">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3"/>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Expression of expectations for performance in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46.9%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29.4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97692</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27009">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4"/>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Availability to assist students in or out of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49.3%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27.3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97372</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834">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5"/>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Respect and concern for students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56.7%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25.5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13.5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97450</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6"/>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Stimulation of interest in the course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48.9%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26.9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16.1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97287</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34">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7"/>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Facilitation of learning</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47.4%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28.7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5.0%</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97204</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8"/>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Overall assessment of instructor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53.6%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25.3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14.1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97237</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BF465D3D-C7D0-AAB6-3A50-ECCAFF6563CD}"/>
              </a:ext>
            </a:extLst>
          </p:cNvPr>
          <p:cNvSpPr>
            <a:spLocks noGrp="1"/>
          </p:cNvSpPr>
          <p:nvPr>
            <p:ph type="title"/>
          </p:nvPr>
        </p:nvSpPr>
        <p:spPr>
          <a:xfrm>
            <a:off x="609600" y="457200"/>
            <a:ext cx="7772400" cy="90963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solidFill>
                  <a:srgbClr val="C00000"/>
                </a:solidFill>
                <a:ea typeface="+mj-ea"/>
                <a:cs typeface="+mj-cs"/>
              </a:rPr>
              <a:t>Responses from All Courses*</a:t>
            </a:r>
          </a:p>
        </p:txBody>
      </p:sp>
      <p:sp>
        <p:nvSpPr>
          <p:cNvPr id="21589" name="TextBox 1">
            <a:extLst>
              <a:ext uri="{FF2B5EF4-FFF2-40B4-BE49-F238E27FC236}">
                <a16:creationId xmlns:a16="http://schemas.microsoft.com/office/drawing/2014/main" id="{766E0D50-6835-E388-F7BF-728C2BB47A3B}"/>
              </a:ext>
            </a:extLst>
          </p:cNvPr>
          <p:cNvSpPr txBox="1">
            <a:spLocks noChangeArrowheads="1"/>
          </p:cNvSpPr>
          <p:nvPr/>
        </p:nvSpPr>
        <p:spPr bwMode="auto">
          <a:xfrm>
            <a:off x="609600" y="6173788"/>
            <a:ext cx="394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*Drawn from SUSSAI standard lecture courses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936" name="Group 264">
            <a:extLst>
              <a:ext uri="{FF2B5EF4-FFF2-40B4-BE49-F238E27FC236}">
                <a16:creationId xmlns:a16="http://schemas.microsoft.com/office/drawing/2014/main" id="{AC2A5FC2-DCE3-49A1-9892-634AE0421CAF}"/>
              </a:ext>
            </a:extLst>
          </p:cNvPr>
          <p:cNvGraphicFramePr>
            <a:graphicFrameLocks noGrp="1"/>
          </p:cNvGraphicFramePr>
          <p:nvPr/>
        </p:nvGraphicFramePr>
        <p:xfrm>
          <a:off x="685800" y="1568450"/>
          <a:ext cx="7772400" cy="4681537"/>
        </p:xfrm>
        <a:graphic>
          <a:graphicData uri="http://schemas.openxmlformats.org/drawingml/2006/table">
            <a:tbl>
              <a:tblPr/>
              <a:tblGrid>
                <a:gridCol w="2438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30175">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Section D  SUSSAI</a:t>
                      </a:r>
                    </a:p>
                  </a:txBody>
                  <a:tcPr marT="45717" marB="4571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E</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VG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F</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P</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(N)</a:t>
                      </a:r>
                    </a:p>
                  </a:txBody>
                  <a:tcPr marT="45717" marB="45717"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Description of course objectives and assignments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31772">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2"/>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Communication of ideas and information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73">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3"/>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Expression of expectations for performance in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4"/>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Availability to assist students in or out of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5"/>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Respect and concern for students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531772">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6"/>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Stimulation of interest in the course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7009">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7"/>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Facilitation of learning</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8"/>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Overall assessment of instructor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84DF54F1-1EA2-16CD-332C-3784A4207166}"/>
              </a:ext>
            </a:extLst>
          </p:cNvPr>
          <p:cNvSpPr>
            <a:spLocks noGrp="1"/>
          </p:cNvSpPr>
          <p:nvPr>
            <p:ph type="title"/>
          </p:nvPr>
        </p:nvSpPr>
        <p:spPr>
          <a:xfrm>
            <a:off x="601663" y="533400"/>
            <a:ext cx="7856537" cy="83343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eaLnBrk="1" fontAlgn="auto" hangingPunct="1">
              <a:spcAft>
                <a:spcPts val="0"/>
              </a:spcAft>
              <a:defRPr/>
            </a:pPr>
            <a:r>
              <a:rPr lang="en-US" sz="3600" b="0" dirty="0">
                <a:solidFill>
                  <a:srgbClr val="C00000"/>
                </a:solidFill>
                <a:ea typeface="+mj-ea"/>
                <a:cs typeface="+mj-cs"/>
              </a:rPr>
              <a:t>Responses for a Course of Concern </a:t>
            </a:r>
            <a:r>
              <a:rPr lang="en-US" sz="2000" b="0" dirty="0">
                <a:solidFill>
                  <a:srgbClr val="C00000"/>
                </a:solidFill>
                <a:ea typeface="+mj-ea"/>
                <a:cs typeface="+mj-cs"/>
              </a:rPr>
              <a:t>(defined as scores in Fair and Poor that are 5X higher than averages)</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60DF77F-3513-DB55-F0CC-36E0659C35B7}"/>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hangingPunct="1">
              <a:defRPr/>
            </a:pPr>
            <a:r>
              <a:rPr lang="en-US" sz="4000" dirty="0">
                <a:latin typeface="Arial Rounded MT Bold" charset="0"/>
                <a:ea typeface="ＭＳ Ｐゴシック" charset="0"/>
                <a:cs typeface="Arial Rounded MT Bold" charset="0"/>
              </a:rPr>
              <a:t>Concerns about Faculty Teaching</a:t>
            </a:r>
          </a:p>
        </p:txBody>
      </p:sp>
      <p:sp>
        <p:nvSpPr>
          <p:cNvPr id="38914" name="Content Placeholder 2">
            <a:extLst>
              <a:ext uri="{FF2B5EF4-FFF2-40B4-BE49-F238E27FC236}">
                <a16:creationId xmlns:a16="http://schemas.microsoft.com/office/drawing/2014/main" id="{C1712F82-4A74-05AF-2A9E-8966C0407FEA}"/>
              </a:ext>
            </a:extLst>
          </p:cNvPr>
          <p:cNvSpPr>
            <a:spLocks noGrp="1"/>
          </p:cNvSpPr>
          <p:nvPr>
            <p:ph idx="1"/>
          </p:nvPr>
        </p:nvSpPr>
        <p:spPr>
          <a:xfrm>
            <a:off x="515938" y="1938338"/>
            <a:ext cx="8229600" cy="3860800"/>
          </a:xfrm>
        </p:spPr>
        <p:txBody>
          <a:bodyPr rtlCol="0">
            <a:noAutofit/>
          </a:bodyPr>
          <a:lstStyle/>
          <a:p>
            <a:pPr eaLnBrk="1" fontAlgn="auto" hangingPunct="1">
              <a:spcAft>
                <a:spcPts val="0"/>
              </a:spcAft>
              <a:buFont typeface="Wingdings" charset="2"/>
              <a:buChar char="§"/>
              <a:defRPr/>
            </a:pPr>
            <a:r>
              <a:rPr lang="en-US" dirty="0">
                <a:ea typeface="+mn-ea"/>
                <a:cs typeface="+mn-cs"/>
              </a:rPr>
              <a:t>The first troublesome evaluation should result in a meeting with the department chair to discuss the issues.  Anyone can have one poor evaluation for a variety of reasons.</a:t>
            </a:r>
          </a:p>
          <a:p>
            <a:pPr eaLnBrk="1" fontAlgn="auto" hangingPunct="1">
              <a:spcAft>
                <a:spcPts val="0"/>
              </a:spcAft>
              <a:buFont typeface="Wingdings" charset="2"/>
              <a:buChar char="§"/>
              <a:defRPr/>
            </a:pPr>
            <a:r>
              <a:rPr lang="en-US" dirty="0">
                <a:ea typeface="+mn-ea"/>
                <a:cs typeface="+mn-cs"/>
              </a:rPr>
              <a:t>A second evaluation of concern should result in a written teaching improvement plan that involves the chair and the teaching center.</a:t>
            </a:r>
          </a:p>
          <a:p>
            <a:pPr eaLnBrk="1" fontAlgn="auto" hangingPunct="1">
              <a:spcAft>
                <a:spcPts val="0"/>
              </a:spcAft>
              <a:buFont typeface="Wingdings" charset="2"/>
              <a:buChar char="§"/>
              <a:defRPr/>
            </a:pPr>
            <a:r>
              <a:rPr lang="en-US" dirty="0">
                <a:ea typeface="+mn-ea"/>
                <a:cs typeface="+mn-cs"/>
              </a:rPr>
              <a:t>If there is a third poor evaluation, the faculty member should only be permitted to teach under supervision.</a:t>
            </a:r>
          </a:p>
          <a:p>
            <a:pPr eaLnBrk="1" fontAlgn="auto" hangingPunct="1">
              <a:spcAft>
                <a:spcPts val="0"/>
              </a:spcAft>
              <a:buFont typeface="Wingdings" pitchFamily="2" charset="2"/>
              <a:buChar char="S"/>
              <a:defRPr/>
            </a:pPr>
            <a:endParaRPr lang="en-US"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CF76-DACE-CC42-079F-A1CBA15381FB}"/>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defRPr/>
            </a:pPr>
            <a:r>
              <a:rPr lang="en-US" sz="4000" b="0" dirty="0">
                <a:ea typeface="ＭＳ Ｐゴシック" charset="0"/>
                <a:cs typeface="ＭＳ Ｐゴシック" charset="0"/>
              </a:rPr>
              <a:t>Holistic Observational Instruments</a:t>
            </a:r>
          </a:p>
        </p:txBody>
      </p:sp>
      <p:sp>
        <p:nvSpPr>
          <p:cNvPr id="13314" name="Content Placeholder 2">
            <a:extLst>
              <a:ext uri="{FF2B5EF4-FFF2-40B4-BE49-F238E27FC236}">
                <a16:creationId xmlns:a16="http://schemas.microsoft.com/office/drawing/2014/main" id="{C65A43D6-9854-CCE5-D7DA-AA7872C5E4C0}"/>
              </a:ext>
            </a:extLst>
          </p:cNvPr>
          <p:cNvSpPr>
            <a:spLocks noGrp="1"/>
          </p:cNvSpPr>
          <p:nvPr>
            <p:ph idx="1"/>
          </p:nvPr>
        </p:nvSpPr>
        <p:spPr>
          <a:xfrm>
            <a:off x="457200" y="1762125"/>
            <a:ext cx="8229600" cy="4876800"/>
          </a:xfrm>
        </p:spPr>
        <p:style>
          <a:lnRef idx="2">
            <a:schemeClr val="dk1"/>
          </a:lnRef>
          <a:fillRef idx="1">
            <a:schemeClr val="lt1"/>
          </a:fillRef>
          <a:effectRef idx="0">
            <a:schemeClr val="dk1"/>
          </a:effectRef>
          <a:fontRef idx="minor">
            <a:schemeClr val="dk1"/>
          </a:fontRef>
        </p:style>
        <p:txBody>
          <a:bodyPr/>
          <a:lstStyle/>
          <a:p>
            <a:pPr>
              <a:buFont typeface="Arial" charset="0"/>
              <a:buChar char="•"/>
              <a:defRPr/>
            </a:pPr>
            <a:r>
              <a:rPr lang="en-US" altLang="en-US" sz="3600" dirty="0">
                <a:ea typeface="MS PGothic" charset="-128"/>
              </a:rPr>
              <a:t>Reformed Teaching Observation Protocol (RTOP)</a:t>
            </a:r>
          </a:p>
          <a:p>
            <a:pPr>
              <a:buFont typeface="Arial" charset="0"/>
              <a:buChar char="•"/>
              <a:defRPr/>
            </a:pPr>
            <a:r>
              <a:rPr lang="en-US" altLang="en-US" sz="3600" dirty="0">
                <a:ea typeface="MS PGothic" charset="-128"/>
              </a:rPr>
              <a:t>UTeach Observation Protocol (UTOP)</a:t>
            </a:r>
          </a:p>
          <a:p>
            <a:pPr>
              <a:buFont typeface="Arial" charset="0"/>
              <a:buChar char="•"/>
              <a:defRPr/>
            </a:pPr>
            <a:r>
              <a:rPr lang="en-US" altLang="en-US" sz="3600" dirty="0">
                <a:ea typeface="MS PGothic" charset="-128"/>
              </a:rPr>
              <a:t>Teaching Behaviors Inventory (TBI)</a:t>
            </a:r>
          </a:p>
          <a:p>
            <a:pPr>
              <a:buFont typeface="Arial" charset="0"/>
              <a:buChar char="•"/>
              <a:defRPr/>
            </a:pPr>
            <a:r>
              <a:rPr lang="en-US" altLang="en-US" sz="3600" dirty="0">
                <a:ea typeface="MS PGothic" charset="-128"/>
              </a:rPr>
              <a:t>Teaching Dimensions Observation Protocol (TDOP)</a:t>
            </a:r>
          </a:p>
          <a:p>
            <a:pPr>
              <a:buFont typeface="Arial" charset="0"/>
              <a:buChar char="•"/>
              <a:defRPr/>
            </a:pPr>
            <a:r>
              <a:rPr lang="en-US" altLang="en-US" sz="3600" dirty="0">
                <a:ea typeface="MS PGothic" charset="-128"/>
              </a:rPr>
              <a:t>And several others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AEB5-A7FC-814C-F243-192E59F74D23}"/>
              </a:ext>
            </a:extLst>
          </p:cNvPr>
          <p:cNvSpPr>
            <a:spLocks noGrp="1"/>
          </p:cNvSpPr>
          <p:nvPr>
            <p:ph type="title"/>
          </p:nvPr>
        </p:nvSpPr>
        <p:spPr>
          <a:xfrm>
            <a:off x="457200" y="468313"/>
            <a:ext cx="8229600" cy="990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b="0" dirty="0">
                <a:ea typeface="ＭＳ Ｐゴシック" charset="0"/>
                <a:cs typeface="ＭＳ Ｐゴシック" charset="0"/>
              </a:rPr>
              <a:t>A Typical Observation Scoring Sheet with Codes</a:t>
            </a:r>
            <a:br>
              <a:rPr lang="en-US" b="0" dirty="0">
                <a:ea typeface="ＭＳ Ｐゴシック" charset="0"/>
                <a:cs typeface="ＭＳ Ｐゴシック" charset="0"/>
              </a:rPr>
            </a:br>
            <a:r>
              <a:rPr lang="en-US" b="0" dirty="0">
                <a:ea typeface="ＭＳ Ｐゴシック" charset="0"/>
                <a:cs typeface="ＭＳ Ｐゴシック" charset="0"/>
              </a:rPr>
              <a:t>(observer records a code every two minutes) </a:t>
            </a:r>
          </a:p>
        </p:txBody>
      </p:sp>
      <p:pic>
        <p:nvPicPr>
          <p:cNvPr id="25603" name="Content Placeholder 3" descr="Screen Shot 2014-05-09 at 5.29.40 PM.png">
            <a:extLst>
              <a:ext uri="{FF2B5EF4-FFF2-40B4-BE49-F238E27FC236}">
                <a16:creationId xmlns:a16="http://schemas.microsoft.com/office/drawing/2014/main" id="{949FA667-52CD-B76C-02B3-AB30904FA0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80" r="92"/>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16CF-3EFF-88FD-82BB-D926B4B5854D}"/>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defRPr/>
            </a:pPr>
            <a:r>
              <a:rPr lang="en-US" b="0" dirty="0"/>
              <a:t>Typical student </a:t>
            </a:r>
            <a:r>
              <a:rPr lang="en-US" sz="3600" b="0" dirty="0"/>
              <a:t>behavior</a:t>
            </a:r>
            <a:r>
              <a:rPr lang="en-US" b="0" dirty="0"/>
              <a:t> in a lecture class</a:t>
            </a:r>
          </a:p>
        </p:txBody>
      </p:sp>
      <p:pic>
        <p:nvPicPr>
          <p:cNvPr id="26627" name="Content Placeholder 4" descr="Screen Shot 2014-05-09 at 6.06.12 PM.png">
            <a:extLst>
              <a:ext uri="{FF2B5EF4-FFF2-40B4-BE49-F238E27FC236}">
                <a16:creationId xmlns:a16="http://schemas.microsoft.com/office/drawing/2014/main" id="{20966C5B-ECBC-84E3-0EBB-82E4FF813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863" b="6863"/>
          <a:stretch>
            <a:fillRect/>
          </a:stretch>
        </p:blipFill>
        <p:spPr>
          <a:xfrm>
            <a:off x="457200" y="1622425"/>
            <a:ext cx="8229600" cy="4876800"/>
          </a:xfrm>
        </p:spPr>
      </p:pic>
      <p:sp>
        <p:nvSpPr>
          <p:cNvPr id="26628" name="Slide Number Placeholder 3">
            <a:extLst>
              <a:ext uri="{FF2B5EF4-FFF2-40B4-BE49-F238E27FC236}">
                <a16:creationId xmlns:a16="http://schemas.microsoft.com/office/drawing/2014/main" id="{1FFB9DD6-631F-C6E7-FF77-B2EB8319D91D}"/>
              </a:ext>
            </a:extLst>
          </p:cNvPr>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9E9128-ABBD-2C4A-B9BD-A7B250810F4B}" type="slidenum">
              <a:rPr lang="en-US" altLang="en-US"/>
              <a:pPr/>
              <a:t>18</a:t>
            </a:fld>
            <a:endParaRPr lang="en-US" altLang="en-US" dirty="0"/>
          </a:p>
        </p:txBody>
      </p:sp>
      <p:sp>
        <p:nvSpPr>
          <p:cNvPr id="26629" name="TextBox 2">
            <a:extLst>
              <a:ext uri="{FF2B5EF4-FFF2-40B4-BE49-F238E27FC236}">
                <a16:creationId xmlns:a16="http://schemas.microsoft.com/office/drawing/2014/main" id="{F0202A3B-C933-0682-5D5C-ED642BB62A3D}"/>
              </a:ext>
            </a:extLst>
          </p:cNvPr>
          <p:cNvSpPr txBox="1">
            <a:spLocks noChangeArrowheads="1"/>
          </p:cNvSpPr>
          <p:nvPr/>
        </p:nvSpPr>
        <p:spPr bwMode="auto">
          <a:xfrm>
            <a:off x="5045075" y="2430463"/>
            <a:ext cx="246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dirty="0"/>
              <a:t>&amp; note taking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008E-8A0E-BF49-8821-2774F8CF5279}"/>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defRPr/>
            </a:pPr>
            <a:r>
              <a:rPr lang="en-US" b="0" dirty="0"/>
              <a:t>What </a:t>
            </a:r>
            <a:r>
              <a:rPr lang="en-US" sz="3600" b="0" dirty="0"/>
              <a:t>students</a:t>
            </a:r>
            <a:r>
              <a:rPr lang="en-US" b="0" dirty="0"/>
              <a:t> are doing in an interactive class</a:t>
            </a:r>
          </a:p>
        </p:txBody>
      </p:sp>
      <p:pic>
        <p:nvPicPr>
          <p:cNvPr id="27651" name="Content Placeholder 4" descr="Screen Shot 2014-05-09 at 6.06.34 PM.png">
            <a:extLst>
              <a:ext uri="{FF2B5EF4-FFF2-40B4-BE49-F238E27FC236}">
                <a16:creationId xmlns:a16="http://schemas.microsoft.com/office/drawing/2014/main" id="{0CCE1C27-4569-E52C-F2D0-1180FC9908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117" r="-6813"/>
          <a:stretch>
            <a:fillRect/>
          </a:stretch>
        </p:blipFill>
        <p:spPr/>
      </p:pic>
      <p:sp>
        <p:nvSpPr>
          <p:cNvPr id="27652" name="Slide Number Placeholder 3">
            <a:extLst>
              <a:ext uri="{FF2B5EF4-FFF2-40B4-BE49-F238E27FC236}">
                <a16:creationId xmlns:a16="http://schemas.microsoft.com/office/drawing/2014/main" id="{B3EB4BAD-78DE-33FE-048C-69FB589AB28C}"/>
              </a:ext>
            </a:extLst>
          </p:cNvPr>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A8D83B-873D-CB4A-A0FB-DC80F9C9F493}" type="slidenum">
              <a:rPr lang="en-US" altLang="en-US"/>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a:extLst>
              <a:ext uri="{FF2B5EF4-FFF2-40B4-BE49-F238E27FC236}">
                <a16:creationId xmlns:a16="http://schemas.microsoft.com/office/drawing/2014/main" id="{D10FAA1B-89CD-E9D0-2E86-6075F61F1A4D}"/>
              </a:ext>
            </a:extLst>
          </p:cNvPr>
          <p:cNvSpPr>
            <a:spLocks noGrp="1" noChangeArrowheads="1"/>
          </p:cNvSpPr>
          <p:nvPr>
            <p:ph type="title"/>
          </p:nvPr>
        </p:nvSpPr>
        <p:spPr>
          <a:xfrm>
            <a:off x="522565" y="2116677"/>
            <a:ext cx="7772400" cy="2200275"/>
          </a:xfrm>
        </p:spPr>
        <p:txBody>
          <a:bodyPr>
            <a:normAutofit fontScale="90000"/>
          </a:bodyPr>
          <a:lstStyle/>
          <a:p>
            <a:pPr algn="ctr" eaLnBrk="1" fontAlgn="auto" hangingPunct="1">
              <a:lnSpc>
                <a:spcPts val="4340"/>
              </a:lnSpc>
              <a:spcAft>
                <a:spcPts val="0"/>
              </a:spcAft>
              <a:defRPr/>
            </a:pPr>
            <a:r>
              <a:rPr lang="en-US" sz="4200" dirty="0">
                <a:latin typeface="Arial Black" charset="0"/>
                <a:ea typeface="+mj-ea"/>
                <a:cs typeface="+mj-cs"/>
              </a:rPr>
              <a:t>“Education is a kind of continuing dialogue, and a dialogue assumes different points of view.”</a:t>
            </a:r>
          </a:p>
        </p:txBody>
      </p:sp>
      <p:sp>
        <p:nvSpPr>
          <p:cNvPr id="2" name="Text Placeholder 1">
            <a:extLst>
              <a:ext uri="{FF2B5EF4-FFF2-40B4-BE49-F238E27FC236}">
                <a16:creationId xmlns:a16="http://schemas.microsoft.com/office/drawing/2014/main" id="{74E42885-800C-4435-AD6B-8FE4FEC544C6}"/>
              </a:ext>
            </a:extLst>
          </p:cNvPr>
          <p:cNvSpPr>
            <a:spLocks noGrp="1"/>
          </p:cNvSpPr>
          <p:nvPr>
            <p:ph type="body" idx="1"/>
          </p:nvPr>
        </p:nvSpPr>
        <p:spPr>
          <a:xfrm>
            <a:off x="353890" y="6344694"/>
            <a:ext cx="7772400" cy="473356"/>
          </a:xfrm>
        </p:spPr>
        <p:txBody>
          <a:bodyPr>
            <a:normAutofit/>
          </a:bodyPr>
          <a:lstStyle/>
          <a:p>
            <a:r>
              <a:rPr lang="en-US" sz="1600" dirty="0">
                <a:solidFill>
                  <a:schemeClr val="bg1"/>
                </a:solidFill>
              </a:rPr>
              <a:t>Robert Maynard Hutchins (1899 -1977) President of University of Chicago.</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3623-4343-D317-09B0-66EABF627283}"/>
              </a:ext>
            </a:extLst>
          </p:cNvPr>
          <p:cNvSpPr>
            <a:spLocks noGrp="1"/>
          </p:cNvSpPr>
          <p:nvPr>
            <p:ph type="title"/>
          </p:nvPr>
        </p:nvSpPr>
        <p:spPr>
          <a:xfrm>
            <a:off x="612775" y="398463"/>
            <a:ext cx="7842250" cy="14605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sz="3600" b="0" dirty="0"/>
              <a:t>Percent of Time Humor is Used in Class: Math, Physics, Geology, Biology, Chemistry</a:t>
            </a:r>
          </a:p>
        </p:txBody>
      </p:sp>
      <p:graphicFrame>
        <p:nvGraphicFramePr>
          <p:cNvPr id="28675" name="Content Placeholder 4">
            <a:extLst>
              <a:ext uri="{FF2B5EF4-FFF2-40B4-BE49-F238E27FC236}">
                <a16:creationId xmlns:a16="http://schemas.microsoft.com/office/drawing/2014/main" id="{E0E0F114-F935-23F8-C501-C6BCABBC2DB1}"/>
              </a:ext>
            </a:extLst>
          </p:cNvPr>
          <p:cNvGraphicFramePr>
            <a:graphicFrameLocks noGrp="1"/>
          </p:cNvGraphicFramePr>
          <p:nvPr>
            <p:ph idx="1"/>
          </p:nvPr>
        </p:nvGraphicFramePr>
        <p:xfrm>
          <a:off x="355600" y="1571625"/>
          <a:ext cx="8331200" cy="4627563"/>
        </p:xfrm>
        <a:graphic>
          <a:graphicData uri="http://schemas.openxmlformats.org/presentationml/2006/ole">
            <mc:AlternateContent xmlns:mc="http://schemas.openxmlformats.org/markup-compatibility/2006">
              <mc:Choice xmlns:v="urn:schemas-microsoft-com:vml" Requires="v">
                <p:oleObj name="Chart" r:id="rId2" imgW="8686800" imgH="4826000" progId="Excel.Chart.8">
                  <p:embed/>
                </p:oleObj>
              </mc:Choice>
              <mc:Fallback>
                <p:oleObj name="Chart" r:id="rId2" imgW="8686800" imgH="4826000" progId="Excel.Chart.8">
                  <p:embed/>
                  <p:pic>
                    <p:nvPicPr>
                      <p:cNvPr id="28675" name="Content Placeholder 4">
                        <a:extLst>
                          <a:ext uri="{FF2B5EF4-FFF2-40B4-BE49-F238E27FC236}">
                            <a16:creationId xmlns:a16="http://schemas.microsoft.com/office/drawing/2014/main" id="{E0E0F114-F935-23F8-C501-C6BCABBC2DB1}"/>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571625"/>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Slide Number Placeholder 3">
            <a:extLst>
              <a:ext uri="{FF2B5EF4-FFF2-40B4-BE49-F238E27FC236}">
                <a16:creationId xmlns:a16="http://schemas.microsoft.com/office/drawing/2014/main" id="{CC85EAD0-AFFB-2351-9028-D4FC3548A5F5}"/>
              </a:ext>
            </a:extLst>
          </p:cNvPr>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6EA3D1-DF51-E54E-B6F7-6C88FAD4B354}" type="slidenum">
              <a:rPr lang="en-US" altLang="en-US"/>
              <a:pPr/>
              <a:t>20</a:t>
            </a:fld>
            <a:endParaRPr lang="en-US" altLang="en-US" dirty="0"/>
          </a:p>
        </p:txBody>
      </p:sp>
      <p:sp>
        <p:nvSpPr>
          <p:cNvPr id="28677" name="TextBox 2">
            <a:extLst>
              <a:ext uri="{FF2B5EF4-FFF2-40B4-BE49-F238E27FC236}">
                <a16:creationId xmlns:a16="http://schemas.microsoft.com/office/drawing/2014/main" id="{1D2418EC-D978-D192-BFE6-5C0938E87E15}"/>
              </a:ext>
            </a:extLst>
          </p:cNvPr>
          <p:cNvSpPr txBox="1">
            <a:spLocks noChangeArrowheads="1"/>
          </p:cNvSpPr>
          <p:nvPr/>
        </p:nvSpPr>
        <p:spPr bwMode="auto">
          <a:xfrm>
            <a:off x="457200" y="5842000"/>
            <a:ext cx="6621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dirty="0"/>
              <a:t>Source: </a:t>
            </a:r>
          </a:p>
          <a:p>
            <a:r>
              <a:rPr lang="en-US" altLang="en-US" sz="1100" dirty="0"/>
              <a:t> </a:t>
            </a:r>
            <a:r>
              <a:rPr lang="en-US" altLang="en-US" sz="1100" b="1" dirty="0"/>
              <a:t>Findings from classroom observations of 58 math and science faculty </a:t>
            </a:r>
            <a:endParaRPr lang="en-US" altLang="en-US" sz="1100" dirty="0"/>
          </a:p>
          <a:p>
            <a:r>
              <a:rPr lang="en-US" altLang="en-US" sz="1100" dirty="0"/>
              <a:t>Matthew T. Hora, Joseph J. Ferrare, Amanda Oleson </a:t>
            </a:r>
          </a:p>
          <a:p>
            <a:r>
              <a:rPr lang="en-US" altLang="en-US" sz="1100" dirty="0"/>
              <a:t>Culture, Cognition, and Evaluation of STEM Higher Education Reform (CCHER) (NSF # DRL-0814724) </a:t>
            </a:r>
          </a:p>
          <a:p>
            <a:r>
              <a:rPr lang="en-US" altLang="en-US" sz="1100" dirty="0"/>
              <a:t>OCTOBER 2012</a:t>
            </a:r>
          </a:p>
          <a:p>
            <a:endParaRPr lang="en-US" altLang="en-US" sz="1100" dirty="0"/>
          </a:p>
        </p:txBody>
      </p:sp>
      <p:sp>
        <p:nvSpPr>
          <p:cNvPr id="28678" name="TextBox 5">
            <a:extLst>
              <a:ext uri="{FF2B5EF4-FFF2-40B4-BE49-F238E27FC236}">
                <a16:creationId xmlns:a16="http://schemas.microsoft.com/office/drawing/2014/main" id="{0FC61E41-A48C-4A6B-17F9-C5B635A66355}"/>
              </a:ext>
            </a:extLst>
          </p:cNvPr>
          <p:cNvSpPr txBox="1">
            <a:spLocks noChangeArrowheads="1"/>
          </p:cNvSpPr>
          <p:nvPr/>
        </p:nvSpPr>
        <p:spPr bwMode="auto">
          <a:xfrm>
            <a:off x="7386638" y="1858963"/>
            <a:ext cx="630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Bio</a:t>
            </a:r>
          </a:p>
        </p:txBody>
      </p:sp>
      <p:sp>
        <p:nvSpPr>
          <p:cNvPr id="28679" name="TextBox 6">
            <a:extLst>
              <a:ext uri="{FF2B5EF4-FFF2-40B4-BE49-F238E27FC236}">
                <a16:creationId xmlns:a16="http://schemas.microsoft.com/office/drawing/2014/main" id="{454247BD-461A-93DB-8C3B-6335D5D35B22}"/>
              </a:ext>
            </a:extLst>
          </p:cNvPr>
          <p:cNvSpPr txBox="1">
            <a:spLocks noChangeArrowheads="1"/>
          </p:cNvSpPr>
          <p:nvPr/>
        </p:nvSpPr>
        <p:spPr bwMode="auto">
          <a:xfrm>
            <a:off x="1866900" y="4430713"/>
            <a:ext cx="124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Physics</a:t>
            </a:r>
          </a:p>
        </p:txBody>
      </p:sp>
      <p:sp>
        <p:nvSpPr>
          <p:cNvPr id="28680" name="TextBox 7">
            <a:extLst>
              <a:ext uri="{FF2B5EF4-FFF2-40B4-BE49-F238E27FC236}">
                <a16:creationId xmlns:a16="http://schemas.microsoft.com/office/drawing/2014/main" id="{E49E1EA8-435F-4CC6-57DC-777F974949D7}"/>
              </a:ext>
            </a:extLst>
          </p:cNvPr>
          <p:cNvSpPr txBox="1">
            <a:spLocks noChangeArrowheads="1"/>
          </p:cNvSpPr>
          <p:nvPr/>
        </p:nvSpPr>
        <p:spPr bwMode="auto">
          <a:xfrm>
            <a:off x="4065588" y="247808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Math</a:t>
            </a:r>
          </a:p>
        </p:txBody>
      </p:sp>
      <p:sp>
        <p:nvSpPr>
          <p:cNvPr id="28681" name="TextBox 8">
            <a:extLst>
              <a:ext uri="{FF2B5EF4-FFF2-40B4-BE49-F238E27FC236}">
                <a16:creationId xmlns:a16="http://schemas.microsoft.com/office/drawing/2014/main" id="{20073FDA-EE77-4140-7B81-E88E57C47231}"/>
              </a:ext>
            </a:extLst>
          </p:cNvPr>
          <p:cNvSpPr txBox="1">
            <a:spLocks noChangeArrowheads="1"/>
          </p:cNvSpPr>
          <p:nvPr/>
        </p:nvSpPr>
        <p:spPr bwMode="auto">
          <a:xfrm>
            <a:off x="3398838" y="3128963"/>
            <a:ext cx="157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Chemistry</a:t>
            </a:r>
          </a:p>
        </p:txBody>
      </p:sp>
      <p:sp>
        <p:nvSpPr>
          <p:cNvPr id="28682" name="TextBox 9">
            <a:extLst>
              <a:ext uri="{FF2B5EF4-FFF2-40B4-BE49-F238E27FC236}">
                <a16:creationId xmlns:a16="http://schemas.microsoft.com/office/drawing/2014/main" id="{F2292398-D434-A2AE-980E-877AF38B0671}"/>
              </a:ext>
            </a:extLst>
          </p:cNvPr>
          <p:cNvSpPr txBox="1">
            <a:spLocks noChangeArrowheads="1"/>
          </p:cNvSpPr>
          <p:nvPr/>
        </p:nvSpPr>
        <p:spPr bwMode="auto">
          <a:xfrm>
            <a:off x="2768600" y="376396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Geology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F93C-BB70-85FE-7F3C-222114308483}"/>
              </a:ext>
            </a:extLst>
          </p:cNvPr>
          <p:cNvSpPr>
            <a:spLocks noGrp="1"/>
          </p:cNvSpPr>
          <p:nvPr>
            <p:ph type="title"/>
          </p:nvPr>
        </p:nvSpPr>
        <p:spPr>
          <a:xfrm>
            <a:off x="457200" y="436563"/>
            <a:ext cx="8229600" cy="990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lgn="ctr" eaLnBrk="1" fontAlgn="auto" hangingPunct="1">
              <a:spcAft>
                <a:spcPts val="0"/>
              </a:spcAft>
              <a:defRPr/>
            </a:pPr>
            <a:r>
              <a:rPr lang="en-US" sz="3600" b="0" dirty="0">
                <a:ea typeface="+mj-ea"/>
                <a:cs typeface="+mj-cs"/>
              </a:rPr>
              <a:t>Assessing Learning </a:t>
            </a:r>
          </a:p>
        </p:txBody>
      </p:sp>
      <p:sp>
        <p:nvSpPr>
          <p:cNvPr id="16387" name="Content Placeholder 2">
            <a:extLst>
              <a:ext uri="{FF2B5EF4-FFF2-40B4-BE49-F238E27FC236}">
                <a16:creationId xmlns:a16="http://schemas.microsoft.com/office/drawing/2014/main" id="{25D7CC9D-8FAD-B09D-775C-C970FFC49EF9}"/>
              </a:ext>
            </a:extLst>
          </p:cNvPr>
          <p:cNvSpPr>
            <a:spLocks noGrp="1"/>
          </p:cNvSpPr>
          <p:nvPr>
            <p:ph idx="1"/>
          </p:nvPr>
        </p:nvSpPr>
        <p:spPr>
          <a:xfrm>
            <a:off x="457200" y="1427163"/>
            <a:ext cx="8229600" cy="5249862"/>
          </a:xfrm>
        </p:spPr>
        <p:txBody>
          <a:bodyPr/>
          <a:lstStyle/>
          <a:p>
            <a:pPr eaLnBrk="1" hangingPunct="1">
              <a:spcAft>
                <a:spcPts val="1200"/>
              </a:spcAft>
            </a:pPr>
            <a:r>
              <a:rPr lang="en-US" altLang="en-US" sz="2800" dirty="0"/>
              <a:t>National Survey of Student Engagement</a:t>
            </a:r>
          </a:p>
          <a:p>
            <a:pPr eaLnBrk="1" hangingPunct="1">
              <a:spcAft>
                <a:spcPts val="1200"/>
              </a:spcAft>
            </a:pPr>
            <a:r>
              <a:rPr lang="en-US" altLang="en-US" sz="2800" dirty="0"/>
              <a:t>Collegiate Learning Assessment</a:t>
            </a:r>
          </a:p>
          <a:p>
            <a:pPr eaLnBrk="1" hangingPunct="1">
              <a:spcAft>
                <a:spcPts val="1200"/>
              </a:spcAft>
            </a:pPr>
            <a:r>
              <a:rPr lang="en-US" altLang="en-US" sz="2800" dirty="0"/>
              <a:t>ETS Proficiency Profile</a:t>
            </a:r>
          </a:p>
          <a:p>
            <a:pPr eaLnBrk="1" hangingPunct="1">
              <a:spcAft>
                <a:spcPts val="1200"/>
              </a:spcAft>
            </a:pPr>
            <a:r>
              <a:rPr lang="en-US" altLang="en-US" sz="2800" dirty="0"/>
              <a:t>Collegiate Assessment of </a:t>
            </a:r>
            <a:br>
              <a:rPr lang="en-US" altLang="en-US" sz="2800" dirty="0"/>
            </a:br>
            <a:r>
              <a:rPr lang="en-US" altLang="en-US" sz="2800" dirty="0"/>
              <a:t>Academic Proficiency</a:t>
            </a:r>
          </a:p>
          <a:p>
            <a:pPr eaLnBrk="1" hangingPunct="1">
              <a:spcAft>
                <a:spcPts val="1200"/>
              </a:spcAft>
            </a:pPr>
            <a:r>
              <a:rPr lang="en-US" altLang="en-US" sz="2800" dirty="0"/>
              <a:t>ETS Major Fields</a:t>
            </a:r>
          </a:p>
          <a:p>
            <a:pPr eaLnBrk="1" hangingPunct="1">
              <a:spcAft>
                <a:spcPts val="1200"/>
              </a:spcAft>
            </a:pPr>
            <a:r>
              <a:rPr lang="en-US" altLang="en-US" sz="2800" dirty="0"/>
              <a:t>College Senior Survey</a:t>
            </a:r>
          </a:p>
          <a:p>
            <a:pPr eaLnBrk="1" hangingPunct="1">
              <a:spcAft>
                <a:spcPts val="1200"/>
              </a:spcAft>
            </a:pPr>
            <a:r>
              <a:rPr lang="en-US" altLang="en-US" sz="2800" dirty="0"/>
              <a:t>CLAST (College-Level Academic Skills Test), a Florida favorite now long gone, since 2009.</a:t>
            </a:r>
          </a:p>
          <a:p>
            <a:pPr eaLnBrk="1" hangingPunct="1">
              <a:spcAft>
                <a:spcPts val="1200"/>
              </a:spcAft>
            </a:pPr>
            <a:endParaRPr lang="en-US" altLang="en-US" sz="3200" dirty="0"/>
          </a:p>
          <a:p>
            <a:pPr eaLnBrk="1" hangingPunct="1"/>
            <a:endParaRPr lang="en-US" altLang="en-US" sz="3200" dirty="0"/>
          </a:p>
        </p:txBody>
      </p:sp>
      <p:pic>
        <p:nvPicPr>
          <p:cNvPr id="16388" name="Picture 3" descr="target.png">
            <a:extLst>
              <a:ext uri="{FF2B5EF4-FFF2-40B4-BE49-F238E27FC236}">
                <a16:creationId xmlns:a16="http://schemas.microsoft.com/office/drawing/2014/main" id="{3C1DBA62-2FA2-B5E1-F7AC-6D33656BD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074863"/>
            <a:ext cx="3057525" cy="3067050"/>
          </a:xfrm>
          <a:prstGeom prst="rect">
            <a:avLst/>
          </a:prstGeom>
          <a:noFill/>
          <a:ln>
            <a:noFill/>
          </a:ln>
          <a:extLst>
            <a:ext uri="{909E8E84-426E-40DD-AFC4-6F175D3DCCD1}">
              <a14:hiddenFill xmlns:a14="http://schemas.microsoft.com/office/drawing/2010/main">
                <a:solidFill>
                  <a:srgbClr val="FFFFFF">
                    <a:alpha val="18823"/>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C774-3AF5-3327-6B22-398B64895681}"/>
              </a:ext>
            </a:extLst>
          </p:cNvPr>
          <p:cNvSpPr>
            <a:spLocks noGrp="1"/>
          </p:cNvSpPr>
          <p:nvPr>
            <p:ph type="title"/>
          </p:nvPr>
        </p:nvSpPr>
        <p:spPr>
          <a:solidFill>
            <a:schemeClr val="accent1">
              <a:lumMod val="20000"/>
              <a:lumOff val="80000"/>
            </a:schemeClr>
          </a:solidFill>
          <a:ln w="28575">
            <a:solidFill>
              <a:schemeClr val="tx1"/>
            </a:solidFill>
          </a:ln>
        </p:spPr>
        <p:txBody>
          <a:bodyPr/>
          <a:lstStyle/>
          <a:p>
            <a:pPr algn="ctr">
              <a:defRPr/>
            </a:pPr>
            <a:r>
              <a:rPr lang="en-US" sz="4000" dirty="0"/>
              <a:t>Measuring Learning</a:t>
            </a:r>
          </a:p>
        </p:txBody>
      </p:sp>
      <p:sp>
        <p:nvSpPr>
          <p:cNvPr id="47106" name="Content Placeholder 2">
            <a:extLst>
              <a:ext uri="{FF2B5EF4-FFF2-40B4-BE49-F238E27FC236}">
                <a16:creationId xmlns:a16="http://schemas.microsoft.com/office/drawing/2014/main" id="{5F65C535-4FE5-AE91-52AC-2DA460F69E51}"/>
              </a:ext>
            </a:extLst>
          </p:cNvPr>
          <p:cNvSpPr>
            <a:spLocks noGrp="1"/>
          </p:cNvSpPr>
          <p:nvPr>
            <p:ph idx="1"/>
          </p:nvPr>
        </p:nvSpPr>
        <p:spPr/>
        <p:txBody>
          <a:bodyPr/>
          <a:lstStyle/>
          <a:p>
            <a:r>
              <a:rPr lang="en-US" altLang="en-US" dirty="0"/>
              <a:t>How do we know that our students are learning what we are teaching?</a:t>
            </a:r>
          </a:p>
          <a:p>
            <a:r>
              <a:rPr lang="en-US" altLang="en-US" dirty="0"/>
              <a:t>And how do our students know that they understand the material?</a:t>
            </a:r>
          </a:p>
          <a:p>
            <a:endParaRPr lang="en-US" altLang="en-US" dirty="0"/>
          </a:p>
          <a:p>
            <a:r>
              <a:rPr lang="en-US" altLang="en-US" sz="1800" dirty="0"/>
              <a:t>Hallou, I.A., and Hestenes, D.  1985.  Common sense concepts about motion.  American J. Physics 53 (1):1056-1065.  This article and a companion that precedes it provide data on the difficulty of assessing students’ understanding of concepts that they see on a daily basis</a:t>
            </a:r>
            <a:r>
              <a:rPr lang="en-US" altLang="en-US" dirty="0"/>
              <a:t>.</a:t>
            </a:r>
          </a:p>
          <a:p>
            <a:endParaRPr lang="en-US" altLang="en-US" sz="1800" dirty="0"/>
          </a:p>
          <a:p>
            <a:r>
              <a:rPr lang="en-US" altLang="en-US" sz="1800" dirty="0"/>
              <a:t>Deslauriers, L. et al. 2017. Measuring actual learning versus feeling of learning in response to being actively engaged in the classroom.  PNAS 116(39): 19251-19257.</a:t>
            </a:r>
          </a:p>
          <a:p>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31CAE28A-F792-58B5-B38A-11BB6030AC6D}"/>
              </a:ext>
            </a:extLst>
          </p:cNvPr>
          <p:cNvSpPr>
            <a:spLocks noGrp="1"/>
          </p:cNvSpPr>
          <p:nvPr>
            <p:ph idx="1"/>
          </p:nvPr>
        </p:nvSpPr>
        <p:spPr>
          <a:xfrm>
            <a:off x="457200" y="1600200"/>
            <a:ext cx="5811838" cy="4876800"/>
          </a:xfrm>
        </p:spPr>
        <p:txBody>
          <a:bodyPr/>
          <a:lstStyle/>
          <a:p>
            <a:pPr eaLnBrk="1" hangingPunct="1">
              <a:spcAft>
                <a:spcPts val="1200"/>
              </a:spcAft>
            </a:pPr>
            <a:r>
              <a:rPr lang="en-US" altLang="en-US" dirty="0"/>
              <a:t>It should be a valuable guide for you and your students.</a:t>
            </a:r>
          </a:p>
          <a:p>
            <a:pPr eaLnBrk="1" hangingPunct="1">
              <a:spcAft>
                <a:spcPts val="1200"/>
              </a:spcAft>
            </a:pPr>
            <a:r>
              <a:rPr lang="en-US" altLang="en-US" dirty="0"/>
              <a:t>Does it contain a statement that places the course within the intellectual area of the field?</a:t>
            </a:r>
          </a:p>
          <a:p>
            <a:pPr eaLnBrk="1" hangingPunct="1">
              <a:spcAft>
                <a:spcPts val="1200"/>
              </a:spcAft>
            </a:pPr>
            <a:r>
              <a:rPr lang="en-US" altLang="en-US" dirty="0"/>
              <a:t>Does it provide overall objectives for the course that are fairly specific?</a:t>
            </a:r>
          </a:p>
          <a:p>
            <a:pPr eaLnBrk="1" hangingPunct="1">
              <a:spcAft>
                <a:spcPts val="1200"/>
              </a:spcAft>
            </a:pPr>
            <a:r>
              <a:rPr lang="en-US" altLang="en-US" dirty="0"/>
              <a:t>Does it Includes appropriate references, including primary literature, especially for upper division?</a:t>
            </a:r>
          </a:p>
        </p:txBody>
      </p:sp>
      <p:sp>
        <p:nvSpPr>
          <p:cNvPr id="3" name="Title 2">
            <a:extLst>
              <a:ext uri="{FF2B5EF4-FFF2-40B4-BE49-F238E27FC236}">
                <a16:creationId xmlns:a16="http://schemas.microsoft.com/office/drawing/2014/main" id="{F0FB0E54-8592-E31D-03FE-9A95FD99E56D}"/>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a:t>
            </a:r>
          </a:p>
        </p:txBody>
      </p:sp>
      <p:pic>
        <p:nvPicPr>
          <p:cNvPr id="29700" name="Picture 5" descr="syllabus.png">
            <a:extLst>
              <a:ext uri="{FF2B5EF4-FFF2-40B4-BE49-F238E27FC236}">
                <a16:creationId xmlns:a16="http://schemas.microsoft.com/office/drawing/2014/main" id="{3F1627F3-8259-9A35-8EC4-870979756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1614488"/>
            <a:ext cx="16160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8A9CFE-36BF-8EC4-6D51-1AB1183E88C2}"/>
              </a:ext>
            </a:extLst>
          </p:cNvPr>
          <p:cNvSpPr>
            <a:spLocks noGrp="1"/>
          </p:cNvSpPr>
          <p:nvPr>
            <p:ph idx="1"/>
          </p:nvPr>
        </p:nvSpPr>
        <p:spPr>
          <a:xfrm>
            <a:off x="676275" y="1524000"/>
            <a:ext cx="6154738" cy="4757738"/>
          </a:xfrm>
        </p:spPr>
        <p:txBody>
          <a:bodyPr/>
          <a:lstStyle/>
          <a:p>
            <a:pPr eaLnBrk="1" hangingPunct="1">
              <a:spcAft>
                <a:spcPts val="1200"/>
              </a:spcAft>
            </a:pPr>
            <a:r>
              <a:rPr lang="en-US" altLang="en-US" dirty="0"/>
              <a:t>Does it introduce you as a faculty member, perhaps offering a few personal facts; office hours, contact information?</a:t>
            </a:r>
          </a:p>
          <a:p>
            <a:pPr eaLnBrk="1" hangingPunct="1">
              <a:spcAft>
                <a:spcPts val="1200"/>
              </a:spcAft>
            </a:pPr>
            <a:r>
              <a:rPr lang="en-US" altLang="en-US" dirty="0"/>
              <a:t>Does it give students an understanding of your approach to teaching?</a:t>
            </a:r>
          </a:p>
          <a:p>
            <a:pPr eaLnBrk="1" hangingPunct="1">
              <a:spcAft>
                <a:spcPts val="1200"/>
              </a:spcAft>
            </a:pPr>
            <a:r>
              <a:rPr lang="en-US" altLang="en-US" dirty="0"/>
              <a:t> Many syllabi include a student contract for attendance.</a:t>
            </a:r>
          </a:p>
          <a:p>
            <a:pPr eaLnBrk="1" hangingPunct="1">
              <a:spcAft>
                <a:spcPts val="1200"/>
              </a:spcAft>
            </a:pPr>
            <a:r>
              <a:rPr lang="en-US" altLang="en-US" dirty="0"/>
              <a:t>Are course prerequisites listed?</a:t>
            </a:r>
          </a:p>
          <a:p>
            <a:pPr eaLnBrk="1" hangingPunct="1">
              <a:spcAft>
                <a:spcPts val="1200"/>
              </a:spcAft>
            </a:pPr>
            <a:r>
              <a:rPr lang="en-US" altLang="en-US" dirty="0"/>
              <a:t>Are course assignments and due dates clear?</a:t>
            </a:r>
          </a:p>
        </p:txBody>
      </p:sp>
      <p:sp>
        <p:nvSpPr>
          <p:cNvPr id="2" name="Title 1">
            <a:extLst>
              <a:ext uri="{FF2B5EF4-FFF2-40B4-BE49-F238E27FC236}">
                <a16:creationId xmlns:a16="http://schemas.microsoft.com/office/drawing/2014/main" id="{870F1D02-20C2-4DE8-FA6E-89E1ACF0574D}"/>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0724" name="Picture 7" descr="syllabusChecks.png">
            <a:extLst>
              <a:ext uri="{FF2B5EF4-FFF2-40B4-BE49-F238E27FC236}">
                <a16:creationId xmlns:a16="http://schemas.microsoft.com/office/drawing/2014/main" id="{6E443E26-E74B-797E-5292-8518EB6AA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E25CB250-19A5-5DFF-BBE8-8AE7577E7CFF}"/>
              </a:ext>
            </a:extLst>
          </p:cNvPr>
          <p:cNvSpPr>
            <a:spLocks noGrp="1"/>
          </p:cNvSpPr>
          <p:nvPr>
            <p:ph idx="1"/>
          </p:nvPr>
        </p:nvSpPr>
        <p:spPr>
          <a:xfrm>
            <a:off x="762000" y="1905000"/>
            <a:ext cx="6178550" cy="4530725"/>
          </a:xfrm>
        </p:spPr>
        <p:txBody>
          <a:bodyPr/>
          <a:lstStyle/>
          <a:p>
            <a:pPr eaLnBrk="1" hangingPunct="1">
              <a:spcAft>
                <a:spcPts val="1200"/>
              </a:spcAft>
            </a:pPr>
            <a:r>
              <a:rPr lang="en-US" altLang="en-US" dirty="0"/>
              <a:t>Is it clear on how performance will be evaluated, e.g., essay exams, multiple choice, term papers?</a:t>
            </a:r>
          </a:p>
          <a:p>
            <a:pPr eaLnBrk="1" hangingPunct="1">
              <a:spcAft>
                <a:spcPts val="1200"/>
              </a:spcAft>
            </a:pPr>
            <a:r>
              <a:rPr lang="en-US" altLang="en-US" dirty="0"/>
              <a:t>Does it include a detailed grading policy (avoids misunderstandings in the future).</a:t>
            </a:r>
          </a:p>
          <a:p>
            <a:pPr eaLnBrk="1" hangingPunct="1">
              <a:spcAft>
                <a:spcPts val="1200"/>
              </a:spcAft>
            </a:pPr>
            <a:r>
              <a:rPr lang="en-US" altLang="en-US" dirty="0"/>
              <a:t>Policy on attendance/make-up exams/</a:t>
            </a:r>
            <a:br>
              <a:rPr lang="en-US" altLang="en-US" dirty="0"/>
            </a:br>
            <a:r>
              <a:rPr lang="en-US" altLang="en-US" dirty="0"/>
              <a:t>late papers/other related items..</a:t>
            </a:r>
          </a:p>
          <a:p>
            <a:pPr eaLnBrk="1" hangingPunct="1">
              <a:spcAft>
                <a:spcPts val="1200"/>
              </a:spcAft>
            </a:pPr>
            <a:r>
              <a:rPr lang="en-US" altLang="en-US" dirty="0"/>
              <a:t>Other administrative matters and relevant university policies.</a:t>
            </a:r>
          </a:p>
          <a:p>
            <a:pPr eaLnBrk="1" hangingPunct="1"/>
            <a:endParaRPr lang="en-US" altLang="en-US" dirty="0">
              <a:latin typeface="Verdana" panose="020B0604030504040204" pitchFamily="34" charset="0"/>
            </a:endParaRPr>
          </a:p>
          <a:p>
            <a:pPr eaLnBrk="1" hangingPunct="1"/>
            <a:endParaRPr lang="en-US" altLang="en-US" dirty="0">
              <a:latin typeface="Verdana" panose="020B0604030504040204" pitchFamily="34" charset="0"/>
            </a:endParaRPr>
          </a:p>
        </p:txBody>
      </p:sp>
      <p:sp>
        <p:nvSpPr>
          <p:cNvPr id="2" name="Title 1">
            <a:extLst>
              <a:ext uri="{FF2B5EF4-FFF2-40B4-BE49-F238E27FC236}">
                <a16:creationId xmlns:a16="http://schemas.microsoft.com/office/drawing/2014/main" id="{7B8D46E5-F404-CA4C-1E99-A1181B995EB2}"/>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1748" name="Picture 7" descr="syllabusChecks.png">
            <a:extLst>
              <a:ext uri="{FF2B5EF4-FFF2-40B4-BE49-F238E27FC236}">
                <a16:creationId xmlns:a16="http://schemas.microsoft.com/office/drawing/2014/main" id="{678CAD5E-36F3-573B-639E-820AFC962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372319D-C266-3918-DE02-CD7A9CE605C3}"/>
              </a:ext>
            </a:extLst>
          </p:cNvPr>
          <p:cNvSpPr>
            <a:spLocks noGrp="1"/>
          </p:cNvSpPr>
          <p:nvPr>
            <p:ph idx="1"/>
          </p:nvPr>
        </p:nvSpPr>
        <p:spPr>
          <a:xfrm>
            <a:off x="696913" y="1389063"/>
            <a:ext cx="6178550" cy="4530725"/>
          </a:xfrm>
        </p:spPr>
        <p:txBody>
          <a:bodyPr/>
          <a:lstStyle/>
          <a:p>
            <a:pPr eaLnBrk="1" hangingPunct="1">
              <a:spcAft>
                <a:spcPts val="1200"/>
              </a:spcAft>
            </a:pPr>
            <a:r>
              <a:rPr lang="en-US" altLang="en-US" dirty="0"/>
              <a:t>Support services, e.g., math help labs or writing labs, library services.</a:t>
            </a:r>
            <a:endParaRPr lang="en-US" altLang="en-US" dirty="0">
              <a:latin typeface="Verdana" panose="020B0604030504040204" pitchFamily="34" charset="0"/>
            </a:endParaRPr>
          </a:p>
          <a:p>
            <a:pPr eaLnBrk="1" hangingPunct="1">
              <a:spcAft>
                <a:spcPts val="1200"/>
              </a:spcAft>
            </a:pPr>
            <a:r>
              <a:rPr lang="en-US" altLang="en-US" dirty="0"/>
              <a:t>Statement on academic integrity and plagiarism.</a:t>
            </a:r>
          </a:p>
          <a:p>
            <a:pPr eaLnBrk="1" hangingPunct="1">
              <a:spcAft>
                <a:spcPts val="1200"/>
              </a:spcAft>
            </a:pPr>
            <a:r>
              <a:rPr lang="en-US" altLang="en-US" dirty="0"/>
              <a:t>ADA statement.</a:t>
            </a:r>
          </a:p>
          <a:p>
            <a:pPr eaLnBrk="1" hangingPunct="1">
              <a:spcAft>
                <a:spcPts val="1200"/>
              </a:spcAft>
            </a:pPr>
            <a:r>
              <a:rPr lang="en-US" altLang="en-US" dirty="0"/>
              <a:t>Strategies for Success in the course.</a:t>
            </a:r>
          </a:p>
          <a:p>
            <a:pPr eaLnBrk="1" hangingPunct="1"/>
            <a:r>
              <a:rPr lang="en-US" altLang="en-US" dirty="0"/>
              <a:t>Course Calendar:  My personal preference is to separate the Course Calendar from the Syllabus and treat the Calendar as a course outline </a:t>
            </a:r>
            <a:r>
              <a:rPr lang="en-US" altLang="en-US" b="1" dirty="0"/>
              <a:t>with at least three specific objectives for each class period.</a:t>
            </a:r>
          </a:p>
          <a:p>
            <a:pPr eaLnBrk="1" hangingPunct="1"/>
            <a:endParaRPr lang="en-US" altLang="en-US" dirty="0">
              <a:latin typeface="Verdana" panose="020B0604030504040204" pitchFamily="34" charset="0"/>
            </a:endParaRPr>
          </a:p>
          <a:p>
            <a:pPr eaLnBrk="1" hangingPunct="1"/>
            <a:endParaRPr lang="en-US" altLang="en-US" dirty="0">
              <a:latin typeface="Verdana" panose="020B0604030504040204" pitchFamily="34" charset="0"/>
            </a:endParaRPr>
          </a:p>
        </p:txBody>
      </p:sp>
      <p:sp>
        <p:nvSpPr>
          <p:cNvPr id="2" name="Title 1">
            <a:extLst>
              <a:ext uri="{FF2B5EF4-FFF2-40B4-BE49-F238E27FC236}">
                <a16:creationId xmlns:a16="http://schemas.microsoft.com/office/drawing/2014/main" id="{93E88CF5-843C-762F-49F1-30B92A74E66B}"/>
              </a:ext>
            </a:extLst>
          </p:cNvPr>
          <p:cNvSpPr>
            <a:spLocks noGrp="1"/>
          </p:cNvSpPr>
          <p:nvPr>
            <p:ph type="title"/>
          </p:nvPr>
        </p:nvSpPr>
        <p:spPr>
          <a:xfrm>
            <a:off x="446088" y="398463"/>
            <a:ext cx="8229600" cy="990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2772" name="Picture 7" descr="syllabusChecks.png">
            <a:extLst>
              <a:ext uri="{FF2B5EF4-FFF2-40B4-BE49-F238E27FC236}">
                <a16:creationId xmlns:a16="http://schemas.microsoft.com/office/drawing/2014/main" id="{566194B6-3AAF-7EDF-A9A3-4199AF7FE2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B250-797E-E95A-A312-9E663C7764EB}"/>
              </a:ext>
            </a:extLst>
          </p:cNvPr>
          <p:cNvSpPr>
            <a:spLocks noGrp="1"/>
          </p:cNvSpPr>
          <p:nvPr>
            <p:ph type="title"/>
          </p:nvPr>
        </p:nvSpPr>
        <p:spPr/>
        <p:txBody>
          <a:bodyPr/>
          <a:lstStyle/>
          <a:p>
            <a:pPr>
              <a:defRPr/>
            </a:pPr>
            <a:endParaRPr lang="en-US" dirty="0"/>
          </a:p>
        </p:txBody>
      </p:sp>
      <p:sp>
        <p:nvSpPr>
          <p:cNvPr id="3" name="Content Placeholder 2">
            <a:extLst>
              <a:ext uri="{FF2B5EF4-FFF2-40B4-BE49-F238E27FC236}">
                <a16:creationId xmlns:a16="http://schemas.microsoft.com/office/drawing/2014/main" id="{B37405AE-7AE0-460D-E61C-77752E9A99EA}"/>
              </a:ext>
            </a:extLst>
          </p:cNvPr>
          <p:cNvSpPr>
            <a:spLocks noGrp="1"/>
          </p:cNvSpPr>
          <p:nvPr>
            <p:ph idx="1"/>
          </p:nvPr>
        </p:nvSpPr>
        <p:spPr>
          <a:xfrm>
            <a:off x="457200" y="1600200"/>
            <a:ext cx="8229600" cy="4564626"/>
          </a:xfrm>
        </p:spPr>
        <p:style>
          <a:lnRef idx="2">
            <a:schemeClr val="dk1"/>
          </a:lnRef>
          <a:fillRef idx="1">
            <a:schemeClr val="lt1"/>
          </a:fillRef>
          <a:effectRef idx="0">
            <a:schemeClr val="dk1"/>
          </a:effectRef>
          <a:fontRef idx="minor">
            <a:schemeClr val="dk1"/>
          </a:fontRef>
        </p:style>
        <p:txBody>
          <a:bodyPr/>
          <a:lstStyle/>
          <a:p>
            <a:pPr marL="0" indent="0">
              <a:buNone/>
              <a:defRPr/>
            </a:pPr>
            <a:endParaRPr lang="en-US" sz="2800" dirty="0"/>
          </a:p>
          <a:p>
            <a:pPr>
              <a:defRPr/>
            </a:pPr>
            <a:r>
              <a:rPr lang="en-US" sz="2800" dirty="0"/>
              <a:t>A world-wide phenomenon.</a:t>
            </a:r>
          </a:p>
          <a:p>
            <a:pPr>
              <a:buFont typeface="Arial" charset="0"/>
              <a:buChar char="•"/>
              <a:defRPr/>
            </a:pPr>
            <a:r>
              <a:rPr lang="en-US" sz="2800" dirty="0"/>
              <a:t>In the United Kingdom it is called “</a:t>
            </a:r>
            <a:r>
              <a:rPr lang="en-US" sz="2800" b="1" dirty="0"/>
              <a:t>Graveyard Grannies</a:t>
            </a:r>
            <a:r>
              <a:rPr lang="en-US" sz="2800" dirty="0"/>
              <a:t>.”</a:t>
            </a:r>
          </a:p>
          <a:p>
            <a:pPr>
              <a:buFont typeface="Arial" charset="0"/>
              <a:buChar char="•"/>
              <a:defRPr/>
            </a:pPr>
            <a:r>
              <a:rPr lang="en-US" sz="2800" dirty="0"/>
              <a:t>In France it is called “</a:t>
            </a:r>
            <a:r>
              <a:rPr lang="en-US" sz="2800" b="1" dirty="0"/>
              <a:t>Chere Grand’mere</a:t>
            </a:r>
            <a:r>
              <a:rPr lang="en-US" sz="2800" dirty="0"/>
              <a:t>.”</a:t>
            </a:r>
          </a:p>
          <a:p>
            <a:pPr>
              <a:buFont typeface="Arial" charset="0"/>
              <a:buChar char="•"/>
              <a:defRPr/>
            </a:pPr>
            <a:r>
              <a:rPr lang="en-US" sz="2800" dirty="0"/>
              <a:t>There is hope as there are interventions to save grandmothers </a:t>
            </a:r>
            <a:r>
              <a:rPr lang="en-US" sz="1600" dirty="0"/>
              <a:t>(</a:t>
            </a:r>
            <a:r>
              <a:rPr lang="en-US" sz="1600" dirty="0">
                <a:hlinkClick r:id="rId2"/>
              </a:rPr>
              <a:t>http://www.rci.rutgers.edu/~jussim/grandma.html</a:t>
            </a:r>
            <a:r>
              <a:rPr lang="en-US" sz="1600" dirty="0"/>
              <a:t>).</a:t>
            </a:r>
          </a:p>
          <a:p>
            <a:pPr>
              <a:buFont typeface="Arial" charset="0"/>
              <a:buChar char="•"/>
              <a:defRPr/>
            </a:pPr>
            <a:r>
              <a:rPr lang="en-US" sz="2800" dirty="0"/>
              <a:t>The original paper spawned a minor industry on grandmothers and exams.</a:t>
            </a:r>
          </a:p>
          <a:p>
            <a:pPr>
              <a:buFont typeface="Arial" charset="0"/>
              <a:buChar char="•"/>
              <a:defRPr/>
            </a:pPr>
            <a:endParaRPr lang="en-US" sz="2800" dirty="0"/>
          </a:p>
        </p:txBody>
      </p:sp>
      <p:pic>
        <p:nvPicPr>
          <p:cNvPr id="33796" name="Content Placeholder 3">
            <a:extLst>
              <a:ext uri="{FF2B5EF4-FFF2-40B4-BE49-F238E27FC236}">
                <a16:creationId xmlns:a16="http://schemas.microsoft.com/office/drawing/2014/main" id="{1C909714-6C66-657E-9060-A6F90E92E21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199" y="260733"/>
            <a:ext cx="8229600" cy="1888475"/>
          </a:xfrm>
          <a:solidFill>
            <a:schemeClr val="accent1">
              <a:lumMod val="20000"/>
              <a:lumOff val="80000"/>
            </a:schemeClr>
          </a:solidFill>
          <a:ln>
            <a:solidFill>
              <a:srgbClr val="C00000"/>
            </a:solidFill>
            <a:miter lim="800000"/>
            <a:headEnd/>
            <a:tailEnd/>
          </a:ln>
        </p:spPr>
      </p:pic>
      <p:sp>
        <p:nvSpPr>
          <p:cNvPr id="33797" name="TextBox 4">
            <a:extLst>
              <a:ext uri="{FF2B5EF4-FFF2-40B4-BE49-F238E27FC236}">
                <a16:creationId xmlns:a16="http://schemas.microsoft.com/office/drawing/2014/main" id="{4A5AD7C2-B6E2-84A4-C3F2-5308211381F3}"/>
              </a:ext>
            </a:extLst>
          </p:cNvPr>
          <p:cNvSpPr txBox="1">
            <a:spLocks noChangeArrowheads="1"/>
          </p:cNvSpPr>
          <p:nvPr/>
        </p:nvSpPr>
        <p:spPr bwMode="auto">
          <a:xfrm>
            <a:off x="447556" y="6241026"/>
            <a:ext cx="8328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hlinkClick r:id="rId4"/>
              </a:rPr>
              <a:t>https://www.math.toronto.edu/mpugh/DeadGrandmother.pdf</a:t>
            </a:r>
            <a:r>
              <a:rPr lang="en-US" altLang="en-US" sz="1400" dirty="0"/>
              <a:t>;  Annals of Improbable Research 1999 (3).</a:t>
            </a:r>
          </a:p>
          <a:p>
            <a:endParaRPr lang="en-US"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feedback.png">
            <a:extLst>
              <a:ext uri="{FF2B5EF4-FFF2-40B4-BE49-F238E27FC236}">
                <a16:creationId xmlns:a16="http://schemas.microsoft.com/office/drawing/2014/main" id="{7E8CE195-ADCC-3806-0061-EDFE4F71E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5486400" cy="6016625"/>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4116CE1-91A4-4B53-3742-BF3036D82356}"/>
              </a:ext>
            </a:extLst>
          </p:cNvPr>
          <p:cNvSpPr txBox="1">
            <a:spLocks/>
          </p:cNvSpPr>
          <p:nvPr/>
        </p:nvSpPr>
        <p:spPr>
          <a:xfrm>
            <a:off x="457200" y="2286000"/>
            <a:ext cx="8305800" cy="2057400"/>
          </a:xfrm>
          <a:prstGeom prst="rect">
            <a:avLst/>
          </a:prstGeom>
        </p:spPr>
        <p:txBody>
          <a:bodyPr anchor="ctr">
            <a:normAutofit/>
          </a:bodyPr>
          <a:lstStyle>
            <a:lvl1pPr algn="l" defTabSz="914400" rtl="0" eaLnBrk="1" latinLnBrk="0" hangingPunct="1">
              <a:spcBef>
                <a:spcPct val="0"/>
              </a:spcBef>
              <a:buNone/>
              <a:defRPr sz="3200" b="1" i="0" kern="1200" spc="-100" baseline="0">
                <a:solidFill>
                  <a:srgbClr val="8E0000"/>
                </a:solidFill>
                <a:latin typeface="+mj-lt"/>
                <a:ea typeface="+mj-ea"/>
                <a:cs typeface="+mj-cs"/>
              </a:defRPr>
            </a:lvl1pPr>
          </a:lstStyle>
          <a:p>
            <a:pPr algn="ctr">
              <a:defRPr/>
            </a:pPr>
            <a:r>
              <a:rPr lang="en-US" sz="4800"/>
              <a:t>Questions</a:t>
            </a:r>
            <a:br>
              <a:rPr lang="en-US" sz="4800"/>
            </a:br>
            <a:r>
              <a:rPr lang="en-US" sz="4800"/>
              <a:t>&amp; Discussion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A854-7246-E275-2A38-538F9797223A}"/>
              </a:ext>
            </a:extLst>
          </p:cNvPr>
          <p:cNvSpPr>
            <a:spLocks noGrp="1"/>
          </p:cNvSpPr>
          <p:nvPr>
            <p:ph type="title"/>
          </p:nvPr>
        </p:nvSpPr>
        <p:spPr>
          <a:solidFill>
            <a:schemeClr val="accent1">
              <a:lumMod val="20000"/>
              <a:lumOff val="80000"/>
            </a:schemeClr>
          </a:solidFill>
          <a:ln>
            <a:solidFill>
              <a:schemeClr val="tx1"/>
            </a:solidFill>
          </a:ln>
        </p:spPr>
        <p:txBody>
          <a:bodyPr>
            <a:noAutofit/>
          </a:bodyPr>
          <a:lstStyle/>
          <a:p>
            <a:pPr algn="ctr">
              <a:defRPr/>
            </a:pPr>
            <a:r>
              <a:rPr lang="en-US" sz="2800" dirty="0"/>
              <a:t>All of the SUS institutions have teaching centers</a:t>
            </a:r>
          </a:p>
        </p:txBody>
      </p:sp>
      <p:sp>
        <p:nvSpPr>
          <p:cNvPr id="10243" name="Content Placeholder 2">
            <a:extLst>
              <a:ext uri="{FF2B5EF4-FFF2-40B4-BE49-F238E27FC236}">
                <a16:creationId xmlns:a16="http://schemas.microsoft.com/office/drawing/2014/main" id="{125EEE35-CA45-E42D-B06A-9A28597FF674}"/>
              </a:ext>
            </a:extLst>
          </p:cNvPr>
          <p:cNvSpPr>
            <a:spLocks noGrp="1"/>
          </p:cNvSpPr>
          <p:nvPr>
            <p:ph idx="1"/>
          </p:nvPr>
        </p:nvSpPr>
        <p:spPr>
          <a:xfrm>
            <a:off x="457200" y="1622394"/>
            <a:ext cx="8229600" cy="4876800"/>
          </a:xfrm>
        </p:spPr>
        <p:txBody>
          <a:bodyPr/>
          <a:lstStyle/>
          <a:p>
            <a:r>
              <a:rPr lang="en-US" altLang="en-US" sz="2000" dirty="0">
                <a:hlinkClick r:id="rId2">
                  <a:extLst>
                    <a:ext uri="{A12FA001-AC4F-418D-AE19-62706E023703}">
                      <ahyp:hlinkClr xmlns:ahyp="http://schemas.microsoft.com/office/drawing/2018/hyperlinkcolor" val="tx"/>
                    </a:ext>
                  </a:extLst>
                </a:hlinkClick>
              </a:rPr>
              <a:t>https://teachingcenter.ufl.edu/</a:t>
            </a:r>
            <a:endParaRPr lang="en-US" altLang="en-US" sz="2000" dirty="0"/>
          </a:p>
          <a:p>
            <a:r>
              <a:rPr lang="en-US" altLang="en-US" sz="2000" dirty="0">
                <a:hlinkClick r:id="rId3">
                  <a:extLst>
                    <a:ext uri="{A12FA001-AC4F-418D-AE19-62706E023703}">
                      <ahyp:hlinkClr xmlns:ahyp="http://schemas.microsoft.com/office/drawing/2018/hyperlinkcolor" val="tx"/>
                    </a:ext>
                  </a:extLst>
                </a:hlinkClick>
              </a:rPr>
              <a:t>https://www.fctl.ucf.edu/</a:t>
            </a:r>
            <a:endParaRPr lang="en-US" altLang="en-US" sz="2000" dirty="0"/>
          </a:p>
          <a:p>
            <a:r>
              <a:rPr lang="en-US" altLang="en-US" sz="2000" dirty="0">
                <a:hlinkClick r:id="rId4">
                  <a:extLst>
                    <a:ext uri="{A12FA001-AC4F-418D-AE19-62706E023703}">
                      <ahyp:hlinkClr xmlns:ahyp="http://schemas.microsoft.com/office/drawing/2018/hyperlinkcolor" val="tx"/>
                    </a:ext>
                  </a:extLst>
                </a:hlinkClick>
              </a:rPr>
              <a:t>https://www.unf.edu/cirt/</a:t>
            </a:r>
            <a:endParaRPr lang="en-US" altLang="en-US" sz="2000" dirty="0"/>
          </a:p>
          <a:p>
            <a:r>
              <a:rPr lang="en-US" altLang="en-US" sz="2000" dirty="0"/>
              <a:t>https://uwf.edu/academic-affairs/departments/center-for-teaching-learning-and-technology/</a:t>
            </a:r>
          </a:p>
          <a:p>
            <a:r>
              <a:rPr lang="en-US" altLang="en-US" sz="2000" dirty="0">
                <a:hlinkClick r:id="rId5">
                  <a:extLst>
                    <a:ext uri="{A12FA001-AC4F-418D-AE19-62706E023703}">
                      <ahyp:hlinkClr xmlns:ahyp="http://schemas.microsoft.com/office/drawing/2018/hyperlinkcolor" val="tx"/>
                    </a:ext>
                  </a:extLst>
                </a:hlinkClick>
              </a:rPr>
              <a:t>https://teaching.fsu.edu/</a:t>
            </a:r>
            <a:endParaRPr lang="en-US" altLang="en-US" sz="2000" dirty="0"/>
          </a:p>
          <a:p>
            <a:r>
              <a:rPr lang="en-US" altLang="en-US" sz="2000" dirty="0">
                <a:hlinkClick r:id="rId6">
                  <a:extLst>
                    <a:ext uri="{A12FA001-AC4F-418D-AE19-62706E023703}">
                      <ahyp:hlinkClr xmlns:ahyp="http://schemas.microsoft.com/office/drawing/2018/hyperlinkcolor" val="tx"/>
                    </a:ext>
                  </a:extLst>
                </a:hlinkClick>
              </a:rPr>
              <a:t>https://www.usf.edu/atle/teaching/</a:t>
            </a:r>
            <a:endParaRPr lang="en-US" altLang="en-US" sz="2000" dirty="0"/>
          </a:p>
          <a:p>
            <a:r>
              <a:rPr lang="en-US" altLang="en-US" sz="2000" dirty="0"/>
              <a:t>https://www.fau.edu/ctl/</a:t>
            </a:r>
          </a:p>
          <a:p>
            <a:r>
              <a:rPr lang="en-US" altLang="en-US" sz="2000" dirty="0">
                <a:hlinkClick r:id="rId7">
                  <a:extLst>
                    <a:ext uri="{A12FA001-AC4F-418D-AE19-62706E023703}">
                      <ahyp:hlinkClr xmlns:ahyp="http://schemas.microsoft.com/office/drawing/2018/hyperlinkcolor" val="tx"/>
                    </a:ext>
                  </a:extLst>
                </a:hlinkClick>
              </a:rPr>
              <a:t>https://www2.fgcu.edu/LucasCenter/new-faculty-academy.html</a:t>
            </a:r>
            <a:endParaRPr lang="en-US" altLang="en-US" sz="2000" dirty="0"/>
          </a:p>
          <a:p>
            <a:r>
              <a:rPr lang="en-US" altLang="en-US" sz="2000" dirty="0"/>
              <a:t>https://www.famu.edu/administration/campus-services/instructional-technology/index.php</a:t>
            </a:r>
          </a:p>
          <a:p>
            <a:r>
              <a:rPr lang="en-US" altLang="en-US" sz="2000" dirty="0"/>
              <a:t>https://www.ncf.edu/academics/academic-support-services/academic-resource-center/</a:t>
            </a:r>
          </a:p>
          <a:p>
            <a:r>
              <a:rPr lang="en-US" altLang="en-US" sz="2000" dirty="0">
                <a:hlinkClick r:id="rId8">
                  <a:extLst>
                    <a:ext uri="{A12FA001-AC4F-418D-AE19-62706E023703}">
                      <ahyp:hlinkClr xmlns:ahyp="http://schemas.microsoft.com/office/drawing/2018/hyperlinkcolor" val="tx"/>
                    </a:ext>
                  </a:extLst>
                </a:hlinkClick>
              </a:rPr>
              <a:t>https://cat.fiu.edu/</a:t>
            </a:r>
            <a:endParaRPr lang="en-US" altLang="en-US" sz="2000" dirty="0"/>
          </a:p>
          <a:p>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A960-3F4E-9EFB-91A3-403F865C3A1D}"/>
              </a:ext>
            </a:extLst>
          </p:cNvPr>
          <p:cNvSpPr>
            <a:spLocks noGrp="1"/>
          </p:cNvSpPr>
          <p:nvPr>
            <p:ph type="title"/>
          </p:nvPr>
        </p:nvSpPr>
        <p:spPr>
          <a:solidFill>
            <a:schemeClr val="accent1">
              <a:lumMod val="20000"/>
              <a:lumOff val="80000"/>
            </a:schemeClr>
          </a:solidFill>
          <a:ln>
            <a:solidFill>
              <a:schemeClr val="tx1"/>
            </a:solidFill>
          </a:ln>
        </p:spPr>
        <p:txBody>
          <a:bodyPr>
            <a:normAutofit fontScale="90000"/>
          </a:bodyPr>
          <a:lstStyle/>
          <a:p>
            <a:pPr algn="ctr">
              <a:defRPr/>
            </a:pPr>
            <a:r>
              <a:rPr lang="en-US" dirty="0"/>
              <a:t>In 2019 The Chronicle published an issue devoted to teaching </a:t>
            </a:r>
          </a:p>
        </p:txBody>
      </p:sp>
      <p:sp>
        <p:nvSpPr>
          <p:cNvPr id="3" name="Content Placeholder 2">
            <a:extLst>
              <a:ext uri="{FF2B5EF4-FFF2-40B4-BE49-F238E27FC236}">
                <a16:creationId xmlns:a16="http://schemas.microsoft.com/office/drawing/2014/main" id="{21A11F75-7E43-6FF6-23E6-C16ABDCF7164}"/>
              </a:ext>
            </a:extLst>
          </p:cNvPr>
          <p:cNvSpPr>
            <a:spLocks noGrp="1"/>
          </p:cNvSpPr>
          <p:nvPr>
            <p:ph idx="1"/>
          </p:nvPr>
        </p:nvSpPr>
        <p:spPr/>
        <p:txBody>
          <a:bodyPr/>
          <a:lstStyle/>
          <a:p>
            <a:pPr marL="0" indent="0">
              <a:buNone/>
              <a:defRPr/>
            </a:pPr>
            <a:endParaRPr lang="en-US" b="1" dirty="0"/>
          </a:p>
          <a:p>
            <a:pPr>
              <a:defRPr/>
            </a:pPr>
            <a:r>
              <a:rPr lang="en-US" b="1" dirty="0"/>
              <a:t>How to Make Your Teaching More Engaging</a:t>
            </a:r>
          </a:p>
          <a:p>
            <a:pPr marL="0" indent="0">
              <a:buNone/>
              <a:defRPr/>
            </a:pPr>
            <a:r>
              <a:rPr lang="en-US" dirty="0">
                <a:hlinkClick r:id="rId2"/>
              </a:rPr>
              <a:t>https://www.chronicle.com/interactives/advice-teaching?utm_source=at&amp;utm_medium=en&amp;cid=at</a:t>
            </a:r>
            <a:endParaRPr lang="en-US" b="1" dirty="0"/>
          </a:p>
          <a:p>
            <a:pPr>
              <a:defRPr/>
            </a:pPr>
            <a:endParaRPr lang="en-US" dirty="0"/>
          </a:p>
          <a:p>
            <a:pPr>
              <a:defRPr/>
            </a:pPr>
            <a:r>
              <a:rPr lang="en-US" b="1" dirty="0"/>
              <a:t>How to Hold a Better Class Discussion</a:t>
            </a:r>
          </a:p>
          <a:p>
            <a:pPr marL="0" indent="0">
              <a:buFont typeface="Arial" panose="020B0604020202020204" pitchFamily="34" charset="0"/>
              <a:buNone/>
              <a:defRPr/>
            </a:pPr>
            <a:r>
              <a:rPr lang="en-US" dirty="0">
                <a:hlinkClick r:id="rId3"/>
              </a:rPr>
              <a:t>https://www.chronicle.com/interactives/20190523-ClassDiscussion?utm_source=at&amp;utm_medium=en&amp;cid=at</a:t>
            </a:r>
            <a:endParaRPr lang="en-US" dirty="0"/>
          </a:p>
          <a:p>
            <a:pPr marL="0" indent="0">
              <a:buFont typeface="Arial" panose="020B0604020202020204" pitchFamily="34" charset="0"/>
              <a:buNone/>
              <a:defRPr/>
            </a:pPr>
            <a:endParaRPr lang="en-US" b="1" dirty="0"/>
          </a:p>
          <a:p>
            <a:pPr marL="0" indent="0">
              <a:buFont typeface="Arial" panose="020B0604020202020204" pitchFamily="34" charset="0"/>
              <a:buNone/>
              <a:defRPr/>
            </a:pPr>
            <a:r>
              <a:rPr lang="en-US" dirty="0"/>
              <a:t>(Now you can purchase this collection of articles from The Chronicle of Higher Education for $44.00, very expensive.)</a:t>
            </a:r>
          </a:p>
          <a:p>
            <a:pPr marL="0" indent="0">
              <a:buFont typeface="Arial" panose="020B0604020202020204" pitchFamily="34" charset="0"/>
              <a:buNone/>
              <a:defRPr/>
            </a:pPr>
            <a:endParaRPr lang="en-US" b="1" dirty="0"/>
          </a:p>
          <a:p>
            <a:pPr marL="0" indent="0">
              <a:buFont typeface="Arial" panose="020B0604020202020204" pitchFamily="34" charset="0"/>
              <a:buNone/>
              <a:defRPr/>
            </a:pP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9CB1-7C7A-0DDA-812A-91FFF2466EBA}"/>
              </a:ext>
            </a:extLst>
          </p:cNvPr>
          <p:cNvSpPr>
            <a:spLocks noGrp="1"/>
          </p:cNvSpPr>
          <p:nvPr>
            <p:ph type="title"/>
          </p:nvPr>
        </p:nvSpPr>
        <p:spPr>
          <a:solidFill>
            <a:schemeClr val="accent1">
              <a:lumMod val="20000"/>
              <a:lumOff val="80000"/>
            </a:schemeClr>
          </a:solidFill>
          <a:ln>
            <a:solidFill>
              <a:schemeClr val="tx1"/>
            </a:solidFill>
          </a:ln>
        </p:spPr>
        <p:txBody>
          <a:bodyPr>
            <a:normAutofit fontScale="90000"/>
          </a:bodyPr>
          <a:lstStyle/>
          <a:p>
            <a:pPr algn="ctr">
              <a:defRPr/>
            </a:pPr>
            <a:r>
              <a:rPr lang="en-US" sz="4900" dirty="0"/>
              <a:t>Teaching in Higher Ed</a:t>
            </a:r>
            <a:br>
              <a:rPr lang="en-US" dirty="0"/>
            </a:br>
            <a:r>
              <a:rPr lang="en-US" sz="2200" dirty="0"/>
              <a:t>(</a:t>
            </a:r>
            <a:r>
              <a:rPr lang="en-US" sz="2200" dirty="0">
                <a:hlinkClick r:id="rId2"/>
              </a:rPr>
              <a:t>https://teachinginhighered.com/</a:t>
            </a:r>
            <a:r>
              <a:rPr lang="en-US" sz="2200" dirty="0"/>
              <a:t>)</a:t>
            </a:r>
          </a:p>
        </p:txBody>
      </p:sp>
      <p:sp>
        <p:nvSpPr>
          <p:cNvPr id="3" name="Content Placeholder 2">
            <a:extLst>
              <a:ext uri="{FF2B5EF4-FFF2-40B4-BE49-F238E27FC236}">
                <a16:creationId xmlns:a16="http://schemas.microsoft.com/office/drawing/2014/main" id="{12FF0BD4-6591-6B9D-D4E3-EF3D70B9E469}"/>
              </a:ext>
            </a:extLst>
          </p:cNvPr>
          <p:cNvSpPr>
            <a:spLocks noGrp="1"/>
          </p:cNvSpPr>
          <p:nvPr>
            <p:ph idx="1"/>
          </p:nvPr>
        </p:nvSpPr>
        <p:spPr/>
        <p:txBody>
          <a:bodyPr/>
          <a:lstStyle/>
          <a:p>
            <a:pPr marL="0" indent="0" algn="ctr">
              <a:buFont typeface="Arial" panose="020B0604020202020204" pitchFamily="34" charset="0"/>
              <a:buNone/>
              <a:defRPr/>
            </a:pPr>
            <a:r>
              <a:rPr lang="en-US" dirty="0"/>
              <a:t>ABOUT TEACHING IN HIGHER ED</a:t>
            </a:r>
          </a:p>
          <a:p>
            <a:pPr marL="0" indent="0">
              <a:buFont typeface="Arial" panose="020B0604020202020204" pitchFamily="34" charset="0"/>
              <a:buNone/>
              <a:defRPr/>
            </a:pPr>
            <a:r>
              <a:rPr lang="en-US" dirty="0"/>
              <a:t>“Teaching in Higher Ed provides a space to explore the art and science of being more effective at facilitating learning.” Bonni Stachowiak thrives on creating these conversations and expanding the dialogue to as many people as she can.</a:t>
            </a:r>
          </a:p>
          <a:p>
            <a:pPr marL="0" indent="0">
              <a:buFont typeface="Arial" panose="020B0604020202020204" pitchFamily="34" charset="0"/>
              <a:buNone/>
              <a:defRPr/>
            </a:pPr>
            <a:r>
              <a:rPr lang="en-US" dirty="0"/>
              <a:t>Sponsor of </a:t>
            </a:r>
            <a:r>
              <a:rPr lang="en-US" b="1" dirty="0"/>
              <a:t>PLAYPOSIUM: Professors at Play</a:t>
            </a:r>
            <a:endParaRPr lang="en-US" dirty="0"/>
          </a:p>
          <a:p>
            <a:pPr marL="0" indent="0">
              <a:buFont typeface="Arial" panose="020B0604020202020204" pitchFamily="34" charset="0"/>
              <a:buNone/>
              <a:defRPr/>
            </a:pPr>
            <a:r>
              <a:rPr lang="en-US" dirty="0"/>
              <a:t>Offers ebooks on various topics at no cost , e.g., </a:t>
            </a:r>
          </a:p>
          <a:p>
            <a:pPr marL="0" indent="0">
              <a:buFont typeface="Arial" panose="020B0604020202020204" pitchFamily="34" charset="0"/>
              <a:buNone/>
              <a:defRPr/>
            </a:pPr>
            <a:r>
              <a:rPr lang="en-US" b="1" dirty="0"/>
              <a:t>2022. Educational Technology Essentials: Tools to create more efficiency and effectiveness in your teaching.</a:t>
            </a:r>
          </a:p>
          <a:p>
            <a:pPr marL="0" indent="0">
              <a:buFont typeface="Arial" panose="020B0604020202020204" pitchFamily="34" charset="0"/>
              <a:buNone/>
              <a:defRPr/>
            </a:pPr>
            <a:endParaRPr lang="en-US" sz="1400" dirty="0">
              <a:hlinkClick r:id="rId3"/>
            </a:endParaRPr>
          </a:p>
          <a:p>
            <a:pPr marL="0" indent="0">
              <a:buFont typeface="Arial" panose="020B0604020202020204" pitchFamily="34" charset="0"/>
              <a:buNone/>
              <a:defRPr/>
            </a:pPr>
            <a:r>
              <a:rPr lang="en-US" sz="1400" dirty="0">
                <a:hlinkClick r:id="rId3"/>
              </a:rPr>
              <a:t>ABOUT THE PODCAST</a:t>
            </a:r>
            <a:r>
              <a:rPr lang="en-US" sz="1400" dirty="0"/>
              <a:t> ~ 230 podcasts on a variety of topics: </a:t>
            </a:r>
          </a:p>
          <a:p>
            <a:pPr marL="0" indent="0">
              <a:buFont typeface="Arial" panose="020B0604020202020204" pitchFamily="34" charset="0"/>
              <a:buNone/>
              <a:defRPr/>
            </a:pPr>
            <a:r>
              <a:rPr lang="en-US" sz="1400" dirty="0">
                <a:hlinkClick r:id="rId4"/>
              </a:rPr>
              <a:t>SPEAKING + WORKSHOPS</a:t>
            </a:r>
            <a:r>
              <a:rPr lang="en-US" sz="1400" dirty="0"/>
              <a:t> held around the country focusing on improving teaching.</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2943-5670-99DF-CE34-854D166F0413}"/>
              </a:ext>
            </a:extLst>
          </p:cNvPr>
          <p:cNvSpPr>
            <a:spLocks noGrp="1"/>
          </p:cNvSpPr>
          <p:nvPr>
            <p:ph type="title"/>
          </p:nvPr>
        </p:nvSpPr>
        <p:spPr>
          <a:xfrm>
            <a:off x="743639" y="467298"/>
            <a:ext cx="8229600" cy="990600"/>
          </a:xfrm>
          <a:solidFill>
            <a:schemeClr val="accent1">
              <a:lumMod val="20000"/>
              <a:lumOff val="80000"/>
            </a:schemeClr>
          </a:solidFill>
          <a:ln>
            <a:solidFill>
              <a:schemeClr val="tx1"/>
            </a:solidFill>
          </a:ln>
        </p:spPr>
        <p:txBody>
          <a:bodyPr>
            <a:normAutofit fontScale="90000"/>
          </a:bodyPr>
          <a:lstStyle/>
          <a:p>
            <a:pPr algn="ctr">
              <a:defRPr/>
            </a:pPr>
            <a:r>
              <a:rPr lang="en-US" sz="3600" dirty="0"/>
              <a:t>The Faculty Guild: Now Lumen Learning</a:t>
            </a:r>
            <a:br>
              <a:rPr lang="en-US" sz="4400" dirty="0"/>
            </a:br>
            <a:r>
              <a:rPr lang="en-US" sz="2700" dirty="0"/>
              <a:t>(</a:t>
            </a:r>
            <a:r>
              <a:rPr lang="en-US" altLang="en-US" sz="2800" dirty="0"/>
              <a:t>https://lumenlearning.com </a:t>
            </a:r>
            <a:r>
              <a:rPr lang="en-US" sz="2700" dirty="0"/>
              <a:t>)</a:t>
            </a:r>
          </a:p>
        </p:txBody>
      </p:sp>
      <p:sp>
        <p:nvSpPr>
          <p:cNvPr id="13315" name="Content Placeholder 2">
            <a:extLst>
              <a:ext uri="{FF2B5EF4-FFF2-40B4-BE49-F238E27FC236}">
                <a16:creationId xmlns:a16="http://schemas.microsoft.com/office/drawing/2014/main" id="{E4F81B3D-2FA3-D94C-1339-2DAC5BFB9F9D}"/>
              </a:ext>
            </a:extLst>
          </p:cNvPr>
          <p:cNvSpPr>
            <a:spLocks noGrp="1"/>
          </p:cNvSpPr>
          <p:nvPr>
            <p:ph idx="1"/>
          </p:nvPr>
        </p:nvSpPr>
        <p:spPr/>
        <p:txBody>
          <a:bodyPr/>
          <a:lstStyle/>
          <a:p>
            <a:endParaRPr lang="en-US" altLang="en-US" dirty="0"/>
          </a:p>
          <a:p>
            <a:r>
              <a:rPr lang="en-US" altLang="en-US" dirty="0"/>
              <a:t>“We help higher education institutions create thriving faculty communities that lead to purposeful teaching and improved student outcomes.”</a:t>
            </a:r>
          </a:p>
          <a:p>
            <a:endParaRPr lang="en-US" altLang="en-US" dirty="0"/>
          </a:p>
          <a:p>
            <a:r>
              <a:rPr lang="en-US" altLang="en-US" dirty="0"/>
              <a:t>Faculty Guild was founded in 2017 by David Yaskin who has been directly or indirectly involved in almost every aspect of higher education technology, e.g., Starfish, Blackboard, various LMS products.  It was acquired in 2020 by another company: Lumen Learning. Mission: “We offer affordable access to effective teaching and learning tools.”</a:t>
            </a:r>
          </a:p>
          <a:p>
            <a:endParaRPr lang="en-US" altLang="en-US" dirty="0"/>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57CE-E907-07DB-7F33-A582B5C015DC}"/>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defRPr/>
            </a:pPr>
            <a:r>
              <a:rPr lang="en-US" sz="3600" b="0" dirty="0"/>
              <a:t>Factors important to students</a:t>
            </a:r>
          </a:p>
        </p:txBody>
      </p:sp>
      <p:sp>
        <p:nvSpPr>
          <p:cNvPr id="3" name="Content Placeholder 2">
            <a:extLst>
              <a:ext uri="{FF2B5EF4-FFF2-40B4-BE49-F238E27FC236}">
                <a16:creationId xmlns:a16="http://schemas.microsoft.com/office/drawing/2014/main" id="{D73D1684-750C-5995-D800-697CF9CA2BA4}"/>
              </a:ext>
            </a:extLst>
          </p:cNvPr>
          <p:cNvSpPr>
            <a:spLocks noGrp="1"/>
          </p:cNvSpPr>
          <p:nvPr>
            <p:ph idx="1"/>
          </p:nvPr>
        </p:nvSpPr>
        <p:spPr>
          <a:xfrm>
            <a:off x="457200" y="1466850"/>
            <a:ext cx="8229600" cy="4876800"/>
          </a:xfrm>
        </p:spPr>
        <p:style>
          <a:lnRef idx="2">
            <a:schemeClr val="dk1"/>
          </a:lnRef>
          <a:fillRef idx="1">
            <a:schemeClr val="lt1"/>
          </a:fillRef>
          <a:effectRef idx="0">
            <a:schemeClr val="dk1"/>
          </a:effectRef>
          <a:fontRef idx="minor">
            <a:schemeClr val="dk1"/>
          </a:fontRef>
        </p:style>
        <p:txBody>
          <a:bodyPr/>
          <a:lstStyle/>
          <a:p>
            <a:pPr marL="0" indent="0" eaLnBrk="1" hangingPunct="1">
              <a:lnSpc>
                <a:spcPct val="90000"/>
              </a:lnSpc>
              <a:buFont typeface="Arial" panose="020B0604020202020204" pitchFamily="34" charset="0"/>
              <a:buNone/>
              <a:defRPr/>
            </a:pPr>
            <a:r>
              <a:rPr lang="en-US" altLang="en-US" sz="2000" b="1" dirty="0">
                <a:solidFill>
                  <a:srgbClr val="292934"/>
                </a:solidFill>
                <a:ea typeface="MS PGothic" panose="020B0600070205080204" pitchFamily="34" charset="-128"/>
              </a:rPr>
              <a:t>Subject Matter </a:t>
            </a:r>
          </a:p>
          <a:p>
            <a:pPr lvl="1" eaLnBrk="1" hangingPunct="1">
              <a:lnSpc>
                <a:spcPct val="90000"/>
              </a:lnSpc>
              <a:defRPr/>
            </a:pPr>
            <a:r>
              <a:rPr lang="en-US" altLang="en-US" dirty="0">
                <a:solidFill>
                  <a:srgbClr val="292934"/>
                </a:solidFill>
                <a:ea typeface="MS PGothic" panose="020B0600070205080204" pitchFamily="34" charset="-128"/>
              </a:rPr>
              <a:t>Demonstrates detailed knowledge of </a:t>
            </a:r>
            <a:br>
              <a:rPr lang="en-US" altLang="en-US" dirty="0">
                <a:solidFill>
                  <a:srgbClr val="292934"/>
                </a:solidFill>
                <a:ea typeface="MS PGothic" panose="020B0600070205080204" pitchFamily="34" charset="-128"/>
              </a:rPr>
            </a:br>
            <a:r>
              <a:rPr lang="en-US" altLang="en-US" dirty="0">
                <a:solidFill>
                  <a:srgbClr val="292934"/>
                </a:solidFill>
                <a:ea typeface="MS PGothic" panose="020B0600070205080204" pitchFamily="34" charset="-128"/>
              </a:rPr>
              <a:t>the subject matter.</a:t>
            </a:r>
          </a:p>
          <a:p>
            <a:pPr lvl="1" eaLnBrk="1" hangingPunct="1">
              <a:lnSpc>
                <a:spcPct val="90000"/>
              </a:lnSpc>
              <a:defRPr/>
            </a:pPr>
            <a:r>
              <a:rPr lang="en-US" altLang="en-US" dirty="0">
                <a:solidFill>
                  <a:srgbClr val="292934"/>
                </a:solidFill>
                <a:ea typeface="MS PGothic" panose="020B0600070205080204" pitchFamily="34" charset="-128"/>
              </a:rPr>
              <a:t>Shows enthusiasm for the subject.</a:t>
            </a:r>
          </a:p>
          <a:p>
            <a:pPr marL="0" indent="0" eaLnBrk="1" hangingPunct="1">
              <a:lnSpc>
                <a:spcPct val="90000"/>
              </a:lnSpc>
              <a:spcBef>
                <a:spcPts val="1175"/>
              </a:spcBef>
              <a:buFont typeface="Arial" panose="020B0604020202020204" pitchFamily="34" charset="0"/>
              <a:buNone/>
              <a:defRPr/>
            </a:pPr>
            <a:r>
              <a:rPr lang="en-US" altLang="en-US" sz="2000" b="1" dirty="0">
                <a:solidFill>
                  <a:srgbClr val="292934"/>
                </a:solidFill>
                <a:ea typeface="MS PGothic" panose="020B0600070205080204" pitchFamily="34" charset="-128"/>
              </a:rPr>
              <a:t>Presentation/Facilitation</a:t>
            </a:r>
          </a:p>
          <a:p>
            <a:pPr lvl="1" eaLnBrk="1" hangingPunct="1">
              <a:lnSpc>
                <a:spcPct val="90000"/>
              </a:lnSpc>
              <a:defRPr/>
            </a:pPr>
            <a:r>
              <a:rPr lang="en-US" altLang="en-US" dirty="0">
                <a:solidFill>
                  <a:srgbClr val="292934"/>
                </a:solidFill>
                <a:ea typeface="MS PGothic" panose="020B0600070205080204" pitchFamily="34" charset="-128"/>
              </a:rPr>
              <a:t>Is well-prepared for class </a:t>
            </a:r>
            <a:br>
              <a:rPr lang="en-US" altLang="en-US" dirty="0">
                <a:solidFill>
                  <a:srgbClr val="292934"/>
                </a:solidFill>
                <a:ea typeface="MS PGothic" panose="020B0600070205080204" pitchFamily="34" charset="-128"/>
              </a:rPr>
            </a:br>
            <a:r>
              <a:rPr lang="en-US" altLang="en-US" dirty="0">
                <a:solidFill>
                  <a:srgbClr val="292934"/>
                </a:solidFill>
                <a:ea typeface="MS PGothic" panose="020B0600070205080204" pitchFamily="34" charset="-128"/>
              </a:rPr>
              <a:t>(clear syllabus and schedule, organized in class).</a:t>
            </a:r>
          </a:p>
          <a:p>
            <a:pPr lvl="1" eaLnBrk="1" hangingPunct="1">
              <a:lnSpc>
                <a:spcPct val="90000"/>
              </a:lnSpc>
              <a:defRPr/>
            </a:pPr>
            <a:r>
              <a:rPr lang="en-US" altLang="en-US" dirty="0">
                <a:solidFill>
                  <a:srgbClr val="292934"/>
                </a:solidFill>
                <a:ea typeface="MS PGothic" panose="020B0600070205080204" pitchFamily="34" charset="-128"/>
              </a:rPr>
              <a:t>Stimulates interest in the subject.</a:t>
            </a:r>
          </a:p>
          <a:p>
            <a:pPr lvl="1" eaLnBrk="1" hangingPunct="1">
              <a:lnSpc>
                <a:spcPct val="90000"/>
              </a:lnSpc>
              <a:defRPr/>
            </a:pPr>
            <a:r>
              <a:rPr lang="en-US" altLang="en-US" dirty="0">
                <a:solidFill>
                  <a:srgbClr val="292934"/>
                </a:solidFill>
                <a:ea typeface="MS PGothic" panose="020B0600070205080204" pitchFamily="34" charset="-128"/>
              </a:rPr>
              <a:t>Encourages discussion/class interaction.</a:t>
            </a:r>
          </a:p>
          <a:p>
            <a:pPr lvl="1" eaLnBrk="1" hangingPunct="1">
              <a:lnSpc>
                <a:spcPct val="90000"/>
              </a:lnSpc>
              <a:defRPr/>
            </a:pPr>
            <a:r>
              <a:rPr lang="en-US" altLang="en-US" dirty="0">
                <a:solidFill>
                  <a:srgbClr val="292934"/>
                </a:solidFill>
                <a:ea typeface="MS PGothic" panose="020B0600070205080204" pitchFamily="34" charset="-128"/>
              </a:rPr>
              <a:t>Explains information clearly.</a:t>
            </a:r>
          </a:p>
          <a:p>
            <a:pPr marL="0" indent="0" eaLnBrk="1" hangingPunct="1">
              <a:lnSpc>
                <a:spcPct val="90000"/>
              </a:lnSpc>
              <a:spcBef>
                <a:spcPts val="1175"/>
              </a:spcBef>
              <a:buFont typeface="Arial" panose="020B0604020202020204" pitchFamily="34" charset="0"/>
              <a:buNone/>
              <a:defRPr/>
            </a:pPr>
            <a:r>
              <a:rPr lang="en-US" altLang="en-US" sz="2000" b="1" dirty="0">
                <a:solidFill>
                  <a:srgbClr val="292934"/>
                </a:solidFill>
                <a:ea typeface="MS PGothic" panose="020B0600070205080204" pitchFamily="34" charset="-128"/>
              </a:rPr>
              <a:t>Approach to Students</a:t>
            </a:r>
          </a:p>
          <a:p>
            <a:pPr lvl="1" eaLnBrk="1" hangingPunct="1">
              <a:lnSpc>
                <a:spcPct val="90000"/>
              </a:lnSpc>
              <a:defRPr/>
            </a:pPr>
            <a:r>
              <a:rPr lang="en-US" altLang="en-US" dirty="0">
                <a:solidFill>
                  <a:srgbClr val="292934"/>
                </a:solidFill>
                <a:ea typeface="MS PGothic" panose="020B0600070205080204" pitchFamily="34" charset="-128"/>
              </a:rPr>
              <a:t>Shows concern for students.</a:t>
            </a:r>
          </a:p>
          <a:p>
            <a:pPr lvl="1" eaLnBrk="1" hangingPunct="1">
              <a:lnSpc>
                <a:spcPct val="90000"/>
              </a:lnSpc>
              <a:defRPr/>
            </a:pPr>
            <a:r>
              <a:rPr lang="en-US" altLang="en-US" dirty="0">
                <a:solidFill>
                  <a:srgbClr val="292934"/>
                </a:solidFill>
                <a:ea typeface="MS PGothic" panose="020B0600070205080204" pitchFamily="34" charset="-128"/>
              </a:rPr>
              <a:t>Is readily available to students</a:t>
            </a:r>
            <a:r>
              <a:rPr lang="en-US" altLang="en-US" dirty="0">
                <a:solidFill>
                  <a:srgbClr val="292934"/>
                </a:solidFill>
                <a:latin typeface="Verdana" panose="020B0604030504040204" pitchFamily="34" charset="0"/>
                <a:ea typeface="MS PGothic" panose="020B0600070205080204" pitchFamily="34" charset="-128"/>
              </a:rPr>
              <a:t>.</a:t>
            </a:r>
          </a:p>
          <a:p>
            <a:pPr lvl="1" eaLnBrk="1" hangingPunct="1">
              <a:lnSpc>
                <a:spcPct val="90000"/>
              </a:lnSpc>
              <a:defRPr/>
            </a:pPr>
            <a:r>
              <a:rPr lang="en-US" altLang="en-US" dirty="0">
                <a:solidFill>
                  <a:srgbClr val="292934"/>
                </a:solidFill>
                <a:ea typeface="MS PGothic" panose="020B0600070205080204" pitchFamily="34" charset="-128"/>
              </a:rPr>
              <a:t>Allows recovery from a single poor performance.</a:t>
            </a:r>
          </a:p>
          <a:p>
            <a:pPr lvl="1" eaLnBrk="1" hangingPunct="1">
              <a:lnSpc>
                <a:spcPct val="90000"/>
              </a:lnSpc>
              <a:defRPr/>
            </a:pPr>
            <a:endParaRPr lang="en-US" altLang="en-US" dirty="0">
              <a:solidFill>
                <a:srgbClr val="292934"/>
              </a:solidFill>
              <a:ea typeface="MS PGothic" panose="020B0600070205080204" pitchFamily="34" charset="-128"/>
            </a:endParaRPr>
          </a:p>
          <a:p>
            <a:pPr lvl="1" eaLnBrk="1" hangingPunct="1">
              <a:lnSpc>
                <a:spcPct val="90000"/>
              </a:lnSpc>
              <a:defRPr/>
            </a:pPr>
            <a:endParaRPr lang="en-US" altLang="en-US" dirty="0">
              <a:solidFill>
                <a:srgbClr val="292934"/>
              </a:solidFill>
              <a:ea typeface="MS PGothic" panose="020B0600070205080204" pitchFamily="34" charset="-128"/>
            </a:endParaRPr>
          </a:p>
          <a:p>
            <a:pPr marL="0" indent="0">
              <a:defRPr/>
            </a:pPr>
            <a:endParaRPr lang="en-US" altLang="en-US" sz="2000" dirty="0">
              <a:solidFill>
                <a:srgbClr val="292934"/>
              </a:solidFill>
              <a:ea typeface="MS PGothic" panose="020B0600070205080204" pitchFamily="34" charset="-128"/>
            </a:endParaRPr>
          </a:p>
        </p:txBody>
      </p:sp>
      <p:sp>
        <p:nvSpPr>
          <p:cNvPr id="14340" name="TextBox 3">
            <a:extLst>
              <a:ext uri="{FF2B5EF4-FFF2-40B4-BE49-F238E27FC236}">
                <a16:creationId xmlns:a16="http://schemas.microsoft.com/office/drawing/2014/main" id="{EC4CFE60-50EA-4974-B874-F062B18888E8}"/>
              </a:ext>
            </a:extLst>
          </p:cNvPr>
          <p:cNvSpPr txBox="1">
            <a:spLocks noChangeArrowheads="1"/>
          </p:cNvSpPr>
          <p:nvPr/>
        </p:nvSpPr>
        <p:spPr bwMode="auto">
          <a:xfrm>
            <a:off x="374573" y="6415088"/>
            <a:ext cx="7877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200" dirty="0"/>
              <a:t>*Modified after Chickering &amp; Gamson,  1987 Wingspan J. 9(2); also R. Light 2001, Harvard U Press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6C3A-4BA6-FA90-21EC-58135B1D91B6}"/>
              </a:ext>
            </a:extLst>
          </p:cNvPr>
          <p:cNvSpPr>
            <a:spLocks noGrp="1"/>
          </p:cNvSpPr>
          <p:nvPr>
            <p:ph type="title"/>
          </p:nvPr>
        </p:nvSpPr>
        <p:spPr>
          <a:xfrm>
            <a:off x="457200" y="461963"/>
            <a:ext cx="8040688" cy="557212"/>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b="0" dirty="0"/>
              <a:t>Sources of Evidence of Teaching Effectiveness*</a:t>
            </a:r>
          </a:p>
        </p:txBody>
      </p:sp>
      <p:sp>
        <p:nvSpPr>
          <p:cNvPr id="3" name="Content Placeholder 2">
            <a:extLst>
              <a:ext uri="{FF2B5EF4-FFF2-40B4-BE49-F238E27FC236}">
                <a16:creationId xmlns:a16="http://schemas.microsoft.com/office/drawing/2014/main" id="{BF79A3AF-3DA7-39FA-F405-778209C01E1D}"/>
              </a:ext>
            </a:extLst>
          </p:cNvPr>
          <p:cNvSpPr>
            <a:spLocks noGrp="1"/>
          </p:cNvSpPr>
          <p:nvPr>
            <p:ph idx="1"/>
          </p:nvPr>
        </p:nvSpPr>
        <p:spPr>
          <a:xfrm>
            <a:off x="457200" y="1149350"/>
            <a:ext cx="8229600" cy="4876800"/>
          </a:xfrm>
        </p:spPr>
        <p:style>
          <a:lnRef idx="2">
            <a:schemeClr val="dk1"/>
          </a:lnRef>
          <a:fillRef idx="1">
            <a:schemeClr val="lt1"/>
          </a:fillRef>
          <a:effectRef idx="0">
            <a:schemeClr val="dk1"/>
          </a:effectRef>
          <a:fontRef idx="minor">
            <a:schemeClr val="dk1"/>
          </a:fontRef>
        </p:style>
        <p:txBody>
          <a:bodyPr/>
          <a:lstStyle/>
          <a:p>
            <a:pPr>
              <a:buFont typeface="Arial" charset="0"/>
              <a:buChar char="•"/>
              <a:defRPr/>
            </a:pPr>
            <a:r>
              <a:rPr lang="en-US" b="1" dirty="0"/>
              <a:t>Instrument</a:t>
            </a:r>
            <a:r>
              <a:rPr lang="en-US" sz="2000" dirty="0"/>
              <a:t>				</a:t>
            </a:r>
            <a:r>
              <a:rPr lang="en-US" b="1" dirty="0"/>
              <a:t>Source of information</a:t>
            </a:r>
          </a:p>
          <a:p>
            <a:pPr>
              <a:buFont typeface="Arial" charset="0"/>
              <a:buChar char="•"/>
              <a:defRPr/>
            </a:pPr>
            <a:r>
              <a:rPr lang="en-US" sz="2000" dirty="0"/>
              <a:t>Student Ratings  			Students*</a:t>
            </a:r>
          </a:p>
          <a:p>
            <a:pPr>
              <a:buFont typeface="Arial" charset="0"/>
              <a:buChar char="•"/>
              <a:defRPr/>
            </a:pPr>
            <a:r>
              <a:rPr lang="en-US" sz="2000" dirty="0"/>
              <a:t>Self-Evaluation			Peers</a:t>
            </a:r>
          </a:p>
          <a:p>
            <a:pPr>
              <a:buFont typeface="Arial" charset="0"/>
              <a:buChar char="•"/>
              <a:defRPr/>
            </a:pPr>
            <a:r>
              <a:rPr lang="en-US" sz="2000" dirty="0"/>
              <a:t>Video					Instructors/Peers</a:t>
            </a:r>
          </a:p>
          <a:p>
            <a:pPr>
              <a:buFont typeface="Arial" charset="0"/>
              <a:buChar char="•"/>
              <a:defRPr/>
            </a:pPr>
            <a:r>
              <a:rPr lang="en-US" sz="2000" dirty="0"/>
              <a:t>Student Interviews			Students*</a:t>
            </a:r>
          </a:p>
          <a:p>
            <a:pPr>
              <a:buFont typeface="Arial" charset="0"/>
              <a:buChar char="•"/>
              <a:defRPr/>
            </a:pPr>
            <a:r>
              <a:rPr lang="en-US" sz="2000" dirty="0"/>
              <a:t>Alumni Ratings			Alumni</a:t>
            </a:r>
          </a:p>
          <a:p>
            <a:pPr>
              <a:buFont typeface="Arial" charset="0"/>
              <a:buChar char="•"/>
              <a:defRPr/>
            </a:pPr>
            <a:r>
              <a:rPr lang="en-US" sz="2000" dirty="0"/>
              <a:t>Employer Ratings			Employers</a:t>
            </a:r>
          </a:p>
          <a:p>
            <a:pPr>
              <a:buFont typeface="Arial" charset="0"/>
              <a:buChar char="•"/>
              <a:defRPr/>
            </a:pPr>
            <a:r>
              <a:rPr lang="en-US" sz="2000" dirty="0"/>
              <a:t>Administrative Ratings			Administrators</a:t>
            </a:r>
          </a:p>
          <a:p>
            <a:pPr>
              <a:buFont typeface="Arial" charset="0"/>
              <a:buChar char="•"/>
              <a:defRPr/>
            </a:pPr>
            <a:r>
              <a:rPr lang="en-US" sz="2000" dirty="0"/>
              <a:t>Teaching Scholarship			Instructors</a:t>
            </a:r>
          </a:p>
          <a:p>
            <a:pPr>
              <a:buFont typeface="Arial" charset="0"/>
              <a:buChar char="•"/>
              <a:defRPr/>
            </a:pPr>
            <a:r>
              <a:rPr lang="en-US" sz="2000" dirty="0"/>
              <a:t>Teaching Awards			Instructors</a:t>
            </a:r>
          </a:p>
          <a:p>
            <a:pPr>
              <a:buFont typeface="Arial" charset="0"/>
              <a:buChar char="•"/>
              <a:defRPr/>
            </a:pPr>
            <a:r>
              <a:rPr lang="en-US" sz="2000" dirty="0"/>
              <a:t>Learning Outcomes			Students</a:t>
            </a:r>
          </a:p>
          <a:p>
            <a:pPr>
              <a:buFont typeface="Arial" charset="0"/>
              <a:buChar char="•"/>
              <a:defRPr/>
            </a:pPr>
            <a:r>
              <a:rPr lang="en-US" sz="2000" dirty="0"/>
              <a:t>Teaching Portfolio			Instructors/Peers/Student</a:t>
            </a:r>
          </a:p>
          <a:p>
            <a:pPr>
              <a:buFont typeface="Arial" charset="0"/>
              <a:buChar char="•"/>
              <a:defRPr/>
            </a:pPr>
            <a:r>
              <a:rPr lang="en-US" sz="2000" dirty="0"/>
              <a:t>Grades in follow-on courses		Students</a:t>
            </a:r>
          </a:p>
        </p:txBody>
      </p:sp>
      <p:sp>
        <p:nvSpPr>
          <p:cNvPr id="15364" name="TextBox 3">
            <a:extLst>
              <a:ext uri="{FF2B5EF4-FFF2-40B4-BE49-F238E27FC236}">
                <a16:creationId xmlns:a16="http://schemas.microsoft.com/office/drawing/2014/main" id="{05C6ECB4-19AF-CBD3-5582-1186AB4C1EB6}"/>
              </a:ext>
            </a:extLst>
          </p:cNvPr>
          <p:cNvSpPr txBox="1">
            <a:spLocks noChangeArrowheads="1"/>
          </p:cNvSpPr>
          <p:nvPr/>
        </p:nvSpPr>
        <p:spPr bwMode="auto">
          <a:xfrm>
            <a:off x="457200" y="6154738"/>
            <a:ext cx="5276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Berk, R.A. 2005.International Journal of teaching and learning</a:t>
            </a:r>
          </a:p>
          <a:p>
            <a:r>
              <a:rPr lang="en-US" altLang="en-US" sz="1400" dirty="0"/>
              <a:t>in higher education. 17(1):48-62. *See “New to college teaching”</a:t>
            </a:r>
          </a:p>
          <a:p>
            <a:r>
              <a:rPr lang="en-US" altLang="en-US" sz="1400" dirty="0"/>
              <a:t>Chronicle starter kit,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B3A11-FD8B-749F-2BD3-4629107EB326}"/>
              </a:ext>
            </a:extLst>
          </p:cNvPr>
          <p:cNvSpPr>
            <a:spLocks noGrp="1"/>
          </p:cNvSpPr>
          <p:nvPr>
            <p:ph type="title"/>
          </p:nvPr>
        </p:nvSpPr>
        <p:spPr>
          <a:xfrm>
            <a:off x="0" y="687388"/>
            <a:ext cx="9144000" cy="1323975"/>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a:defRPr/>
            </a:pPr>
            <a:r>
              <a:rPr lang="en-US" sz="3600" b="0" dirty="0">
                <a:ea typeface="ＭＳ Ｐゴシック" charset="0"/>
                <a:cs typeface="ＭＳ Ｐゴシック" charset="0"/>
              </a:rPr>
              <a:t>Are high impact practices included in the course (where appropriate)?</a:t>
            </a:r>
          </a:p>
        </p:txBody>
      </p:sp>
      <p:sp>
        <p:nvSpPr>
          <p:cNvPr id="17411" name="Content Placeholder 4">
            <a:extLst>
              <a:ext uri="{FF2B5EF4-FFF2-40B4-BE49-F238E27FC236}">
                <a16:creationId xmlns:a16="http://schemas.microsoft.com/office/drawing/2014/main" id="{45CDFD73-3507-E2FE-1902-2D0C05BA6244}"/>
              </a:ext>
            </a:extLst>
          </p:cNvPr>
          <p:cNvSpPr>
            <a:spLocks noGrp="1"/>
          </p:cNvSpPr>
          <p:nvPr>
            <p:ph idx="1"/>
          </p:nvPr>
        </p:nvSpPr>
        <p:spPr>
          <a:xfrm>
            <a:off x="495300" y="2197100"/>
            <a:ext cx="7831138" cy="4181475"/>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ltLang="en-US" sz="3600" dirty="0"/>
              <a:t>First-Year Seminar</a:t>
            </a:r>
          </a:p>
          <a:p>
            <a:r>
              <a:rPr lang="en-US" altLang="en-US" sz="3600" dirty="0"/>
              <a:t>Learning Communities</a:t>
            </a:r>
          </a:p>
          <a:p>
            <a:r>
              <a:rPr lang="en-US" altLang="en-US" sz="3600" dirty="0"/>
              <a:t>Undergraduate Research</a:t>
            </a:r>
          </a:p>
          <a:p>
            <a:r>
              <a:rPr lang="en-US" altLang="en-US" sz="3600" dirty="0"/>
              <a:t>Internships in the Discipline</a:t>
            </a:r>
          </a:p>
          <a:p>
            <a:r>
              <a:rPr lang="en-US" altLang="en-US" sz="3600" dirty="0"/>
              <a:t>Freshmen Interest Groups</a:t>
            </a:r>
          </a:p>
          <a:p>
            <a:r>
              <a:rPr lang="en-US" altLang="en-US" sz="3600" dirty="0"/>
              <a:t>Service Learning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4AB8C24586C447B9B6B35DA2D81899" ma:contentTypeVersion="13" ma:contentTypeDescription="Create a new document." ma:contentTypeScope="" ma:versionID="528fd80060eb4efa06b27d7b24ea4f69">
  <xsd:schema xmlns:xsd="http://www.w3.org/2001/XMLSchema" xmlns:xs="http://www.w3.org/2001/XMLSchema" xmlns:p="http://schemas.microsoft.com/office/2006/metadata/properties" xmlns:ns3="cce9fbe8-e2ac-4011-9dff-b94b6a4fdceb" xmlns:ns4="2a97cd30-65f2-4c3e-84f4-b28123b56819" targetNamespace="http://schemas.microsoft.com/office/2006/metadata/properties" ma:root="true" ma:fieldsID="ca0c17393e0c4c5674b659cf4b6c5082" ns3:_="" ns4:_="">
    <xsd:import namespace="cce9fbe8-e2ac-4011-9dff-b94b6a4fdceb"/>
    <xsd:import namespace="2a97cd30-65f2-4c3e-84f4-b28123b568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9fbe8-e2ac-4011-9dff-b94b6a4fdc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97cd30-65f2-4c3e-84f4-b28123b56819"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59C1D9-A215-4FE3-A374-9A94791EAB07}">
  <ds:schemaRefs>
    <ds:schemaRef ds:uri="http://schemas.microsoft.com/sharepoint/v3/contenttype/forms"/>
  </ds:schemaRefs>
</ds:datastoreItem>
</file>

<file path=customXml/itemProps2.xml><?xml version="1.0" encoding="utf-8"?>
<ds:datastoreItem xmlns:ds="http://schemas.openxmlformats.org/officeDocument/2006/customXml" ds:itemID="{950D2946-21EA-4E65-9296-D4E5991AB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9fbe8-e2ac-4011-9dff-b94b6a4fdceb"/>
    <ds:schemaRef ds:uri="2a97cd30-65f2-4c3e-84f4-b28123b56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086487-F113-47D7-8ACA-42F82E36E46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a97cd30-65f2-4c3e-84f4-b28123b56819"/>
    <ds:schemaRef ds:uri="http://purl.org/dc/elements/1.1/"/>
    <ds:schemaRef ds:uri="cce9fbe8-e2ac-4011-9dff-b94b6a4fdce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Clarity.thmx</Template>
  <TotalTime>27588</TotalTime>
  <Words>2229</Words>
  <Application>Microsoft Office PowerPoint</Application>
  <PresentationFormat>On-screen Show (4:3)</PresentationFormat>
  <Paragraphs>329</Paragraphs>
  <Slides>28</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0" baseType="lpstr">
      <vt:lpstr>Arial</vt:lpstr>
      <vt:lpstr>Arial Black</vt:lpstr>
      <vt:lpstr>Arial Rounded MT Bold</vt:lpstr>
      <vt:lpstr>Calibri</vt:lpstr>
      <vt:lpstr>Calibri Light</vt:lpstr>
      <vt:lpstr>Tahoma</vt:lpstr>
      <vt:lpstr>Times New Roman</vt:lpstr>
      <vt:lpstr>Verdana</vt:lpstr>
      <vt:lpstr>Wingdings</vt:lpstr>
      <vt:lpstr>Clarity</vt:lpstr>
      <vt:lpstr>Custom Design</vt:lpstr>
      <vt:lpstr>Chart</vt:lpstr>
      <vt:lpstr>Evaluaton of Effective Teaching</vt:lpstr>
      <vt:lpstr>“Education is a kind of continuing dialogue, and a dialogue assumes different points of view.”</vt:lpstr>
      <vt:lpstr>All of the SUS institutions have teaching centers</vt:lpstr>
      <vt:lpstr>In 2019 The Chronicle published an issue devoted to teaching </vt:lpstr>
      <vt:lpstr>Teaching in Higher Ed (https://teachinginhighered.com/)</vt:lpstr>
      <vt:lpstr>The Faculty Guild: Now Lumen Learning (https://lumenlearning.com )</vt:lpstr>
      <vt:lpstr>Factors important to students</vt:lpstr>
      <vt:lpstr>Sources of Evidence of Teaching Effectiveness*</vt:lpstr>
      <vt:lpstr>Are high impact practices included in the course (where appropriate)?</vt:lpstr>
      <vt:lpstr>Percentage of institutions that use various sources of information for evaluation of teaching</vt:lpstr>
      <vt:lpstr>No one seems to like Student Evaluations (actually perceptions) of Teaching but acceptable alternatives are not offered</vt:lpstr>
      <vt:lpstr>There is an extensive literature on student perceptions of teaching  (Enter at your own risk.)</vt:lpstr>
      <vt:lpstr>Responses from All Courses*</vt:lpstr>
      <vt:lpstr>Responses for a Course of Concern (defined as scores in Fair and Poor that are 5X higher than averages)</vt:lpstr>
      <vt:lpstr>Concerns about Faculty Teaching</vt:lpstr>
      <vt:lpstr>Holistic Observational Instruments</vt:lpstr>
      <vt:lpstr>A Typical Observation Scoring Sheet with Codes (observer records a code every two minutes) </vt:lpstr>
      <vt:lpstr>Typical student behavior in a lecture class</vt:lpstr>
      <vt:lpstr>What students are doing in an interactive class</vt:lpstr>
      <vt:lpstr>Percent of Time Humor is Used in Class: Math, Physics, Geology, Biology, Chemistry</vt:lpstr>
      <vt:lpstr>Assessing Learning </vt:lpstr>
      <vt:lpstr>Measuring Learning</vt:lpstr>
      <vt:lpstr>The Course Syllabus</vt:lpstr>
      <vt:lpstr>The Course Syllabus (continued)</vt:lpstr>
      <vt:lpstr>The Course Syllabus (continued)</vt:lpstr>
      <vt:lpstr>The Course Syllabus (continued)</vt:lpstr>
      <vt:lpstr>PowerPoint Presentation</vt:lpstr>
      <vt:lpstr>PowerPoint Presentation</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barmstrong</dc:creator>
  <cp:lastModifiedBy>Anne Blankenship</cp:lastModifiedBy>
  <cp:revision>749</cp:revision>
  <cp:lastPrinted>2018-06-02T11:09:56Z</cp:lastPrinted>
  <dcterms:created xsi:type="dcterms:W3CDTF">2001-04-02T17:40:50Z</dcterms:created>
  <dcterms:modified xsi:type="dcterms:W3CDTF">2022-06-08T11:05:22Z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ies>
</file>