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40" r:id="rId2"/>
    <p:sldId id="352" r:id="rId3"/>
    <p:sldId id="330" r:id="rId4"/>
    <p:sldId id="354" r:id="rId5"/>
    <p:sldId id="355" r:id="rId6"/>
    <p:sldId id="359" r:id="rId7"/>
    <p:sldId id="358" r:id="rId8"/>
    <p:sldId id="350" r:id="rId9"/>
    <p:sldId id="351" r:id="rId10"/>
    <p:sldId id="344" r:id="rId11"/>
    <p:sldId id="338" r:id="rId12"/>
    <p:sldId id="347" r:id="rId13"/>
    <p:sldId id="349" r:id="rId14"/>
    <p:sldId id="258" r:id="rId15"/>
    <p:sldId id="256" r:id="rId16"/>
    <p:sldId id="333" r:id="rId17"/>
    <p:sldId id="334" r:id="rId18"/>
    <p:sldId id="259" r:id="rId19"/>
    <p:sldId id="257" r:id="rId20"/>
    <p:sldId id="260" r:id="rId21"/>
    <p:sldId id="356" r:id="rId22"/>
    <p:sldId id="328" r:id="rId23"/>
    <p:sldId id="337" r:id="rId24"/>
    <p:sldId id="261" r:id="rId25"/>
    <p:sldId id="335" r:id="rId26"/>
    <p:sldId id="339" r:id="rId27"/>
    <p:sldId id="36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napToObjects="1">
      <p:cViewPr varScale="1">
        <p:scale>
          <a:sx n="76" d="100"/>
          <a:sy n="76" d="100"/>
        </p:scale>
        <p:origin x="-1304"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41E448-29CD-402E-966A-439187A5508D}" type="datetimeFigureOut">
              <a:rPr lang="en-US" smtClean="0"/>
              <a:t>Oct/18/18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18012E-20AC-4AAE-B5C0-4723F1C64E46}" type="slidenum">
              <a:rPr lang="en-US" smtClean="0"/>
              <a:t>‹#›</a:t>
            </a:fld>
            <a:endParaRPr lang="en-US"/>
          </a:p>
        </p:txBody>
      </p:sp>
    </p:spTree>
    <p:extLst>
      <p:ext uri="{BB962C8B-B14F-4D97-AF65-F5344CB8AC3E}">
        <p14:creationId xmlns:p14="http://schemas.microsoft.com/office/powerpoint/2010/main" val="120589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6270F1-C352-3E48-9EBB-4BA3DA08F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0212A9B-6597-184A-BE22-8CEE00AA5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220D47B-13E2-7B4D-814F-204D57D80263}"/>
              </a:ext>
            </a:extLst>
          </p:cNvPr>
          <p:cNvSpPr>
            <a:spLocks noGrp="1"/>
          </p:cNvSpPr>
          <p:nvPr>
            <p:ph type="dt" sz="half" idx="10"/>
          </p:nvPr>
        </p:nvSpPr>
        <p:spPr/>
        <p:txBody>
          <a:bodyPr/>
          <a:lstStyle/>
          <a:p>
            <a:fld id="{B0B24869-A377-4CA8-844F-F60B7F99134F}" type="datetime1">
              <a:rPr lang="en-US" smtClean="0"/>
              <a:t>Oct/18/18</a:t>
            </a:fld>
            <a:endParaRPr lang="en-US"/>
          </a:p>
        </p:txBody>
      </p:sp>
      <p:sp>
        <p:nvSpPr>
          <p:cNvPr id="5" name="Footer Placeholder 4">
            <a:extLst>
              <a:ext uri="{FF2B5EF4-FFF2-40B4-BE49-F238E27FC236}">
                <a16:creationId xmlns="" xmlns:a16="http://schemas.microsoft.com/office/drawing/2014/main" id="{1ABA2CE8-5666-BB49-B4C5-58FC3FBD8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63DFC-5674-694A-8823-E6EFEA31E6BB}"/>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325347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687CE5-63BB-1444-8CD9-C598B961EC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65261E-CA67-6740-BD66-3AE6A32E8B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1DD4A3-0B9B-9541-A05E-C3FF9773BF80}"/>
              </a:ext>
            </a:extLst>
          </p:cNvPr>
          <p:cNvSpPr>
            <a:spLocks noGrp="1"/>
          </p:cNvSpPr>
          <p:nvPr>
            <p:ph type="dt" sz="half" idx="10"/>
          </p:nvPr>
        </p:nvSpPr>
        <p:spPr/>
        <p:txBody>
          <a:bodyPr/>
          <a:lstStyle/>
          <a:p>
            <a:fld id="{9D046429-9D7B-4D56-9774-FA4E03F05B23}" type="datetime1">
              <a:rPr lang="en-US" smtClean="0"/>
              <a:t>Oct/18/18</a:t>
            </a:fld>
            <a:endParaRPr lang="en-US"/>
          </a:p>
        </p:txBody>
      </p:sp>
      <p:sp>
        <p:nvSpPr>
          <p:cNvPr id="5" name="Footer Placeholder 4">
            <a:extLst>
              <a:ext uri="{FF2B5EF4-FFF2-40B4-BE49-F238E27FC236}">
                <a16:creationId xmlns="" xmlns:a16="http://schemas.microsoft.com/office/drawing/2014/main" id="{98611B3A-9C6A-BC42-8C38-A30086689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AA7E163-BF4D-B24C-846A-3CDCCCDC5ED9}"/>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263102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CC2D17-5CFB-924B-B84D-B750F863F3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DA2E40A-1BE4-1041-862E-AA1288BF5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3A12EA-FC1C-BC41-909D-3A3C5C37C52F}"/>
              </a:ext>
            </a:extLst>
          </p:cNvPr>
          <p:cNvSpPr>
            <a:spLocks noGrp="1"/>
          </p:cNvSpPr>
          <p:nvPr>
            <p:ph type="dt" sz="half" idx="10"/>
          </p:nvPr>
        </p:nvSpPr>
        <p:spPr/>
        <p:txBody>
          <a:bodyPr/>
          <a:lstStyle/>
          <a:p>
            <a:fld id="{D5187ABE-7CF5-4296-8109-42AA97950ED1}" type="datetime1">
              <a:rPr lang="en-US" smtClean="0"/>
              <a:t>Oct/18/18</a:t>
            </a:fld>
            <a:endParaRPr lang="en-US"/>
          </a:p>
        </p:txBody>
      </p:sp>
      <p:sp>
        <p:nvSpPr>
          <p:cNvPr id="5" name="Footer Placeholder 4">
            <a:extLst>
              <a:ext uri="{FF2B5EF4-FFF2-40B4-BE49-F238E27FC236}">
                <a16:creationId xmlns="" xmlns:a16="http://schemas.microsoft.com/office/drawing/2014/main" id="{B8BF229A-A9C7-8E40-9A83-96B88DF62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AE0A232-9283-844D-9218-4932C10F3812}"/>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122584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D8A307-9466-2943-BD8B-878BB46E4C0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71503F97-0259-EF4F-B992-4DC76454C2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984BB1-9AB6-2348-A518-80F443624860}"/>
              </a:ext>
            </a:extLst>
          </p:cNvPr>
          <p:cNvSpPr>
            <a:spLocks noGrp="1"/>
          </p:cNvSpPr>
          <p:nvPr>
            <p:ph type="dt" sz="half" idx="10"/>
          </p:nvPr>
        </p:nvSpPr>
        <p:spPr/>
        <p:txBody>
          <a:bodyPr/>
          <a:lstStyle/>
          <a:p>
            <a:fld id="{886E14F8-F0F6-43E6-A774-9C1FC5A115C1}" type="datetime1">
              <a:rPr lang="en-US" smtClean="0"/>
              <a:t>Oct/18/18</a:t>
            </a:fld>
            <a:endParaRPr lang="en-US"/>
          </a:p>
        </p:txBody>
      </p:sp>
      <p:sp>
        <p:nvSpPr>
          <p:cNvPr id="5" name="Footer Placeholder 4">
            <a:extLst>
              <a:ext uri="{FF2B5EF4-FFF2-40B4-BE49-F238E27FC236}">
                <a16:creationId xmlns="" xmlns:a16="http://schemas.microsoft.com/office/drawing/2014/main" id="{6FAE00ED-77E7-BB43-AE07-B5CE6B936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56E5B9-1964-C841-AAD7-C1FAC293BD2D}"/>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294843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027569-3563-0A43-95E2-B63632298E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2985906-3C41-5A46-A000-B4CF05D9D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65556E9-C801-1546-85F3-BE0BA24BA7B4}"/>
              </a:ext>
            </a:extLst>
          </p:cNvPr>
          <p:cNvSpPr>
            <a:spLocks noGrp="1"/>
          </p:cNvSpPr>
          <p:nvPr>
            <p:ph type="dt" sz="half" idx="10"/>
          </p:nvPr>
        </p:nvSpPr>
        <p:spPr/>
        <p:txBody>
          <a:bodyPr/>
          <a:lstStyle/>
          <a:p>
            <a:fld id="{1061170B-3B5D-4408-AB8B-92AF3D49D36C}" type="datetime1">
              <a:rPr lang="en-US" smtClean="0"/>
              <a:t>Oct/18/18</a:t>
            </a:fld>
            <a:endParaRPr lang="en-US"/>
          </a:p>
        </p:txBody>
      </p:sp>
      <p:sp>
        <p:nvSpPr>
          <p:cNvPr id="5" name="Footer Placeholder 4">
            <a:extLst>
              <a:ext uri="{FF2B5EF4-FFF2-40B4-BE49-F238E27FC236}">
                <a16:creationId xmlns="" xmlns:a16="http://schemas.microsoft.com/office/drawing/2014/main" id="{895DD174-CE50-5142-B6C8-285A776D2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FA1DCE-7D7E-A04B-A4B6-A4507C6CE499}"/>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28086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60F5-91C5-F54B-B26D-E6DC166FB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38FDBCE-D839-1447-B42F-B11F6AE021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39FB29-9B05-3B4C-9D6E-B71B11183E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20C30A2-347D-6742-BB37-83772F2E9EF5}"/>
              </a:ext>
            </a:extLst>
          </p:cNvPr>
          <p:cNvSpPr>
            <a:spLocks noGrp="1"/>
          </p:cNvSpPr>
          <p:nvPr>
            <p:ph type="dt" sz="half" idx="10"/>
          </p:nvPr>
        </p:nvSpPr>
        <p:spPr/>
        <p:txBody>
          <a:bodyPr/>
          <a:lstStyle/>
          <a:p>
            <a:fld id="{6C8732C8-D07A-46E8-AEA9-E252DA96486B}" type="datetime1">
              <a:rPr lang="en-US" smtClean="0"/>
              <a:t>Oct/18/18</a:t>
            </a:fld>
            <a:endParaRPr lang="en-US"/>
          </a:p>
        </p:txBody>
      </p:sp>
      <p:sp>
        <p:nvSpPr>
          <p:cNvPr id="6" name="Footer Placeholder 5">
            <a:extLst>
              <a:ext uri="{FF2B5EF4-FFF2-40B4-BE49-F238E27FC236}">
                <a16:creationId xmlns="" xmlns:a16="http://schemas.microsoft.com/office/drawing/2014/main" id="{5EEC8A04-BEF9-8446-B9AF-999058D7D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19E8644-ACB4-0145-BE32-77933FF129C3}"/>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356720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153A3D-894F-2242-9BCF-137DD79B9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CFFE6C1-A059-B34F-85FE-2D2A43559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5F7F502-2CDE-704B-8B52-6E25A2772C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251B025-5371-D545-A60D-86DB9E4F4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4689448-1C42-9441-8B0B-3F834D9640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CD621AC-585B-444B-815C-22EBA4FDE2F2}"/>
              </a:ext>
            </a:extLst>
          </p:cNvPr>
          <p:cNvSpPr>
            <a:spLocks noGrp="1"/>
          </p:cNvSpPr>
          <p:nvPr>
            <p:ph type="dt" sz="half" idx="10"/>
          </p:nvPr>
        </p:nvSpPr>
        <p:spPr/>
        <p:txBody>
          <a:bodyPr/>
          <a:lstStyle/>
          <a:p>
            <a:fld id="{197D3A8F-C9E2-4C3F-9458-E3EFE5BFADF0}" type="datetime1">
              <a:rPr lang="en-US" smtClean="0"/>
              <a:t>Oct/18/18</a:t>
            </a:fld>
            <a:endParaRPr lang="en-US"/>
          </a:p>
        </p:txBody>
      </p:sp>
      <p:sp>
        <p:nvSpPr>
          <p:cNvPr id="8" name="Footer Placeholder 7">
            <a:extLst>
              <a:ext uri="{FF2B5EF4-FFF2-40B4-BE49-F238E27FC236}">
                <a16:creationId xmlns="" xmlns:a16="http://schemas.microsoft.com/office/drawing/2014/main" id="{1814E284-9D05-344B-96C3-1134C517F2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03ACD49-DD69-D54B-ABC0-43D6A308E327}"/>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16745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54DB2F-EEF9-894D-84E0-C4BAD27E08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3D11FCE-CE0E-EC48-9375-64430967B1E9}"/>
              </a:ext>
            </a:extLst>
          </p:cNvPr>
          <p:cNvSpPr>
            <a:spLocks noGrp="1"/>
          </p:cNvSpPr>
          <p:nvPr>
            <p:ph type="dt" sz="half" idx="10"/>
          </p:nvPr>
        </p:nvSpPr>
        <p:spPr/>
        <p:txBody>
          <a:bodyPr/>
          <a:lstStyle/>
          <a:p>
            <a:fld id="{091C195B-1304-460B-B8CB-46FE727BEE72}" type="datetime1">
              <a:rPr lang="en-US" smtClean="0"/>
              <a:t>Oct/18/18</a:t>
            </a:fld>
            <a:endParaRPr lang="en-US"/>
          </a:p>
        </p:txBody>
      </p:sp>
      <p:sp>
        <p:nvSpPr>
          <p:cNvPr id="4" name="Footer Placeholder 3">
            <a:extLst>
              <a:ext uri="{FF2B5EF4-FFF2-40B4-BE49-F238E27FC236}">
                <a16:creationId xmlns="" xmlns:a16="http://schemas.microsoft.com/office/drawing/2014/main" id="{1B43A196-8E13-394B-B867-DAF96ED3B1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89D1B6-CACB-024E-8B50-28A48F3EC4EB}"/>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83761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F1CABC-17C6-8645-8C4C-333D238574A3}"/>
              </a:ext>
            </a:extLst>
          </p:cNvPr>
          <p:cNvSpPr>
            <a:spLocks noGrp="1"/>
          </p:cNvSpPr>
          <p:nvPr>
            <p:ph type="dt" sz="half" idx="10"/>
          </p:nvPr>
        </p:nvSpPr>
        <p:spPr/>
        <p:txBody>
          <a:bodyPr/>
          <a:lstStyle/>
          <a:p>
            <a:fld id="{026DAF9F-F749-456D-8810-8549D71295B0}" type="datetime1">
              <a:rPr lang="en-US" smtClean="0"/>
              <a:t>Oct/18/18</a:t>
            </a:fld>
            <a:endParaRPr lang="en-US"/>
          </a:p>
        </p:txBody>
      </p:sp>
      <p:sp>
        <p:nvSpPr>
          <p:cNvPr id="3" name="Footer Placeholder 2">
            <a:extLst>
              <a:ext uri="{FF2B5EF4-FFF2-40B4-BE49-F238E27FC236}">
                <a16:creationId xmlns="" xmlns:a16="http://schemas.microsoft.com/office/drawing/2014/main" id="{995361EA-43AA-8946-8E17-E4DC2F712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43A0D3-B17E-B64D-AB2B-319CB145C655}"/>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13586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F70CF2-43D5-8F4A-B6B5-95926A135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186A093-2A80-1D4A-8154-331C5A5DF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4393EFD-5724-5C47-8F6F-76A0CD5F6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32B986A-BCD3-B745-B885-CE7CB1C49697}"/>
              </a:ext>
            </a:extLst>
          </p:cNvPr>
          <p:cNvSpPr>
            <a:spLocks noGrp="1"/>
          </p:cNvSpPr>
          <p:nvPr>
            <p:ph type="dt" sz="half" idx="10"/>
          </p:nvPr>
        </p:nvSpPr>
        <p:spPr/>
        <p:txBody>
          <a:bodyPr/>
          <a:lstStyle/>
          <a:p>
            <a:fld id="{C918FA62-EC72-42BF-85D7-C3EBA938BCA3}" type="datetime1">
              <a:rPr lang="en-US" smtClean="0"/>
              <a:t>Oct/18/18</a:t>
            </a:fld>
            <a:endParaRPr lang="en-US"/>
          </a:p>
        </p:txBody>
      </p:sp>
      <p:sp>
        <p:nvSpPr>
          <p:cNvPr id="6" name="Footer Placeholder 5">
            <a:extLst>
              <a:ext uri="{FF2B5EF4-FFF2-40B4-BE49-F238E27FC236}">
                <a16:creationId xmlns="" xmlns:a16="http://schemas.microsoft.com/office/drawing/2014/main" id="{3625405F-BD7C-7E41-A3DF-11B196CEED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38DE316-7744-7645-A063-9A709E0BB1E7}"/>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91432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FEB9FF-394A-5843-92FC-53B614C49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9B81E4B-1011-9444-8CD1-26F823CC6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F551192-80CE-D94B-843C-EFF2158D0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D344897-698B-DF4F-9C1A-D0910DBFDA96}"/>
              </a:ext>
            </a:extLst>
          </p:cNvPr>
          <p:cNvSpPr>
            <a:spLocks noGrp="1"/>
          </p:cNvSpPr>
          <p:nvPr>
            <p:ph type="dt" sz="half" idx="10"/>
          </p:nvPr>
        </p:nvSpPr>
        <p:spPr/>
        <p:txBody>
          <a:bodyPr/>
          <a:lstStyle/>
          <a:p>
            <a:fld id="{77008617-38A5-40C3-8FC1-4A715003FB06}" type="datetime1">
              <a:rPr lang="en-US" smtClean="0"/>
              <a:t>Oct/18/18</a:t>
            </a:fld>
            <a:endParaRPr lang="en-US"/>
          </a:p>
        </p:txBody>
      </p:sp>
      <p:sp>
        <p:nvSpPr>
          <p:cNvPr id="6" name="Footer Placeholder 5">
            <a:extLst>
              <a:ext uri="{FF2B5EF4-FFF2-40B4-BE49-F238E27FC236}">
                <a16:creationId xmlns="" xmlns:a16="http://schemas.microsoft.com/office/drawing/2014/main" id="{68FC3484-6170-9C49-93EE-94D43F2EA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415C280-02F8-F347-A0C7-E831F2208E50}"/>
              </a:ext>
            </a:extLst>
          </p:cNvPr>
          <p:cNvSpPr>
            <a:spLocks noGrp="1"/>
          </p:cNvSpPr>
          <p:nvPr>
            <p:ph type="sldNum" sz="quarter" idx="12"/>
          </p:nvPr>
        </p:nvSpPr>
        <p:spPr/>
        <p:txBody>
          <a:bodyPr/>
          <a:lstStyle/>
          <a:p>
            <a:fld id="{27019DCD-67EF-F04D-8AFF-502995342887}" type="slidenum">
              <a:rPr lang="en-US" smtClean="0"/>
              <a:t>‹#›</a:t>
            </a:fld>
            <a:endParaRPr lang="en-US"/>
          </a:p>
        </p:txBody>
      </p:sp>
    </p:spTree>
    <p:extLst>
      <p:ext uri="{BB962C8B-B14F-4D97-AF65-F5344CB8AC3E}">
        <p14:creationId xmlns:p14="http://schemas.microsoft.com/office/powerpoint/2010/main" val="42313565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5C2FA05-DB71-8540-AF23-74DDF8E1A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3B17C74F-3733-1449-8A7A-9E6FC5B5B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559DFC-A8D1-094E-8702-E7367D8FB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2CC6-34CA-4E5D-ACA2-0C73FA21FB7C}" type="datetime1">
              <a:rPr lang="en-US" smtClean="0"/>
              <a:t>Oct/18/18</a:t>
            </a:fld>
            <a:endParaRPr lang="en-US"/>
          </a:p>
        </p:txBody>
      </p:sp>
      <p:sp>
        <p:nvSpPr>
          <p:cNvPr id="5" name="Footer Placeholder 4">
            <a:extLst>
              <a:ext uri="{FF2B5EF4-FFF2-40B4-BE49-F238E27FC236}">
                <a16:creationId xmlns="" xmlns:a16="http://schemas.microsoft.com/office/drawing/2014/main" id="{101DEF9C-D2BF-9E40-AD48-9AC0BB803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6E3082-9CC6-AA43-9590-2704D9F4F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19DCD-67EF-F04D-8AFF-502995342887}" type="slidenum">
              <a:rPr lang="en-US" smtClean="0"/>
              <a:t>‹#›</a:t>
            </a:fld>
            <a:endParaRPr lang="en-US"/>
          </a:p>
        </p:txBody>
      </p:sp>
    </p:spTree>
    <p:extLst>
      <p:ext uri="{BB962C8B-B14F-4D97-AF65-F5344CB8AC3E}">
        <p14:creationId xmlns:p14="http://schemas.microsoft.com/office/powerpoint/2010/main" val="657674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fsu.edu/researchmodels_tab/retention_graduation_by_academic_prog.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normAutofit/>
          </a:bodyPr>
          <a:lstStyle/>
          <a:p>
            <a:pPr algn="ctr">
              <a:tabLst>
                <a:tab pos="396875" algn="l"/>
              </a:tabLst>
            </a:pPr>
            <a:r>
              <a:rPr lang="en-US" sz="3600" dirty="0">
                <a:latin typeface="+mn-lt"/>
                <a:cs typeface="Al Bayan Plain" pitchFamily="2" charset="-78"/>
              </a:rPr>
              <a:t>Changes to the BOG Performance Model and some observations on graduation rates in different majors</a:t>
            </a:r>
          </a:p>
        </p:txBody>
      </p:sp>
      <p:sp>
        <p:nvSpPr>
          <p:cNvPr id="3" name="Content Placeholder 2"/>
          <p:cNvSpPr>
            <a:spLocks noGrp="1"/>
          </p:cNvSpPr>
          <p:nvPr>
            <p:ph idx="1"/>
          </p:nvPr>
        </p:nvSpPr>
        <p:spPr/>
        <p:txBody>
          <a:bodyPr/>
          <a:lstStyle/>
          <a:p>
            <a:endParaRPr lang="en-US" dirty="0"/>
          </a:p>
          <a:p>
            <a:endParaRPr lang="en-US" dirty="0"/>
          </a:p>
          <a:p>
            <a:r>
              <a:rPr lang="en-US" dirty="0"/>
              <a:t>This is a brief review of some changes to the BOG Performance Model and some national data on STEM and Non-STEM students who do and do not change majors prior to graduation along with a more detailed look at a SUS example.</a:t>
            </a:r>
          </a:p>
        </p:txBody>
      </p:sp>
      <p:sp>
        <p:nvSpPr>
          <p:cNvPr id="4" name="Slide Number Placeholder 3"/>
          <p:cNvSpPr>
            <a:spLocks noGrp="1"/>
          </p:cNvSpPr>
          <p:nvPr>
            <p:ph type="sldNum" sz="quarter" idx="12"/>
          </p:nvPr>
        </p:nvSpPr>
        <p:spPr/>
        <p:txBody>
          <a:bodyPr/>
          <a:lstStyle/>
          <a:p>
            <a:fld id="{27019DCD-67EF-F04D-8AFF-502995342887}" type="slidenum">
              <a:rPr lang="en-US" smtClean="0"/>
              <a:t>1</a:t>
            </a:fld>
            <a:endParaRPr lang="en-US"/>
          </a:p>
        </p:txBody>
      </p:sp>
      <p:sp>
        <p:nvSpPr>
          <p:cNvPr id="5" name="TextBox 4">
            <a:extLst>
              <a:ext uri="{FF2B5EF4-FFF2-40B4-BE49-F238E27FC236}">
                <a16:creationId xmlns="" xmlns:a16="http://schemas.microsoft.com/office/drawing/2014/main" id="{EC075956-AEBD-0B42-9AC1-D9AEC3769780}"/>
              </a:ext>
            </a:extLst>
          </p:cNvPr>
          <p:cNvSpPr txBox="1"/>
          <p:nvPr/>
        </p:nvSpPr>
        <p:spPr>
          <a:xfrm>
            <a:off x="289932" y="72482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5777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normAutofit/>
          </a:bodyPr>
          <a:lstStyle/>
          <a:p>
            <a:pPr algn="ctr"/>
            <a:r>
              <a:rPr lang="en-US" dirty="0"/>
              <a:t>Factors significantly improving graduation rates*</a:t>
            </a:r>
          </a:p>
        </p:txBody>
      </p:sp>
      <p:sp>
        <p:nvSpPr>
          <p:cNvPr id="3" name="Content Placeholder 2"/>
          <p:cNvSpPr>
            <a:spLocks noGrp="1"/>
          </p:cNvSpPr>
          <p:nvPr>
            <p:ph idx="1"/>
          </p:nvPr>
        </p:nvSpPr>
        <p:spPr>
          <a:xfrm>
            <a:off x="925551" y="2249371"/>
            <a:ext cx="10428249" cy="3437751"/>
          </a:xfrm>
        </p:spPr>
        <p:txBody>
          <a:bodyPr/>
          <a:lstStyle/>
          <a:p>
            <a:r>
              <a:rPr lang="en-US" dirty="0"/>
              <a:t>Completing math and English requirements the first term.</a:t>
            </a:r>
          </a:p>
          <a:p>
            <a:r>
              <a:rPr lang="en-US" dirty="0"/>
              <a:t>Completing 30 credit hours the first year.</a:t>
            </a:r>
          </a:p>
          <a:p>
            <a:r>
              <a:rPr lang="en-US" dirty="0"/>
              <a:t>Having a four-year Academic Map with Milestone courses.</a:t>
            </a:r>
          </a:p>
          <a:p>
            <a:r>
              <a:rPr lang="en-US" dirty="0"/>
              <a:t>Proactively advising students who are “off-map.”</a:t>
            </a:r>
          </a:p>
          <a:p>
            <a:r>
              <a:rPr lang="en-US" dirty="0"/>
              <a:t>Completing three courses related to the major during the first year.</a:t>
            </a:r>
          </a:p>
          <a:p>
            <a:r>
              <a:rPr lang="en-US" dirty="0"/>
              <a:t>Aligning the required mathematics courses with the major (i.e., do not require Algebra unless Calculus is also required).</a:t>
            </a:r>
          </a:p>
        </p:txBody>
      </p:sp>
      <p:sp>
        <p:nvSpPr>
          <p:cNvPr id="4" name="Slide Number Placeholder 3"/>
          <p:cNvSpPr>
            <a:spLocks noGrp="1"/>
          </p:cNvSpPr>
          <p:nvPr>
            <p:ph type="sldNum" sz="quarter" idx="12"/>
          </p:nvPr>
        </p:nvSpPr>
        <p:spPr/>
        <p:txBody>
          <a:bodyPr/>
          <a:lstStyle/>
          <a:p>
            <a:fld id="{27019DCD-67EF-F04D-8AFF-502995342887}" type="slidenum">
              <a:rPr lang="en-US" smtClean="0"/>
              <a:t>10</a:t>
            </a:fld>
            <a:endParaRPr lang="en-US"/>
          </a:p>
        </p:txBody>
      </p:sp>
      <p:sp>
        <p:nvSpPr>
          <p:cNvPr id="5" name="TextBox 4">
            <a:extLst>
              <a:ext uri="{FF2B5EF4-FFF2-40B4-BE49-F238E27FC236}">
                <a16:creationId xmlns="" xmlns:a16="http://schemas.microsoft.com/office/drawing/2014/main" id="{4BECE02C-5224-0942-97A0-97D3D8B9F36E}"/>
              </a:ext>
            </a:extLst>
          </p:cNvPr>
          <p:cNvSpPr txBox="1"/>
          <p:nvPr/>
        </p:nvSpPr>
        <p:spPr>
          <a:xfrm>
            <a:off x="925551" y="5954751"/>
            <a:ext cx="8268417" cy="307777"/>
          </a:xfrm>
          <a:prstGeom prst="rect">
            <a:avLst/>
          </a:prstGeom>
          <a:noFill/>
        </p:spPr>
        <p:txBody>
          <a:bodyPr wrap="none" rtlCol="0">
            <a:spAutoFit/>
          </a:bodyPr>
          <a:lstStyle/>
          <a:p>
            <a:r>
              <a:rPr lang="en-US" sz="1400" dirty="0"/>
              <a:t>*Modified </a:t>
            </a:r>
            <a:r>
              <a:rPr lang="en-US" sz="1400" i="1" dirty="0"/>
              <a:t>Game Changers </a:t>
            </a:r>
            <a:r>
              <a:rPr lang="en-US" sz="1400" dirty="0"/>
              <a:t>from Complete College </a:t>
            </a:r>
            <a:r>
              <a:rPr lang="en-US" sz="1400" dirty="0" err="1"/>
              <a:t>America:https</a:t>
            </a:r>
            <a:r>
              <a:rPr lang="en-US" sz="1400" dirty="0"/>
              <a:t>://</a:t>
            </a:r>
            <a:r>
              <a:rPr lang="en-US" sz="1400" dirty="0" err="1"/>
              <a:t>completecollege.org</a:t>
            </a:r>
            <a:r>
              <a:rPr lang="en-US" sz="1400" dirty="0"/>
              <a:t>/completion-roadmap/</a:t>
            </a:r>
            <a:endParaRPr lang="en-US" sz="1400" i="1" dirty="0"/>
          </a:p>
        </p:txBody>
      </p:sp>
    </p:spTree>
    <p:extLst>
      <p:ext uri="{BB962C8B-B14F-4D97-AF65-F5344CB8AC3E}">
        <p14:creationId xmlns:p14="http://schemas.microsoft.com/office/powerpoint/2010/main" val="402769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0B680-2CC0-A749-AF57-BE7B5E7EC4C3}"/>
              </a:ext>
            </a:extLst>
          </p:cNvPr>
          <p:cNvSpPr>
            <a:spLocks noGrp="1"/>
          </p:cNvSpPr>
          <p:nvPr>
            <p:ph type="title"/>
          </p:nvPr>
        </p:nvSpPr>
        <p:spPr>
          <a:solidFill>
            <a:schemeClr val="accent1">
              <a:lumMod val="20000"/>
              <a:lumOff val="80000"/>
            </a:schemeClr>
          </a:solidFill>
          <a:ln>
            <a:solidFill>
              <a:schemeClr val="tx1"/>
            </a:solidFill>
          </a:ln>
        </p:spPr>
        <p:txBody>
          <a:bodyPr/>
          <a:lstStyle/>
          <a:p>
            <a:pPr algn="ctr"/>
            <a:r>
              <a:rPr lang="en-US" dirty="0"/>
              <a:t>Some reasons to improve graduation rates</a:t>
            </a:r>
          </a:p>
        </p:txBody>
      </p:sp>
      <p:sp>
        <p:nvSpPr>
          <p:cNvPr id="3" name="Content Placeholder 2">
            <a:extLst>
              <a:ext uri="{FF2B5EF4-FFF2-40B4-BE49-F238E27FC236}">
                <a16:creationId xmlns="" xmlns:a16="http://schemas.microsoft.com/office/drawing/2014/main" id="{C62EE0A6-26EE-A641-9886-2507A3C1232E}"/>
              </a:ext>
            </a:extLst>
          </p:cNvPr>
          <p:cNvSpPr>
            <a:spLocks noGrp="1"/>
          </p:cNvSpPr>
          <p:nvPr>
            <p:ph idx="1"/>
          </p:nvPr>
        </p:nvSpPr>
        <p:spPr>
          <a:ln>
            <a:solidFill>
              <a:schemeClr val="tx1"/>
            </a:solidFill>
          </a:ln>
        </p:spPr>
        <p:txBody>
          <a:bodyPr>
            <a:normAutofit lnSpcReduction="10000"/>
          </a:bodyPr>
          <a:lstStyle/>
          <a:p>
            <a:r>
              <a:rPr lang="en-US" dirty="0"/>
              <a:t>College graduates enjoy an income advantage, a health advantage and a higher likelihood that their children will graduate from college.</a:t>
            </a:r>
          </a:p>
          <a:p>
            <a:r>
              <a:rPr lang="en-US" dirty="0"/>
              <a:t>The community, state and nation gain through the enhanced civic engagement and financial resources of college graduates.</a:t>
            </a:r>
          </a:p>
          <a:p>
            <a:r>
              <a:rPr lang="en-US" dirty="0"/>
              <a:t>The department gains students.</a:t>
            </a:r>
          </a:p>
          <a:p>
            <a:r>
              <a:rPr lang="en-US" dirty="0"/>
              <a:t>The institution’s Performance Metrics improve in at least two categories avoiding a financial penalty.</a:t>
            </a:r>
          </a:p>
          <a:p>
            <a:r>
              <a:rPr lang="en-US" dirty="0"/>
              <a:t>The institution gains significant new revenue when students remain enrolled through enhanced tuition collections.</a:t>
            </a:r>
          </a:p>
          <a:p>
            <a:r>
              <a:rPr lang="en-US" dirty="0"/>
              <a:t>It is the right thing to do.</a:t>
            </a:r>
          </a:p>
          <a:p>
            <a:endParaRPr lang="en-US" dirty="0"/>
          </a:p>
          <a:p>
            <a:endParaRPr lang="en-US" dirty="0"/>
          </a:p>
        </p:txBody>
      </p:sp>
      <p:sp>
        <p:nvSpPr>
          <p:cNvPr id="4" name="Slide Number Placeholder 3"/>
          <p:cNvSpPr>
            <a:spLocks noGrp="1"/>
          </p:cNvSpPr>
          <p:nvPr>
            <p:ph type="sldNum" sz="quarter" idx="12"/>
          </p:nvPr>
        </p:nvSpPr>
        <p:spPr/>
        <p:txBody>
          <a:bodyPr/>
          <a:lstStyle/>
          <a:p>
            <a:fld id="{27019DCD-67EF-F04D-8AFF-502995342887}" type="slidenum">
              <a:rPr lang="en-US" smtClean="0"/>
              <a:t>11</a:t>
            </a:fld>
            <a:endParaRPr lang="en-US"/>
          </a:p>
        </p:txBody>
      </p:sp>
    </p:spTree>
    <p:extLst>
      <p:ext uri="{BB962C8B-B14F-4D97-AF65-F5344CB8AC3E}">
        <p14:creationId xmlns:p14="http://schemas.microsoft.com/office/powerpoint/2010/main" val="71610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C220F6-CF24-D247-A638-7B1AE2B5E777}"/>
              </a:ext>
            </a:extLst>
          </p:cNvPr>
          <p:cNvSpPr>
            <a:spLocks noGrp="1"/>
          </p:cNvSpPr>
          <p:nvPr>
            <p:ph type="title"/>
          </p:nvPr>
        </p:nvSpPr>
        <p:spPr>
          <a:solidFill>
            <a:schemeClr val="accent1">
              <a:lumMod val="20000"/>
              <a:lumOff val="80000"/>
            </a:schemeClr>
          </a:solidFill>
          <a:ln>
            <a:solidFill>
              <a:schemeClr val="tx1"/>
            </a:solidFill>
          </a:ln>
        </p:spPr>
        <p:txBody>
          <a:bodyPr>
            <a:normAutofit fontScale="90000"/>
          </a:bodyPr>
          <a:lstStyle/>
          <a:p>
            <a:pPr algn="ctr"/>
            <a:r>
              <a:rPr lang="en-US" dirty="0"/>
              <a:t>BOG Performance Metric 6. Bachelor's Degrees within Programs of Strategic Emphasis </a:t>
            </a:r>
          </a:p>
        </p:txBody>
      </p:sp>
      <p:sp>
        <p:nvSpPr>
          <p:cNvPr id="3" name="Content Placeholder 2">
            <a:extLst>
              <a:ext uri="{FF2B5EF4-FFF2-40B4-BE49-F238E27FC236}">
                <a16:creationId xmlns="" xmlns:a16="http://schemas.microsoft.com/office/drawing/2014/main" id="{CCE9B073-B552-484F-B7EF-2F2B5C62C31F}"/>
              </a:ext>
            </a:extLst>
          </p:cNvPr>
          <p:cNvSpPr>
            <a:spLocks noGrp="1"/>
          </p:cNvSpPr>
          <p:nvPr>
            <p:ph idx="1"/>
          </p:nvPr>
        </p:nvSpPr>
        <p:spPr/>
        <p:txBody>
          <a:bodyPr>
            <a:normAutofit lnSpcReduction="10000"/>
          </a:bodyPr>
          <a:lstStyle/>
          <a:p>
            <a:endParaRPr lang="en-US" dirty="0"/>
          </a:p>
          <a:p>
            <a:r>
              <a:rPr lang="en-US" dirty="0"/>
              <a:t>This metric is based on the number of baccalaureate degrees awarded within the programs designated by the Board of Governors as ‘Programs of Strategic Emphasis’. A student who has multiple majors in the subset of targeted Classification of Instruction Program codes will be counted twice (i.e., double-majors are included). Source: State University Database System (SUDS). [Includes STEM degrees.]</a:t>
            </a:r>
          </a:p>
          <a:p>
            <a:r>
              <a:rPr lang="en-US" b="1" dirty="0"/>
              <a:t>BOG Scoring Benchmark: 50% (10 points) to 27.5% (1 point)</a:t>
            </a:r>
          </a:p>
          <a:p>
            <a:endParaRPr lang="en-US" dirty="0"/>
          </a:p>
          <a:p>
            <a:pPr marL="0" indent="0">
              <a:buNone/>
            </a:pPr>
            <a:r>
              <a:rPr lang="en-US" sz="1400" dirty="0"/>
              <a:t>* Board of Governors 2018 Performance Metrics</a:t>
            </a:r>
          </a:p>
        </p:txBody>
      </p:sp>
      <p:sp>
        <p:nvSpPr>
          <p:cNvPr id="4" name="Slide Number Placeholder 3">
            <a:extLst>
              <a:ext uri="{FF2B5EF4-FFF2-40B4-BE49-F238E27FC236}">
                <a16:creationId xmlns="" xmlns:a16="http://schemas.microsoft.com/office/drawing/2014/main" id="{6C25922A-15F0-B84B-A438-62B9FD594F37}"/>
              </a:ext>
            </a:extLst>
          </p:cNvPr>
          <p:cNvSpPr>
            <a:spLocks noGrp="1"/>
          </p:cNvSpPr>
          <p:nvPr>
            <p:ph type="sldNum" sz="quarter" idx="12"/>
          </p:nvPr>
        </p:nvSpPr>
        <p:spPr/>
        <p:txBody>
          <a:bodyPr/>
          <a:lstStyle/>
          <a:p>
            <a:fld id="{27019DCD-67EF-F04D-8AFF-502995342887}" type="slidenum">
              <a:rPr lang="en-US" smtClean="0"/>
              <a:t>12</a:t>
            </a:fld>
            <a:endParaRPr lang="en-US"/>
          </a:p>
        </p:txBody>
      </p:sp>
    </p:spTree>
    <p:extLst>
      <p:ext uri="{BB962C8B-B14F-4D97-AF65-F5344CB8AC3E}">
        <p14:creationId xmlns:p14="http://schemas.microsoft.com/office/powerpoint/2010/main" val="385748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C84524-5ED8-B746-AAC3-69AED5EE4BB9}"/>
              </a:ext>
            </a:extLst>
          </p:cNvPr>
          <p:cNvSpPr>
            <a:spLocks noGrp="1"/>
          </p:cNvSpPr>
          <p:nvPr>
            <p:ph type="title"/>
          </p:nvPr>
        </p:nvSpPr>
        <p:spPr>
          <a:xfrm>
            <a:off x="838200" y="-220399"/>
            <a:ext cx="10515600" cy="1325563"/>
          </a:xfrm>
          <a:solidFill>
            <a:schemeClr val="accent1">
              <a:lumMod val="20000"/>
              <a:lumOff val="80000"/>
            </a:schemeClr>
          </a:solidFill>
          <a:ln>
            <a:solidFill>
              <a:schemeClr val="tx1"/>
            </a:solidFill>
          </a:ln>
        </p:spPr>
        <p:txBody>
          <a:bodyPr/>
          <a:lstStyle/>
          <a:p>
            <a:pPr algn="ctr"/>
            <a:r>
              <a:rPr lang="en-US" dirty="0"/>
              <a:t>STEM Worker Shortage</a:t>
            </a:r>
          </a:p>
        </p:txBody>
      </p:sp>
      <p:sp>
        <p:nvSpPr>
          <p:cNvPr id="3" name="Content Placeholder 2">
            <a:extLst>
              <a:ext uri="{FF2B5EF4-FFF2-40B4-BE49-F238E27FC236}">
                <a16:creationId xmlns="" xmlns:a16="http://schemas.microsoft.com/office/drawing/2014/main" id="{668A9F80-CBEA-4046-B88F-DE3518C37C2C}"/>
              </a:ext>
            </a:extLst>
          </p:cNvPr>
          <p:cNvSpPr>
            <a:spLocks noGrp="1"/>
          </p:cNvSpPr>
          <p:nvPr>
            <p:ph idx="1"/>
          </p:nvPr>
        </p:nvSpPr>
        <p:spPr>
          <a:xfrm>
            <a:off x="838200" y="1175936"/>
            <a:ext cx="10335322" cy="4288162"/>
          </a:xfrm>
        </p:spPr>
        <p:txBody>
          <a:bodyPr>
            <a:noAutofit/>
          </a:bodyPr>
          <a:lstStyle/>
          <a:p>
            <a:pPr>
              <a:lnSpc>
                <a:spcPct val="100000"/>
              </a:lnSpc>
            </a:pPr>
            <a:r>
              <a:rPr lang="en-US" sz="2400" dirty="0"/>
              <a:t>Enough students with STEM degrees graduate to meet needs...BUT</a:t>
            </a:r>
          </a:p>
          <a:p>
            <a:pPr>
              <a:lnSpc>
                <a:spcPct val="100000"/>
              </a:lnSpc>
            </a:pPr>
            <a:r>
              <a:rPr lang="en-US" sz="2400" dirty="0"/>
              <a:t>“Out of every 100 students with a Bachelor’s degree, 19 graduate with a STEM degree, but only eight are working in STEM occupations ten years after graduation.”*</a:t>
            </a:r>
          </a:p>
          <a:p>
            <a:pPr>
              <a:lnSpc>
                <a:spcPct val="100000"/>
              </a:lnSpc>
            </a:pPr>
            <a:r>
              <a:rPr lang="en-US" sz="2400" dirty="0"/>
              <a:t>In 2011 STEM workers accounted for 6% of the US workforce. **</a:t>
            </a:r>
          </a:p>
          <a:p>
            <a:pPr>
              <a:lnSpc>
                <a:spcPct val="100000"/>
              </a:lnSpc>
            </a:pPr>
            <a:r>
              <a:rPr lang="en-US" sz="2400" dirty="0"/>
              <a:t>The vast majority of workers who have been trained in science and engineering are not currently working in a STEM occupation. Only 26 percent of science and engineering graduates are currently employed in a STEM occupation. Instead, they are employed in fields such as non-STEM management, health care, law, education, social work, accounting, or counseling. **</a:t>
            </a:r>
          </a:p>
          <a:p>
            <a:pPr marL="0" indent="0">
              <a:lnSpc>
                <a:spcPct val="200000"/>
              </a:lnSpc>
              <a:buNone/>
            </a:pPr>
            <a:endParaRPr lang="en-US" sz="2400" dirty="0"/>
          </a:p>
        </p:txBody>
      </p:sp>
      <p:sp>
        <p:nvSpPr>
          <p:cNvPr id="4" name="Slide Number Placeholder 3">
            <a:extLst>
              <a:ext uri="{FF2B5EF4-FFF2-40B4-BE49-F238E27FC236}">
                <a16:creationId xmlns="" xmlns:a16="http://schemas.microsoft.com/office/drawing/2014/main" id="{3F1A6C1C-477B-CA40-B298-D9B0D49773FC}"/>
              </a:ext>
            </a:extLst>
          </p:cNvPr>
          <p:cNvSpPr>
            <a:spLocks noGrp="1"/>
          </p:cNvSpPr>
          <p:nvPr>
            <p:ph type="sldNum" sz="quarter" idx="12"/>
          </p:nvPr>
        </p:nvSpPr>
        <p:spPr/>
        <p:txBody>
          <a:bodyPr/>
          <a:lstStyle/>
          <a:p>
            <a:fld id="{27019DCD-67EF-F04D-8AFF-502995342887}" type="slidenum">
              <a:rPr lang="en-US" smtClean="0"/>
              <a:t>13</a:t>
            </a:fld>
            <a:endParaRPr lang="en-US"/>
          </a:p>
        </p:txBody>
      </p:sp>
      <p:sp>
        <p:nvSpPr>
          <p:cNvPr id="6" name="TextBox 5">
            <a:extLst>
              <a:ext uri="{FF2B5EF4-FFF2-40B4-BE49-F238E27FC236}">
                <a16:creationId xmlns="" xmlns:a16="http://schemas.microsoft.com/office/drawing/2014/main" id="{3720A5A4-7353-FA41-894E-1A3627277881}"/>
              </a:ext>
            </a:extLst>
          </p:cNvPr>
          <p:cNvSpPr txBox="1"/>
          <p:nvPr/>
        </p:nvSpPr>
        <p:spPr>
          <a:xfrm>
            <a:off x="989477" y="5617686"/>
            <a:ext cx="6716134" cy="1169551"/>
          </a:xfrm>
          <a:prstGeom prst="rect">
            <a:avLst/>
          </a:prstGeom>
          <a:noFill/>
        </p:spPr>
        <p:txBody>
          <a:bodyPr wrap="none" rtlCol="0">
            <a:spAutoFit/>
          </a:bodyPr>
          <a:lstStyle/>
          <a:p>
            <a:r>
              <a:rPr lang="en-US" sz="1400" dirty="0"/>
              <a:t>*STEM. 2011.  Anthony P. Carnevale, Nicole Smith, Michelle Melton.  </a:t>
            </a:r>
          </a:p>
          <a:p>
            <a:r>
              <a:rPr lang="en-US" sz="1400" dirty="0"/>
              <a:t>George Washington Center on Education and the Workforce.</a:t>
            </a:r>
          </a:p>
          <a:p>
            <a:r>
              <a:rPr lang="en-US" sz="1400" dirty="0"/>
              <a:t>**The relationship between science and engineering education and employment in STEM</a:t>
            </a:r>
          </a:p>
          <a:p>
            <a:r>
              <a:rPr lang="en-US" sz="1400" dirty="0"/>
              <a:t>Occupations. 2013. Liana Christin </a:t>
            </a:r>
            <a:r>
              <a:rPr lang="en-US" sz="1400" dirty="0" err="1"/>
              <a:t>Landivar</a:t>
            </a:r>
            <a:r>
              <a:rPr lang="en-US" sz="1400" dirty="0"/>
              <a:t>.  American Community Survey Reports ACS-23.</a:t>
            </a:r>
          </a:p>
          <a:p>
            <a:endParaRPr lang="en-US" sz="1400" dirty="0"/>
          </a:p>
        </p:txBody>
      </p:sp>
    </p:spTree>
    <p:extLst>
      <p:ext uri="{BB962C8B-B14F-4D97-AF65-F5344CB8AC3E}">
        <p14:creationId xmlns:p14="http://schemas.microsoft.com/office/powerpoint/2010/main" val="201385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90078114-CEB9-B747-A8B4-F61DE86120F4}"/>
              </a:ext>
            </a:extLst>
          </p:cNvPr>
          <p:cNvSpPr>
            <a:spLocks noGrp="1"/>
          </p:cNvSpPr>
          <p:nvPr>
            <p:ph type="title"/>
          </p:nvPr>
        </p:nvSpPr>
        <p:spPr>
          <a:xfrm>
            <a:off x="640080" y="2074363"/>
            <a:ext cx="2752354" cy="2709275"/>
          </a:xfrm>
          <a:prstGeom prst="ellipse">
            <a:avLst/>
          </a:prstGeom>
          <a:solidFill>
            <a:schemeClr val="accent1">
              <a:lumMod val="20000"/>
              <a:lumOff val="80000"/>
            </a:schemeClr>
          </a:solidFill>
          <a:ln w="174625" cmpd="thinThick">
            <a:solidFill>
              <a:srgbClr val="262626"/>
            </a:solidFill>
          </a:ln>
        </p:spPr>
        <p:txBody>
          <a:bodyPr vert="horz" lIns="91440" tIns="45720" rIns="91440" bIns="45720" rtlCol="0" anchor="ctr">
            <a:normAutofit/>
          </a:bodyPr>
          <a:lstStyle/>
          <a:p>
            <a:pPr algn="ctr"/>
            <a:r>
              <a:rPr lang="en-US" sz="2600" kern="1200" dirty="0">
                <a:latin typeface="+mj-lt"/>
                <a:ea typeface="+mj-ea"/>
                <a:cs typeface="+mj-cs"/>
              </a:rPr>
              <a:t>Top five degree areas nationally*</a:t>
            </a:r>
          </a:p>
        </p:txBody>
      </p:sp>
      <p:pic>
        <p:nvPicPr>
          <p:cNvPr id="4" name="Content Placeholder 3">
            <a:extLst>
              <a:ext uri="{FF2B5EF4-FFF2-40B4-BE49-F238E27FC236}">
                <a16:creationId xmlns="" xmlns:a16="http://schemas.microsoft.com/office/drawing/2014/main" id="{0660412B-3AF1-3046-BA4E-B1501C94ED50}"/>
              </a:ext>
            </a:extLst>
          </p:cNvPr>
          <p:cNvPicPr>
            <a:picLocks noGrp="1" noChangeAspect="1"/>
          </p:cNvPicPr>
          <p:nvPr>
            <p:ph idx="1"/>
          </p:nvPr>
        </p:nvPicPr>
        <p:blipFill>
          <a:blip r:embed="rId2">
            <a:extLst/>
          </a:blip>
          <a:stretch>
            <a:fillRect/>
          </a:stretch>
        </p:blipFill>
        <p:spPr>
          <a:xfrm>
            <a:off x="4038600" y="1289165"/>
            <a:ext cx="7188199" cy="4330068"/>
          </a:xfrm>
          <a:prstGeom prst="rect">
            <a:avLst/>
          </a:prstGeom>
        </p:spPr>
      </p:pic>
      <p:sp>
        <p:nvSpPr>
          <p:cNvPr id="2" name="TextBox 1">
            <a:extLst>
              <a:ext uri="{FF2B5EF4-FFF2-40B4-BE49-F238E27FC236}">
                <a16:creationId xmlns="" xmlns:a16="http://schemas.microsoft.com/office/drawing/2014/main" id="{AB05E8D4-5DF3-464D-80F4-42A165B3E384}"/>
              </a:ext>
            </a:extLst>
          </p:cNvPr>
          <p:cNvSpPr txBox="1"/>
          <p:nvPr/>
        </p:nvSpPr>
        <p:spPr>
          <a:xfrm>
            <a:off x="4038600" y="5795682"/>
            <a:ext cx="5683800" cy="738664"/>
          </a:xfrm>
          <a:prstGeom prst="rect">
            <a:avLst/>
          </a:prstGeom>
          <a:noFill/>
        </p:spPr>
        <p:txBody>
          <a:bodyPr wrap="none" rtlCol="0">
            <a:spAutoFit/>
          </a:bodyPr>
          <a:lstStyle/>
          <a:p>
            <a:r>
              <a:rPr lang="en-US" sz="1400" dirty="0"/>
              <a:t>*Table 322.10. Bachelor's degrees conferred by postsecondary institutions, </a:t>
            </a:r>
          </a:p>
          <a:p>
            <a:r>
              <a:rPr lang="en-US" sz="1400" dirty="0"/>
              <a:t>by field of study: Selected years, 1970-71 through 2015-16.  NCES 2018.</a:t>
            </a:r>
          </a:p>
          <a:p>
            <a:endParaRPr lang="en-US" sz="1400" dirty="0"/>
          </a:p>
        </p:txBody>
      </p:sp>
      <p:sp>
        <p:nvSpPr>
          <p:cNvPr id="3" name="Slide Number Placeholder 2"/>
          <p:cNvSpPr>
            <a:spLocks noGrp="1"/>
          </p:cNvSpPr>
          <p:nvPr>
            <p:ph type="sldNum" sz="quarter" idx="12"/>
          </p:nvPr>
        </p:nvSpPr>
        <p:spPr/>
        <p:txBody>
          <a:bodyPr/>
          <a:lstStyle/>
          <a:p>
            <a:fld id="{27019DCD-67EF-F04D-8AFF-502995342887}" type="slidenum">
              <a:rPr lang="en-US" smtClean="0"/>
              <a:t>14</a:t>
            </a:fld>
            <a:endParaRPr lang="en-US"/>
          </a:p>
        </p:txBody>
      </p:sp>
    </p:spTree>
    <p:extLst>
      <p:ext uri="{BB962C8B-B14F-4D97-AF65-F5344CB8AC3E}">
        <p14:creationId xmlns:p14="http://schemas.microsoft.com/office/powerpoint/2010/main" val="164338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 xmlns:a16="http://schemas.microsoft.com/office/drawing/2014/main" id="{710BCC1D-A4AF-A240-8BA7-95302131D987}"/>
              </a:ext>
            </a:extLst>
          </p:cNvPr>
          <p:cNvSpPr>
            <a:spLocks noGrp="1"/>
          </p:cNvSpPr>
          <p:nvPr>
            <p:ph type="title"/>
          </p:nvPr>
        </p:nvSpPr>
        <p:spPr>
          <a:xfrm>
            <a:off x="640080" y="2074363"/>
            <a:ext cx="2752354" cy="2709275"/>
          </a:xfrm>
          <a:prstGeom prst="ellipse">
            <a:avLst/>
          </a:prstGeom>
          <a:solidFill>
            <a:schemeClr val="accent1">
              <a:lumMod val="20000"/>
              <a:lumOff val="80000"/>
            </a:schemeClr>
          </a:solidFill>
          <a:ln w="174625" cmpd="thinThick">
            <a:solidFill>
              <a:srgbClr val="262626"/>
            </a:solidFill>
          </a:ln>
        </p:spPr>
        <p:txBody>
          <a:bodyPr vert="horz" lIns="91440" tIns="45720" rIns="91440" bIns="45720" rtlCol="0" anchor="ctr">
            <a:normAutofit/>
          </a:bodyPr>
          <a:lstStyle/>
          <a:p>
            <a:pPr algn="ctr"/>
            <a:r>
              <a:rPr lang="en-US" sz="2600" kern="1200" dirty="0">
                <a:latin typeface="+mj-lt"/>
                <a:ea typeface="+mj-ea"/>
                <a:cs typeface="+mj-cs"/>
              </a:rPr>
              <a:t>STEM areas of longitudinal transcript study*</a:t>
            </a:r>
          </a:p>
        </p:txBody>
      </p:sp>
      <p:pic>
        <p:nvPicPr>
          <p:cNvPr id="6" name="Content Placeholder 5">
            <a:extLst>
              <a:ext uri="{FF2B5EF4-FFF2-40B4-BE49-F238E27FC236}">
                <a16:creationId xmlns="" xmlns:a16="http://schemas.microsoft.com/office/drawing/2014/main" id="{7D4FEADB-D1A5-F441-839F-A0414E7BB6F6}"/>
              </a:ext>
            </a:extLst>
          </p:cNvPr>
          <p:cNvPicPr>
            <a:picLocks noGrp="1" noChangeAspect="1"/>
          </p:cNvPicPr>
          <p:nvPr>
            <p:ph idx="1"/>
          </p:nvPr>
        </p:nvPicPr>
        <p:blipFill>
          <a:blip r:embed="rId2">
            <a:extLst/>
          </a:blip>
          <a:stretch>
            <a:fillRect/>
          </a:stretch>
        </p:blipFill>
        <p:spPr>
          <a:xfrm>
            <a:off x="4038600" y="1262271"/>
            <a:ext cx="7188199" cy="4330068"/>
          </a:xfrm>
          <a:prstGeom prst="rect">
            <a:avLst/>
          </a:prstGeom>
        </p:spPr>
      </p:pic>
      <p:sp>
        <p:nvSpPr>
          <p:cNvPr id="2" name="TextBox 1">
            <a:extLst>
              <a:ext uri="{FF2B5EF4-FFF2-40B4-BE49-F238E27FC236}">
                <a16:creationId xmlns="" xmlns:a16="http://schemas.microsoft.com/office/drawing/2014/main" id="{08BBAA1F-A38C-FA4B-8D50-93C1FBDD9310}"/>
              </a:ext>
            </a:extLst>
          </p:cNvPr>
          <p:cNvSpPr txBox="1"/>
          <p:nvPr/>
        </p:nvSpPr>
        <p:spPr>
          <a:xfrm>
            <a:off x="4038600" y="5592339"/>
            <a:ext cx="7320337"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STEM Attrition: College Students’ Paths Into and Out of STEM Fields, NCES 2014-001, n=7,800.</a:t>
            </a:r>
          </a:p>
        </p:txBody>
      </p:sp>
      <p:sp>
        <p:nvSpPr>
          <p:cNvPr id="3" name="Slide Number Placeholder 2"/>
          <p:cNvSpPr>
            <a:spLocks noGrp="1"/>
          </p:cNvSpPr>
          <p:nvPr>
            <p:ph type="sldNum" sz="quarter" idx="12"/>
          </p:nvPr>
        </p:nvSpPr>
        <p:spPr/>
        <p:txBody>
          <a:bodyPr/>
          <a:lstStyle/>
          <a:p>
            <a:fld id="{27019DCD-67EF-F04D-8AFF-502995342887}" type="slidenum">
              <a:rPr lang="en-US" smtClean="0"/>
              <a:t>15</a:t>
            </a:fld>
            <a:endParaRPr lang="en-US"/>
          </a:p>
        </p:txBody>
      </p:sp>
    </p:spTree>
    <p:extLst>
      <p:ext uri="{BB962C8B-B14F-4D97-AF65-F5344CB8AC3E}">
        <p14:creationId xmlns:p14="http://schemas.microsoft.com/office/powerpoint/2010/main" val="322776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8B60B-80EA-8249-8A01-4E04C44D5797}"/>
              </a:ext>
            </a:extLst>
          </p:cNvPr>
          <p:cNvSpPr>
            <a:spLocks noGrp="1"/>
          </p:cNvSpPr>
          <p:nvPr>
            <p:ph type="title"/>
          </p:nvPr>
        </p:nvSpPr>
        <p:spPr>
          <a:solidFill>
            <a:schemeClr val="accent1">
              <a:lumMod val="20000"/>
              <a:lumOff val="80000"/>
            </a:schemeClr>
          </a:solidFill>
          <a:ln>
            <a:solidFill>
              <a:schemeClr val="tx1"/>
            </a:solidFill>
          </a:ln>
        </p:spPr>
        <p:txBody>
          <a:bodyPr/>
          <a:lstStyle/>
          <a:p>
            <a:pPr algn="ctr"/>
            <a:r>
              <a:rPr lang="en-US" dirty="0"/>
              <a:t>Status of STEM majors six years after entering college*</a:t>
            </a:r>
          </a:p>
        </p:txBody>
      </p:sp>
      <p:sp>
        <p:nvSpPr>
          <p:cNvPr id="3" name="Content Placeholder 2">
            <a:extLst>
              <a:ext uri="{FF2B5EF4-FFF2-40B4-BE49-F238E27FC236}">
                <a16:creationId xmlns="" xmlns:a16="http://schemas.microsoft.com/office/drawing/2014/main" id="{498D6AB5-F9E1-0747-8642-2F09E01DD36C}"/>
              </a:ext>
            </a:extLst>
          </p:cNvPr>
          <p:cNvSpPr>
            <a:spLocks noGrp="1"/>
          </p:cNvSpPr>
          <p:nvPr>
            <p:ph idx="1"/>
          </p:nvPr>
        </p:nvSpPr>
        <p:spPr>
          <a:xfrm>
            <a:off x="914400" y="1825625"/>
            <a:ext cx="10439400" cy="3574714"/>
          </a:xfrm>
          <a:ln>
            <a:solidFill>
              <a:schemeClr val="tx1"/>
            </a:solidFill>
          </a:ln>
        </p:spPr>
        <p:txBody>
          <a:bodyPr>
            <a:normAutofit fontScale="92500" lnSpcReduction="10000"/>
          </a:bodyPr>
          <a:lstStyle/>
          <a:p>
            <a:r>
              <a:rPr lang="en-US" b="1" dirty="0"/>
              <a:t>STEM major			Changed major  Withdrew    Graduated</a:t>
            </a:r>
          </a:p>
          <a:p>
            <a:pPr marL="3657600" lvl="8" indent="0">
              <a:buNone/>
            </a:pPr>
            <a:r>
              <a:rPr lang="en-US" b="1" dirty="0"/>
              <a:t>                                           			           (in major)</a:t>
            </a:r>
          </a:p>
          <a:p>
            <a:r>
              <a:rPr lang="en-US" dirty="0"/>
              <a:t>Mathematics				26%	         12%		62%</a:t>
            </a:r>
          </a:p>
          <a:p>
            <a:r>
              <a:rPr lang="en-US" dirty="0"/>
              <a:t>Physical sciences				28%	         18%		54%</a:t>
            </a:r>
          </a:p>
          <a:p>
            <a:r>
              <a:rPr lang="en-US" dirty="0"/>
              <a:t>Biological/life sciences			30%	         15%		55%</a:t>
            </a:r>
          </a:p>
          <a:p>
            <a:r>
              <a:rPr lang="en-US" dirty="0"/>
              <a:t>Engineering sciences			21%	         20%		59%</a:t>
            </a:r>
          </a:p>
          <a:p>
            <a:r>
              <a:rPr lang="en-US" dirty="0"/>
              <a:t>Computer/information science	            28%	         31%		41%</a:t>
            </a:r>
          </a:p>
          <a:p>
            <a:pPr marL="0" indent="0">
              <a:buNone/>
            </a:pPr>
            <a:r>
              <a:rPr lang="en-US" b="1" dirty="0"/>
              <a:t>	</a:t>
            </a:r>
          </a:p>
        </p:txBody>
      </p:sp>
      <p:sp>
        <p:nvSpPr>
          <p:cNvPr id="4" name="TextBox 3">
            <a:extLst>
              <a:ext uri="{FF2B5EF4-FFF2-40B4-BE49-F238E27FC236}">
                <a16:creationId xmlns="" xmlns:a16="http://schemas.microsoft.com/office/drawing/2014/main" id="{E8764B95-38E1-7242-B378-2520ED66E617}"/>
              </a:ext>
            </a:extLst>
          </p:cNvPr>
          <p:cNvSpPr txBox="1"/>
          <p:nvPr/>
        </p:nvSpPr>
        <p:spPr>
          <a:xfrm>
            <a:off x="914400" y="5535276"/>
            <a:ext cx="7076681" cy="523220"/>
          </a:xfrm>
          <a:prstGeom prst="rect">
            <a:avLst/>
          </a:prstGeom>
          <a:noFill/>
        </p:spPr>
        <p:txBody>
          <a:bodyPr wrap="none" rtlCol="0">
            <a:spAutoFit/>
          </a:bodyPr>
          <a:lstStyle/>
          <a:p>
            <a:r>
              <a:rPr lang="en-US" sz="1400" dirty="0"/>
              <a:t>* STEM Attrition: College Students’ Paths Into and Out of STEM Fields, NCES 2014-001,n=7,800</a:t>
            </a:r>
          </a:p>
          <a:p>
            <a:endParaRPr lang="en-US" sz="1400" dirty="0"/>
          </a:p>
        </p:txBody>
      </p:sp>
      <p:sp>
        <p:nvSpPr>
          <p:cNvPr id="5" name="Slide Number Placeholder 4"/>
          <p:cNvSpPr>
            <a:spLocks noGrp="1"/>
          </p:cNvSpPr>
          <p:nvPr>
            <p:ph type="sldNum" sz="quarter" idx="12"/>
          </p:nvPr>
        </p:nvSpPr>
        <p:spPr/>
        <p:txBody>
          <a:bodyPr/>
          <a:lstStyle/>
          <a:p>
            <a:fld id="{27019DCD-67EF-F04D-8AFF-502995342887}" type="slidenum">
              <a:rPr lang="en-US" smtClean="0"/>
              <a:t>16</a:t>
            </a:fld>
            <a:endParaRPr lang="en-US"/>
          </a:p>
        </p:txBody>
      </p:sp>
    </p:spTree>
    <p:extLst>
      <p:ext uri="{BB962C8B-B14F-4D97-AF65-F5344CB8AC3E}">
        <p14:creationId xmlns:p14="http://schemas.microsoft.com/office/powerpoint/2010/main" val="117765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C4102-5599-F144-9347-E7FD4E1DF165}"/>
              </a:ext>
            </a:extLst>
          </p:cNvPr>
          <p:cNvSpPr>
            <a:spLocks noGrp="1"/>
          </p:cNvSpPr>
          <p:nvPr>
            <p:ph type="title"/>
          </p:nvPr>
        </p:nvSpPr>
        <p:spPr>
          <a:solidFill>
            <a:schemeClr val="accent1">
              <a:lumMod val="20000"/>
              <a:lumOff val="80000"/>
            </a:schemeClr>
          </a:solidFill>
          <a:ln>
            <a:solidFill>
              <a:schemeClr val="tx1"/>
            </a:solidFill>
          </a:ln>
        </p:spPr>
        <p:txBody>
          <a:bodyPr/>
          <a:lstStyle/>
          <a:p>
            <a:pPr algn="ctr"/>
            <a:r>
              <a:rPr lang="en-US" dirty="0"/>
              <a:t>Status of non-STEM majors six years after entering college*</a:t>
            </a:r>
          </a:p>
        </p:txBody>
      </p:sp>
      <p:sp>
        <p:nvSpPr>
          <p:cNvPr id="3" name="Content Placeholder 2">
            <a:extLst>
              <a:ext uri="{FF2B5EF4-FFF2-40B4-BE49-F238E27FC236}">
                <a16:creationId xmlns="" xmlns:a16="http://schemas.microsoft.com/office/drawing/2014/main" id="{ED847FF0-217F-D34E-94E0-35B4290BD678}"/>
              </a:ext>
            </a:extLst>
          </p:cNvPr>
          <p:cNvSpPr>
            <a:spLocks noGrp="1"/>
          </p:cNvSpPr>
          <p:nvPr>
            <p:ph idx="1"/>
          </p:nvPr>
        </p:nvSpPr>
        <p:spPr>
          <a:xfrm>
            <a:off x="838200" y="2027331"/>
            <a:ext cx="10269071" cy="3297704"/>
          </a:xfrm>
          <a:ln>
            <a:solidFill>
              <a:schemeClr val="tx1"/>
            </a:solidFill>
          </a:ln>
        </p:spPr>
        <p:txBody>
          <a:bodyPr>
            <a:normAutofit lnSpcReduction="10000"/>
          </a:bodyPr>
          <a:lstStyle/>
          <a:p>
            <a:pPr marL="3657600" lvl="8" indent="0">
              <a:buNone/>
            </a:pPr>
            <a:r>
              <a:rPr lang="en-US" sz="2400" b="1" dirty="0"/>
              <a:t>	Changed major  Withdrew Graduated</a:t>
            </a:r>
          </a:p>
          <a:p>
            <a:pPr marL="3657600" lvl="8" indent="0">
              <a:buNone/>
            </a:pPr>
            <a:r>
              <a:rPr lang="en-US" sz="2400" b="1" dirty="0"/>
              <a:t>    					 </a:t>
            </a:r>
            <a:r>
              <a:rPr lang="en-US" sz="1400" b="1" dirty="0"/>
              <a:t>(in major)</a:t>
            </a:r>
          </a:p>
          <a:p>
            <a:r>
              <a:rPr lang="en-US" dirty="0"/>
              <a:t>Business				      27%	     23%	  50%	</a:t>
            </a:r>
          </a:p>
          <a:p>
            <a:r>
              <a:rPr lang="en-US" dirty="0"/>
              <a:t>Social/behavioral sciences	      28%	     17%	  55%</a:t>
            </a:r>
          </a:p>
          <a:p>
            <a:r>
              <a:rPr lang="en-US" dirty="0"/>
              <a:t>Education				      42%	     20%	  38%</a:t>
            </a:r>
          </a:p>
          <a:p>
            <a:r>
              <a:rPr lang="en-US" dirty="0"/>
              <a:t>Health sciences			      35%	     22%	  43%</a:t>
            </a:r>
          </a:p>
          <a:p>
            <a:r>
              <a:rPr lang="en-US" dirty="0"/>
              <a:t>Humanities			      33%	     23%	  44%</a:t>
            </a:r>
          </a:p>
          <a:p>
            <a:endParaRPr lang="en-US" dirty="0"/>
          </a:p>
        </p:txBody>
      </p:sp>
      <p:sp>
        <p:nvSpPr>
          <p:cNvPr id="4" name="TextBox 3">
            <a:extLst>
              <a:ext uri="{FF2B5EF4-FFF2-40B4-BE49-F238E27FC236}">
                <a16:creationId xmlns="" xmlns:a16="http://schemas.microsoft.com/office/drawing/2014/main" id="{77ADB65C-B22F-3D48-8B06-FAAA0F0C3CB8}"/>
              </a:ext>
            </a:extLst>
          </p:cNvPr>
          <p:cNvSpPr txBox="1"/>
          <p:nvPr/>
        </p:nvSpPr>
        <p:spPr>
          <a:xfrm>
            <a:off x="838200" y="5325035"/>
            <a:ext cx="7116756" cy="738664"/>
          </a:xfrm>
          <a:prstGeom prst="rect">
            <a:avLst/>
          </a:prstGeom>
          <a:noFill/>
        </p:spPr>
        <p:txBody>
          <a:bodyPr wrap="none" rtlCol="0">
            <a:spAutoFit/>
          </a:bodyPr>
          <a:lstStyle/>
          <a:p>
            <a:r>
              <a:rPr lang="en-US" sz="1400" dirty="0"/>
              <a:t>* STEM Attrition: College Students’ Paths Into and Out of STEM Fields, NCES 2014-001, n=7,800</a:t>
            </a:r>
          </a:p>
          <a:p>
            <a:endParaRPr lang="en-US" sz="1400" dirty="0"/>
          </a:p>
          <a:p>
            <a:endParaRPr lang="en-US" sz="1400" dirty="0"/>
          </a:p>
        </p:txBody>
      </p:sp>
      <p:sp>
        <p:nvSpPr>
          <p:cNvPr id="5" name="Slide Number Placeholder 4"/>
          <p:cNvSpPr>
            <a:spLocks noGrp="1"/>
          </p:cNvSpPr>
          <p:nvPr>
            <p:ph type="sldNum" sz="quarter" idx="12"/>
          </p:nvPr>
        </p:nvSpPr>
        <p:spPr/>
        <p:txBody>
          <a:bodyPr/>
          <a:lstStyle/>
          <a:p>
            <a:fld id="{27019DCD-67EF-F04D-8AFF-502995342887}" type="slidenum">
              <a:rPr lang="en-US" smtClean="0"/>
              <a:t>17</a:t>
            </a:fld>
            <a:endParaRPr lang="en-US"/>
          </a:p>
        </p:txBody>
      </p:sp>
    </p:spTree>
    <p:extLst>
      <p:ext uri="{BB962C8B-B14F-4D97-AF65-F5344CB8AC3E}">
        <p14:creationId xmlns:p14="http://schemas.microsoft.com/office/powerpoint/2010/main" val="205814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7EEA7AA-F085-494A-B295-8C075EB77945}"/>
              </a:ext>
            </a:extLst>
          </p:cNvPr>
          <p:cNvSpPr>
            <a:spLocks noGrp="1"/>
          </p:cNvSpPr>
          <p:nvPr>
            <p:ph type="title"/>
          </p:nvPr>
        </p:nvSpPr>
        <p:spPr>
          <a:xfrm>
            <a:off x="640080" y="2074363"/>
            <a:ext cx="2752354" cy="2709275"/>
          </a:xfrm>
          <a:prstGeom prst="ellipse">
            <a:avLst/>
          </a:prstGeom>
          <a:solidFill>
            <a:schemeClr val="accent1">
              <a:lumMod val="20000"/>
              <a:lumOff val="80000"/>
            </a:schemeClr>
          </a:solidFill>
          <a:ln w="174625" cmpd="thinThick">
            <a:solidFill>
              <a:srgbClr val="262626"/>
            </a:solidFill>
          </a:ln>
        </p:spPr>
        <p:txBody>
          <a:bodyPr vert="horz" lIns="91440" tIns="45720" rIns="91440" bIns="45720" rtlCol="0" anchor="ctr">
            <a:normAutofit/>
          </a:bodyPr>
          <a:lstStyle/>
          <a:p>
            <a:pPr algn="ctr"/>
            <a:r>
              <a:rPr lang="en-US" sz="2600" kern="1200" dirty="0">
                <a:latin typeface="+mj-lt"/>
                <a:ea typeface="+mj-ea"/>
                <a:cs typeface="+mj-cs"/>
              </a:rPr>
              <a:t>New majors for STEM leavers*</a:t>
            </a:r>
          </a:p>
        </p:txBody>
      </p:sp>
      <p:pic>
        <p:nvPicPr>
          <p:cNvPr id="4" name="Content Placeholder 3">
            <a:extLst>
              <a:ext uri="{FF2B5EF4-FFF2-40B4-BE49-F238E27FC236}">
                <a16:creationId xmlns="" xmlns:a16="http://schemas.microsoft.com/office/drawing/2014/main" id="{AEC4931A-A9FE-5D47-B4BD-FBF74D8D6B47}"/>
              </a:ext>
            </a:extLst>
          </p:cNvPr>
          <p:cNvPicPr>
            <a:picLocks noGrp="1" noChangeAspect="1"/>
          </p:cNvPicPr>
          <p:nvPr>
            <p:ph idx="1"/>
          </p:nvPr>
        </p:nvPicPr>
        <p:blipFill>
          <a:blip r:embed="rId2">
            <a:extLst/>
          </a:blip>
          <a:stretch>
            <a:fillRect/>
          </a:stretch>
        </p:blipFill>
        <p:spPr>
          <a:xfrm>
            <a:off x="4038600" y="1262271"/>
            <a:ext cx="7188199" cy="4330068"/>
          </a:xfrm>
          <a:prstGeom prst="rect">
            <a:avLst/>
          </a:prstGeom>
        </p:spPr>
      </p:pic>
      <p:sp>
        <p:nvSpPr>
          <p:cNvPr id="3" name="TextBox 2">
            <a:extLst>
              <a:ext uri="{FF2B5EF4-FFF2-40B4-BE49-F238E27FC236}">
                <a16:creationId xmlns="" xmlns:a16="http://schemas.microsoft.com/office/drawing/2014/main" id="{4760B32B-480C-9F45-8197-FBC2906840AC}"/>
              </a:ext>
            </a:extLst>
          </p:cNvPr>
          <p:cNvSpPr txBox="1"/>
          <p:nvPr/>
        </p:nvSpPr>
        <p:spPr>
          <a:xfrm>
            <a:off x="3550024" y="5592339"/>
            <a:ext cx="6526851" cy="954107"/>
          </a:xfrm>
          <a:prstGeom prst="rect">
            <a:avLst/>
          </a:prstGeom>
          <a:noFill/>
        </p:spPr>
        <p:txBody>
          <a:bodyPr wrap="none" rtlCol="0">
            <a:spAutoFit/>
          </a:bodyPr>
          <a:lstStyle/>
          <a:p>
            <a:r>
              <a:rPr lang="en-US" sz="1400" dirty="0"/>
              <a:t>* STEM Attrition: College Students’ Paths Into and Out of STEM Fields, NCES 2014-001</a:t>
            </a:r>
          </a:p>
          <a:p>
            <a:endParaRPr lang="en-US" sz="1400" dirty="0"/>
          </a:p>
          <a:p>
            <a:endParaRPr lang="en-US" sz="1400" dirty="0"/>
          </a:p>
          <a:p>
            <a:endParaRPr lang="en-US" sz="1400" dirty="0"/>
          </a:p>
        </p:txBody>
      </p:sp>
      <p:sp>
        <p:nvSpPr>
          <p:cNvPr id="5" name="Slide Number Placeholder 4"/>
          <p:cNvSpPr>
            <a:spLocks noGrp="1"/>
          </p:cNvSpPr>
          <p:nvPr>
            <p:ph type="sldNum" sz="quarter" idx="12"/>
          </p:nvPr>
        </p:nvSpPr>
        <p:spPr/>
        <p:txBody>
          <a:bodyPr/>
          <a:lstStyle/>
          <a:p>
            <a:fld id="{27019DCD-67EF-F04D-8AFF-502995342887}" type="slidenum">
              <a:rPr lang="en-US" smtClean="0"/>
              <a:t>18</a:t>
            </a:fld>
            <a:endParaRPr lang="en-US"/>
          </a:p>
        </p:txBody>
      </p:sp>
    </p:spTree>
    <p:extLst>
      <p:ext uri="{BB962C8B-B14F-4D97-AF65-F5344CB8AC3E}">
        <p14:creationId xmlns:p14="http://schemas.microsoft.com/office/powerpoint/2010/main" val="424860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6C0E7-04B8-E545-813F-804E2698C511}"/>
              </a:ext>
            </a:extLst>
          </p:cNvPr>
          <p:cNvSpPr>
            <a:spLocks noGrp="1"/>
          </p:cNvSpPr>
          <p:nvPr>
            <p:ph type="title"/>
          </p:nvPr>
        </p:nvSpPr>
        <p:spPr>
          <a:solidFill>
            <a:schemeClr val="accent1">
              <a:lumMod val="20000"/>
              <a:lumOff val="80000"/>
            </a:schemeClr>
          </a:solidFill>
          <a:ln w="38100">
            <a:solidFill>
              <a:schemeClr val="tx1"/>
            </a:solidFill>
          </a:ln>
        </p:spPr>
        <p:txBody>
          <a:bodyPr>
            <a:normAutofit fontScale="90000"/>
          </a:bodyPr>
          <a:lstStyle/>
          <a:p>
            <a:pPr algn="ctr"/>
            <a:r>
              <a:rPr lang="en-US" dirty="0"/>
              <a:t>Demographic characteristics of students selecting biology as a major compared to </a:t>
            </a:r>
            <a:r>
              <a:rPr lang="en-US"/>
              <a:t>all students</a:t>
            </a:r>
            <a:endParaRPr lang="en-US" dirty="0"/>
          </a:p>
        </p:txBody>
      </p:sp>
      <p:sp>
        <p:nvSpPr>
          <p:cNvPr id="3" name="Text Placeholder 2">
            <a:extLst>
              <a:ext uri="{FF2B5EF4-FFF2-40B4-BE49-F238E27FC236}">
                <a16:creationId xmlns="" xmlns:a16="http://schemas.microsoft.com/office/drawing/2014/main" id="{B77E18B2-46BD-FE41-84FD-30245C6D52E8}"/>
              </a:ext>
            </a:extLst>
          </p:cNvPr>
          <p:cNvSpPr>
            <a:spLocks noGrp="1"/>
          </p:cNvSpPr>
          <p:nvPr>
            <p:ph type="body" idx="1"/>
          </p:nvPr>
        </p:nvSpPr>
        <p:spPr/>
        <p:txBody>
          <a:bodyPr/>
          <a:lstStyle/>
          <a:p>
            <a:r>
              <a:rPr lang="en-US" dirty="0"/>
              <a:t>Biology majors (n=1,390)</a:t>
            </a:r>
          </a:p>
        </p:txBody>
      </p:sp>
      <p:sp>
        <p:nvSpPr>
          <p:cNvPr id="4" name="Content Placeholder 3">
            <a:extLst>
              <a:ext uri="{FF2B5EF4-FFF2-40B4-BE49-F238E27FC236}">
                <a16:creationId xmlns="" xmlns:a16="http://schemas.microsoft.com/office/drawing/2014/main" id="{24A2064D-DC90-4743-AC72-8FCE10C701B0}"/>
              </a:ext>
            </a:extLst>
          </p:cNvPr>
          <p:cNvSpPr>
            <a:spLocks noGrp="1"/>
          </p:cNvSpPr>
          <p:nvPr>
            <p:ph sz="half" idx="2"/>
          </p:nvPr>
        </p:nvSpPr>
        <p:spPr>
          <a:ln>
            <a:solidFill>
              <a:schemeClr val="tx1"/>
            </a:solidFill>
          </a:ln>
        </p:spPr>
        <p:txBody>
          <a:bodyPr/>
          <a:lstStyle/>
          <a:p>
            <a:r>
              <a:rPr lang="en-US" dirty="0"/>
              <a:t>62.6% Women</a:t>
            </a:r>
          </a:p>
          <a:p>
            <a:r>
              <a:rPr lang="en-US" dirty="0"/>
              <a:t>28.4% Pell</a:t>
            </a:r>
          </a:p>
          <a:p>
            <a:r>
              <a:rPr lang="en-US" dirty="0"/>
              <a:t> 65% White</a:t>
            </a:r>
          </a:p>
          <a:p>
            <a:r>
              <a:rPr lang="en-US" dirty="0"/>
              <a:t>14.5% Hispanic </a:t>
            </a:r>
          </a:p>
          <a:p>
            <a:r>
              <a:rPr lang="en-US" dirty="0"/>
              <a:t>13.2% Black</a:t>
            </a:r>
          </a:p>
          <a:p>
            <a:r>
              <a:rPr lang="en-US" dirty="0"/>
              <a:t>6.3% Asian</a:t>
            </a:r>
          </a:p>
        </p:txBody>
      </p:sp>
      <p:sp>
        <p:nvSpPr>
          <p:cNvPr id="5" name="Text Placeholder 4">
            <a:extLst>
              <a:ext uri="{FF2B5EF4-FFF2-40B4-BE49-F238E27FC236}">
                <a16:creationId xmlns="" xmlns:a16="http://schemas.microsoft.com/office/drawing/2014/main" id="{F28950A3-B756-334A-8D5A-0E8A578C57CA}"/>
              </a:ext>
            </a:extLst>
          </p:cNvPr>
          <p:cNvSpPr>
            <a:spLocks noGrp="1"/>
          </p:cNvSpPr>
          <p:nvPr>
            <p:ph type="body" sz="quarter" idx="3"/>
          </p:nvPr>
        </p:nvSpPr>
        <p:spPr/>
        <p:txBody>
          <a:bodyPr/>
          <a:lstStyle/>
          <a:p>
            <a:r>
              <a:rPr lang="en-US" dirty="0"/>
              <a:t>All students (n=33,000)</a:t>
            </a:r>
          </a:p>
        </p:txBody>
      </p:sp>
      <p:sp>
        <p:nvSpPr>
          <p:cNvPr id="6" name="Content Placeholder 5">
            <a:extLst>
              <a:ext uri="{FF2B5EF4-FFF2-40B4-BE49-F238E27FC236}">
                <a16:creationId xmlns="" xmlns:a16="http://schemas.microsoft.com/office/drawing/2014/main" id="{921DC865-2528-0643-90CF-4ADA61B89490}"/>
              </a:ext>
            </a:extLst>
          </p:cNvPr>
          <p:cNvSpPr>
            <a:spLocks noGrp="1"/>
          </p:cNvSpPr>
          <p:nvPr>
            <p:ph sz="quarter" idx="4"/>
          </p:nvPr>
        </p:nvSpPr>
        <p:spPr>
          <a:ln>
            <a:solidFill>
              <a:schemeClr val="tx1"/>
            </a:solidFill>
          </a:ln>
        </p:spPr>
        <p:txBody>
          <a:bodyPr/>
          <a:lstStyle/>
          <a:p>
            <a:r>
              <a:rPr lang="en-US" dirty="0"/>
              <a:t>56.4% Women</a:t>
            </a:r>
          </a:p>
          <a:p>
            <a:r>
              <a:rPr lang="en-US" dirty="0"/>
              <a:t>26.3% Pell</a:t>
            </a:r>
          </a:p>
          <a:p>
            <a:r>
              <a:rPr lang="en-US" dirty="0"/>
              <a:t>71% White</a:t>
            </a:r>
          </a:p>
          <a:p>
            <a:r>
              <a:rPr lang="en-US" dirty="0"/>
              <a:t>11.2% Black</a:t>
            </a:r>
          </a:p>
          <a:p>
            <a:r>
              <a:rPr lang="en-US" dirty="0"/>
              <a:t>9.9% Hispanic</a:t>
            </a:r>
          </a:p>
          <a:p>
            <a:r>
              <a:rPr lang="en-US" dirty="0"/>
              <a:t>3.2% Asian</a:t>
            </a:r>
          </a:p>
        </p:txBody>
      </p:sp>
      <p:sp>
        <p:nvSpPr>
          <p:cNvPr id="7" name="Slide Number Placeholder 6"/>
          <p:cNvSpPr>
            <a:spLocks noGrp="1"/>
          </p:cNvSpPr>
          <p:nvPr>
            <p:ph type="sldNum" sz="quarter" idx="12"/>
          </p:nvPr>
        </p:nvSpPr>
        <p:spPr/>
        <p:txBody>
          <a:bodyPr/>
          <a:lstStyle/>
          <a:p>
            <a:fld id="{27019DCD-67EF-F04D-8AFF-502995342887}" type="slidenum">
              <a:rPr lang="en-US" smtClean="0"/>
              <a:t>19</a:t>
            </a:fld>
            <a:endParaRPr lang="en-US"/>
          </a:p>
        </p:txBody>
      </p:sp>
    </p:spTree>
    <p:extLst>
      <p:ext uri="{BB962C8B-B14F-4D97-AF65-F5344CB8AC3E}">
        <p14:creationId xmlns:p14="http://schemas.microsoft.com/office/powerpoint/2010/main" val="14731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F0BFB-FCA1-A349-B83C-7F0CB704A053}"/>
              </a:ext>
            </a:extLst>
          </p:cNvPr>
          <p:cNvSpPr>
            <a:spLocks noGrp="1"/>
          </p:cNvSpPr>
          <p:nvPr>
            <p:ph type="title"/>
          </p:nvPr>
        </p:nvSpPr>
        <p:spPr>
          <a:xfrm>
            <a:off x="1284237" y="334978"/>
            <a:ext cx="10638182" cy="878186"/>
          </a:xfrm>
          <a:solidFill>
            <a:schemeClr val="accent1">
              <a:lumMod val="20000"/>
              <a:lumOff val="80000"/>
            </a:schemeClr>
          </a:solidFill>
          <a:ln w="38100">
            <a:solidFill>
              <a:schemeClr val="tx1"/>
            </a:solidFill>
          </a:ln>
        </p:spPr>
        <p:txBody>
          <a:bodyPr>
            <a:noAutofit/>
          </a:bodyPr>
          <a:lstStyle/>
          <a:p>
            <a:pPr algn="ctr"/>
            <a:r>
              <a:rPr lang="en-US" sz="2400" b="1" dirty="0">
                <a:latin typeface="+mn-lt"/>
              </a:rPr>
              <a:t>Performance-based Funding Model Changes</a:t>
            </a:r>
            <a:br>
              <a:rPr lang="en-US" sz="2400" b="1" dirty="0">
                <a:latin typeface="+mn-lt"/>
              </a:rPr>
            </a:br>
            <a:r>
              <a:rPr lang="en-US" sz="2400" b="1" dirty="0">
                <a:latin typeface="+mn-lt"/>
              </a:rPr>
              <a:t>SB 4 Higher Education</a:t>
            </a:r>
          </a:p>
        </p:txBody>
      </p:sp>
      <p:graphicFrame>
        <p:nvGraphicFramePr>
          <p:cNvPr id="3" name="Table 2"/>
          <p:cNvGraphicFramePr>
            <a:graphicFrameLocks noGrp="1"/>
          </p:cNvGraphicFramePr>
          <p:nvPr>
            <p:extLst>
              <p:ext uri="{D42A27DB-BD31-4B8C-83A1-F6EECF244321}">
                <p14:modId xmlns:p14="http://schemas.microsoft.com/office/powerpoint/2010/main" val="618913791"/>
              </p:ext>
            </p:extLst>
          </p:nvPr>
        </p:nvGraphicFramePr>
        <p:xfrm>
          <a:off x="2040294" y="1238045"/>
          <a:ext cx="8845421" cy="5414046"/>
        </p:xfrm>
        <a:graphic>
          <a:graphicData uri="http://schemas.openxmlformats.org/drawingml/2006/table">
            <a:tbl>
              <a:tblPr firstRow="1" bandRow="1">
                <a:tableStyleId>{5C22544A-7EE6-4342-B048-85BDC9FD1C3A}</a:tableStyleId>
              </a:tblPr>
              <a:tblGrid>
                <a:gridCol w="8845421">
                  <a:extLst>
                    <a:ext uri="{9D8B030D-6E8A-4147-A177-3AD203B41FA5}">
                      <a16:colId xmlns="" xmlns:a16="http://schemas.microsoft.com/office/drawing/2014/main" val="1631599380"/>
                    </a:ext>
                  </a:extLst>
                </a:gridCol>
              </a:tblGrid>
              <a:tr h="73996">
                <a:tc>
                  <a:txBody>
                    <a:bodyPr/>
                    <a:lstStyle/>
                    <a:p>
                      <a:pPr algn="ctr" rtl="0" fontAlgn="ctr"/>
                      <a:r>
                        <a:rPr lang="en-US" sz="2400" u="none" strike="noStrike" dirty="0">
                          <a:effectLst/>
                        </a:rPr>
                        <a:t>Issues</a:t>
                      </a:r>
                      <a:endParaRPr lang="en-US" sz="2400" b="0" i="0" u="none" strike="noStrike" dirty="0">
                        <a:solidFill>
                          <a:srgbClr val="000000"/>
                        </a:solidFill>
                        <a:effectLst/>
                        <a:latin typeface="Calibri" panose="020F0502020204030204" pitchFamily="34" charset="0"/>
                      </a:endParaRPr>
                    </a:p>
                  </a:txBody>
                  <a:tcPr marL="3700" marR="3700" marT="3700" marB="0" anchor="ctr"/>
                </a:tc>
                <a:extLst>
                  <a:ext uri="{0D108BD9-81ED-4DB2-BD59-A6C34878D82A}">
                    <a16:rowId xmlns="" xmlns:a16="http://schemas.microsoft.com/office/drawing/2014/main" val="2135742538"/>
                  </a:ext>
                </a:extLst>
              </a:tr>
              <a:tr h="794506">
                <a:tc>
                  <a:txBody>
                    <a:bodyPr/>
                    <a:lstStyle/>
                    <a:p>
                      <a:pPr algn="l" fontAlgn="b"/>
                      <a:r>
                        <a:rPr lang="en-US" sz="2000" u="none" strike="noStrike" dirty="0">
                          <a:effectLst/>
                        </a:rPr>
                        <a:t>Changes to grad rates and access rate will need to be effective for the allocation of 2018-19 funds.</a:t>
                      </a:r>
                      <a:endParaRPr lang="en-US" sz="2000" b="0" i="0" u="none" strike="noStrike" dirty="0">
                        <a:solidFill>
                          <a:srgbClr val="000000"/>
                        </a:solidFill>
                        <a:effectLst/>
                        <a:latin typeface="Calibri" panose="020F0502020204030204" pitchFamily="34" charset="0"/>
                      </a:endParaRPr>
                    </a:p>
                  </a:txBody>
                  <a:tcPr marL="3700" marR="3700" marT="3700" marB="0" anchor="b"/>
                </a:tc>
                <a:extLst>
                  <a:ext uri="{0D108BD9-81ED-4DB2-BD59-A6C34878D82A}">
                    <a16:rowId xmlns="" xmlns:a16="http://schemas.microsoft.com/office/drawing/2014/main" val="3544019971"/>
                  </a:ext>
                </a:extLst>
              </a:tr>
              <a:tr h="1772816">
                <a:tc>
                  <a:txBody>
                    <a:bodyPr/>
                    <a:lstStyle/>
                    <a:p>
                      <a:pPr algn="l" fontAlgn="b"/>
                      <a:r>
                        <a:rPr lang="en-US" sz="2000" u="none" strike="noStrike" dirty="0">
                          <a:effectLst/>
                        </a:rPr>
                        <a:t>By October 1, 2019, the Board of Governors, in consultation with the state universities, shall submit to the Legislature recommendations for future consideration on the most efficient process to achieve a complete performance-based continuous improvement model focused on outcomes that provides for the equitable distribution of performance funds.</a:t>
                      </a:r>
                      <a:endParaRPr lang="en-US" sz="2000" b="0" i="0" u="none" strike="noStrike" dirty="0">
                        <a:solidFill>
                          <a:srgbClr val="000000"/>
                        </a:solidFill>
                        <a:effectLst/>
                        <a:latin typeface="Calibri" panose="020F0502020204030204" pitchFamily="34" charset="0"/>
                      </a:endParaRPr>
                    </a:p>
                  </a:txBody>
                  <a:tcPr marL="3700" marR="3700" marT="3700" marB="0" anchor="b">
                    <a:noFill/>
                  </a:tcPr>
                </a:tc>
                <a:extLst>
                  <a:ext uri="{0D108BD9-81ED-4DB2-BD59-A6C34878D82A}">
                    <a16:rowId xmlns="" xmlns:a16="http://schemas.microsoft.com/office/drawing/2014/main" val="2326892549"/>
                  </a:ext>
                </a:extLst>
              </a:tr>
              <a:tr h="1443135">
                <a:tc>
                  <a:txBody>
                    <a:bodyPr/>
                    <a:lstStyle/>
                    <a:p>
                      <a:pPr algn="l" fontAlgn="b"/>
                      <a:r>
                        <a:rPr lang="en-US" sz="2000" u="none" strike="noStrike" dirty="0">
                          <a:effectLst/>
                        </a:rPr>
                        <a:t>In addition to recommendations submitted by the Board of Governors, the Legislature shall review recommendations from an independent entity that consults with the Board of Governors for the purpose of receiving input on behalf of the state university system.</a:t>
                      </a:r>
                      <a:endParaRPr lang="en-US" sz="2000" b="0" i="0" u="none" strike="noStrike" dirty="0">
                        <a:solidFill>
                          <a:srgbClr val="000000"/>
                        </a:solidFill>
                        <a:effectLst/>
                        <a:latin typeface="Calibri" panose="020F0502020204030204" pitchFamily="34" charset="0"/>
                      </a:endParaRPr>
                    </a:p>
                  </a:txBody>
                  <a:tcPr marL="3700" marR="3700" marT="3700" marB="0" anchor="b">
                    <a:noFill/>
                  </a:tcPr>
                </a:tc>
                <a:extLst>
                  <a:ext uri="{0D108BD9-81ED-4DB2-BD59-A6C34878D82A}">
                    <a16:rowId xmlns="" xmlns:a16="http://schemas.microsoft.com/office/drawing/2014/main" val="4041495058"/>
                  </a:ext>
                </a:extLst>
              </a:tr>
              <a:tr h="1034129">
                <a:tc>
                  <a:txBody>
                    <a:bodyPr/>
                    <a:lstStyle/>
                    <a:p>
                      <a:pPr algn="l" fontAlgn="b"/>
                      <a:r>
                        <a:rPr lang="en-US" sz="2000" u="none" strike="noStrike" dirty="0">
                          <a:effectLst/>
                        </a:rPr>
                        <a:t>Implementation of any recommendations shall not occur unless affirmatively enacted by the Legislature.</a:t>
                      </a:r>
                      <a:endParaRPr lang="en-US" sz="2000" b="0" i="0" u="none" strike="noStrike" dirty="0">
                        <a:solidFill>
                          <a:srgbClr val="000000"/>
                        </a:solidFill>
                        <a:effectLst/>
                        <a:latin typeface="Calibri" panose="020F0502020204030204" pitchFamily="34" charset="0"/>
                      </a:endParaRPr>
                    </a:p>
                  </a:txBody>
                  <a:tcPr marL="3700" marR="3700" marT="3700" marB="0" anchor="b">
                    <a:noFill/>
                  </a:tcPr>
                </a:tc>
                <a:extLst>
                  <a:ext uri="{0D108BD9-81ED-4DB2-BD59-A6C34878D82A}">
                    <a16:rowId xmlns="" xmlns:a16="http://schemas.microsoft.com/office/drawing/2014/main" val="731468281"/>
                  </a:ext>
                </a:extLst>
              </a:tr>
            </a:tbl>
          </a:graphicData>
        </a:graphic>
      </p:graphicFrame>
    </p:spTree>
    <p:extLst>
      <p:ext uri="{BB962C8B-B14F-4D97-AF65-F5344CB8AC3E}">
        <p14:creationId xmlns:p14="http://schemas.microsoft.com/office/powerpoint/2010/main" val="6251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DFC3B2C-7EA1-C042-87B4-899186A3BC26}"/>
              </a:ext>
            </a:extLst>
          </p:cNvPr>
          <p:cNvSpPr>
            <a:spLocks noGrp="1"/>
          </p:cNvSpPr>
          <p:nvPr>
            <p:ph type="title"/>
          </p:nvPr>
        </p:nvSpPr>
        <p:spPr>
          <a:solidFill>
            <a:schemeClr val="accent1">
              <a:lumMod val="20000"/>
              <a:lumOff val="80000"/>
            </a:schemeClr>
          </a:solidFill>
          <a:ln w="38100">
            <a:solidFill>
              <a:schemeClr val="tx1"/>
            </a:solidFill>
          </a:ln>
        </p:spPr>
        <p:txBody>
          <a:bodyPr/>
          <a:lstStyle/>
          <a:p>
            <a:pPr algn="ctr"/>
            <a:r>
              <a:rPr lang="en-US" dirty="0"/>
              <a:t>Progression of students selecting biology as their major</a:t>
            </a:r>
          </a:p>
        </p:txBody>
      </p:sp>
      <p:pic>
        <p:nvPicPr>
          <p:cNvPr id="4" name="Content Placeholder 3">
            <a:extLst>
              <a:ext uri="{FF2B5EF4-FFF2-40B4-BE49-F238E27FC236}">
                <a16:creationId xmlns="" xmlns:a16="http://schemas.microsoft.com/office/drawing/2014/main" id="{69200A68-BD8A-3348-864F-296C603399C8}"/>
              </a:ext>
            </a:extLst>
          </p:cNvPr>
          <p:cNvPicPr>
            <a:picLocks noGrp="1" noChangeAspect="1"/>
          </p:cNvPicPr>
          <p:nvPr>
            <p:ph idx="1"/>
          </p:nvPr>
        </p:nvPicPr>
        <p:blipFill>
          <a:blip r:embed="rId2"/>
          <a:stretch>
            <a:fillRect/>
          </a:stretch>
        </p:blipFill>
        <p:spPr>
          <a:xfrm>
            <a:off x="1656837" y="1825625"/>
            <a:ext cx="8878326" cy="4351338"/>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27019DCD-67EF-F04D-8AFF-502995342887}" type="slidenum">
              <a:rPr lang="en-US" smtClean="0"/>
              <a:t>20</a:t>
            </a:fld>
            <a:endParaRPr lang="en-US"/>
          </a:p>
        </p:txBody>
      </p:sp>
    </p:spTree>
    <p:extLst>
      <p:ext uri="{BB962C8B-B14F-4D97-AF65-F5344CB8AC3E}">
        <p14:creationId xmlns:p14="http://schemas.microsoft.com/office/powerpoint/2010/main" val="258174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B67A2-2146-EB4D-9116-EA6A78C43A14}"/>
              </a:ext>
            </a:extLst>
          </p:cNvPr>
          <p:cNvSpPr>
            <a:spLocks noGrp="1"/>
          </p:cNvSpPr>
          <p:nvPr>
            <p:ph type="title"/>
          </p:nvPr>
        </p:nvSpPr>
        <p:spPr>
          <a:solidFill>
            <a:schemeClr val="accent1">
              <a:lumMod val="20000"/>
              <a:lumOff val="80000"/>
            </a:schemeClr>
          </a:solidFill>
          <a:ln>
            <a:solidFill>
              <a:schemeClr val="tx1"/>
            </a:solidFill>
          </a:ln>
        </p:spPr>
        <p:txBody>
          <a:bodyPr/>
          <a:lstStyle/>
          <a:p>
            <a:pPr algn="ctr"/>
            <a:r>
              <a:rPr lang="en-US" dirty="0"/>
              <a:t>Progression summary of entering biology students</a:t>
            </a:r>
          </a:p>
        </p:txBody>
      </p:sp>
      <p:sp>
        <p:nvSpPr>
          <p:cNvPr id="3" name="Content Placeholder 2">
            <a:extLst>
              <a:ext uri="{FF2B5EF4-FFF2-40B4-BE49-F238E27FC236}">
                <a16:creationId xmlns="" xmlns:a16="http://schemas.microsoft.com/office/drawing/2014/main" id="{71DB60F6-F024-464E-938E-D22FD8CCFC1A}"/>
              </a:ext>
            </a:extLst>
          </p:cNvPr>
          <p:cNvSpPr>
            <a:spLocks noGrp="1"/>
          </p:cNvSpPr>
          <p:nvPr>
            <p:ph idx="1"/>
          </p:nvPr>
        </p:nvSpPr>
        <p:spPr/>
        <p:txBody>
          <a:bodyPr>
            <a:normAutofit fontScale="92500" lnSpcReduction="10000"/>
          </a:bodyPr>
          <a:lstStyle/>
          <a:p>
            <a:pPr marL="457200" lvl="1" indent="0">
              <a:buNone/>
            </a:pPr>
            <a:endParaRPr lang="en-US" dirty="0"/>
          </a:p>
          <a:p>
            <a:r>
              <a:rPr lang="en-US" dirty="0"/>
              <a:t>The largest number of students either changed majors or withdrew from college in the first year before attempting Bio I and </a:t>
            </a:r>
            <a:r>
              <a:rPr lang="en-US" dirty="0" err="1"/>
              <a:t>Chem</a:t>
            </a:r>
            <a:r>
              <a:rPr lang="en-US" dirty="0"/>
              <a:t> I.</a:t>
            </a:r>
          </a:p>
          <a:p>
            <a:pPr lvl="1"/>
            <a:r>
              <a:rPr lang="en-US" dirty="0"/>
              <a:t>33.5% of entering students changed majors </a:t>
            </a:r>
          </a:p>
          <a:p>
            <a:pPr lvl="1"/>
            <a:r>
              <a:rPr lang="en-US" dirty="0"/>
              <a:t>9.6% of entering students withdrew</a:t>
            </a:r>
          </a:p>
          <a:p>
            <a:pPr marL="352425" lvl="1" indent="-352425"/>
            <a:r>
              <a:rPr lang="en-US" sz="2800" dirty="0"/>
              <a:t>After completing the first Milestones in the major</a:t>
            </a:r>
            <a:r>
              <a:rPr lang="en-US" dirty="0"/>
              <a:t>:</a:t>
            </a:r>
          </a:p>
          <a:p>
            <a:pPr marL="574675" lvl="1" indent="-342900"/>
            <a:r>
              <a:rPr lang="en-US" dirty="0"/>
              <a:t>24.9% of remaining students changed majors</a:t>
            </a:r>
          </a:p>
          <a:p>
            <a:pPr marL="574675" lvl="1" indent="-342900"/>
            <a:r>
              <a:rPr lang="en-US" dirty="0"/>
              <a:t>5.2% of remaining students withdrew</a:t>
            </a:r>
          </a:p>
          <a:p>
            <a:pPr marL="352425" lvl="1" indent="-352425"/>
            <a:r>
              <a:rPr lang="en-US" sz="2800" dirty="0"/>
              <a:t>After completing the second Milestones in the major:</a:t>
            </a:r>
          </a:p>
          <a:p>
            <a:pPr marL="574675" lvl="1" indent="-342900"/>
            <a:r>
              <a:rPr lang="en-US" dirty="0"/>
              <a:t>18.9% of remaining students changed majors</a:t>
            </a:r>
          </a:p>
          <a:p>
            <a:pPr marL="574675" lvl="1" indent="-342900"/>
            <a:r>
              <a:rPr lang="en-US" dirty="0"/>
              <a:t>5.1% of remaining students withdrew</a:t>
            </a:r>
          </a:p>
          <a:p>
            <a:pPr marL="396875" lvl="1" indent="-342900"/>
            <a:r>
              <a:rPr lang="en-US" sz="2800" dirty="0"/>
              <a:t>Total changed majors 55%, total withdrew 15%</a:t>
            </a:r>
          </a:p>
          <a:p>
            <a:pPr lvl="1"/>
            <a:endParaRPr lang="en-US" dirty="0"/>
          </a:p>
          <a:p>
            <a:pPr marL="457200" lvl="1" indent="0">
              <a:buNone/>
            </a:pPr>
            <a:endParaRPr lang="en-US" dirty="0"/>
          </a:p>
        </p:txBody>
      </p:sp>
      <p:sp>
        <p:nvSpPr>
          <p:cNvPr id="4" name="Slide Number Placeholder 3">
            <a:extLst>
              <a:ext uri="{FF2B5EF4-FFF2-40B4-BE49-F238E27FC236}">
                <a16:creationId xmlns="" xmlns:a16="http://schemas.microsoft.com/office/drawing/2014/main" id="{317BEA45-BB68-6842-9DE5-58E8C13FCD08}"/>
              </a:ext>
            </a:extLst>
          </p:cNvPr>
          <p:cNvSpPr>
            <a:spLocks noGrp="1"/>
          </p:cNvSpPr>
          <p:nvPr>
            <p:ph type="sldNum" sz="quarter" idx="12"/>
          </p:nvPr>
        </p:nvSpPr>
        <p:spPr/>
        <p:txBody>
          <a:bodyPr/>
          <a:lstStyle/>
          <a:p>
            <a:fld id="{27019DCD-67EF-F04D-8AFF-502995342887}" type="slidenum">
              <a:rPr lang="en-US" smtClean="0"/>
              <a:t>21</a:t>
            </a:fld>
            <a:endParaRPr lang="en-US"/>
          </a:p>
        </p:txBody>
      </p:sp>
    </p:spTree>
    <p:extLst>
      <p:ext uri="{BB962C8B-B14F-4D97-AF65-F5344CB8AC3E}">
        <p14:creationId xmlns:p14="http://schemas.microsoft.com/office/powerpoint/2010/main" val="283591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D40DF136-0CA0-7947-AAEA-F3F5A47A9E46}"/>
              </a:ext>
            </a:extLst>
          </p:cNvPr>
          <p:cNvSpPr>
            <a:spLocks noGrp="1"/>
          </p:cNvSpPr>
          <p:nvPr>
            <p:ph type="title"/>
          </p:nvPr>
        </p:nvSpPr>
        <p:spPr>
          <a:xfrm>
            <a:off x="694510" y="1487272"/>
            <a:ext cx="2743200" cy="2743200"/>
          </a:xfrm>
          <a:prstGeom prst="ellipse">
            <a:avLst/>
          </a:prstGeom>
          <a:solidFill>
            <a:schemeClr val="accent1">
              <a:lumMod val="20000"/>
              <a:lumOff val="80000"/>
            </a:schemeClr>
          </a:solidFill>
          <a:ln w="174625" cmpd="thinThick">
            <a:solidFill>
              <a:srgbClr val="262626"/>
            </a:solidFill>
          </a:ln>
        </p:spPr>
        <p:txBody>
          <a:bodyPr>
            <a:normAutofit/>
          </a:bodyPr>
          <a:lstStyle/>
          <a:p>
            <a:pPr algn="ctr"/>
            <a:r>
              <a:rPr lang="en-US" sz="2600" dirty="0"/>
              <a:t>Variation in graduation rates by race and gender</a:t>
            </a:r>
          </a:p>
        </p:txBody>
      </p:sp>
      <p:sp>
        <p:nvSpPr>
          <p:cNvPr id="9" name="Content Placeholder 8">
            <a:extLst>
              <a:ext uri="{FF2B5EF4-FFF2-40B4-BE49-F238E27FC236}">
                <a16:creationId xmlns="" xmlns:a16="http://schemas.microsoft.com/office/drawing/2014/main" id="{A7C942D5-76DD-4863-86ED-950E683CAE29}"/>
              </a:ext>
            </a:extLst>
          </p:cNvPr>
          <p:cNvSpPr>
            <a:spLocks noGrp="1"/>
          </p:cNvSpPr>
          <p:nvPr>
            <p:ph idx="1"/>
          </p:nvPr>
        </p:nvSpPr>
        <p:spPr>
          <a:xfrm>
            <a:off x="4038600" y="4884873"/>
            <a:ext cx="7188199" cy="1292090"/>
          </a:xfrm>
        </p:spPr>
        <p:txBody>
          <a:bodyPr>
            <a:normAutofit/>
          </a:bodyPr>
          <a:lstStyle/>
          <a:p>
            <a:endParaRPr lang="en-US" sz="1800" dirty="0"/>
          </a:p>
        </p:txBody>
      </p:sp>
      <p:pic>
        <p:nvPicPr>
          <p:cNvPr id="4" name="Picture 3">
            <a:extLst>
              <a:ext uri="{FF2B5EF4-FFF2-40B4-BE49-F238E27FC236}">
                <a16:creationId xmlns="" xmlns:a16="http://schemas.microsoft.com/office/drawing/2014/main" id="{3E9EB310-33E9-5B4F-918F-8C80D9A0D288}"/>
              </a:ext>
            </a:extLst>
          </p:cNvPr>
          <p:cNvPicPr>
            <a:picLocks noChangeAspect="1"/>
          </p:cNvPicPr>
          <p:nvPr/>
        </p:nvPicPr>
        <p:blipFill>
          <a:blip r:embed="rId2"/>
          <a:stretch>
            <a:fillRect/>
          </a:stretch>
        </p:blipFill>
        <p:spPr>
          <a:xfrm>
            <a:off x="3678449" y="228599"/>
            <a:ext cx="7731977" cy="4656273"/>
          </a:xfrm>
          <a:prstGeom prst="rect">
            <a:avLst/>
          </a:prstGeom>
        </p:spPr>
      </p:pic>
      <p:sp>
        <p:nvSpPr>
          <p:cNvPr id="3" name="Slide Number Placeholder 2"/>
          <p:cNvSpPr>
            <a:spLocks noGrp="1"/>
          </p:cNvSpPr>
          <p:nvPr>
            <p:ph type="sldNum" sz="quarter" idx="12"/>
          </p:nvPr>
        </p:nvSpPr>
        <p:spPr/>
        <p:txBody>
          <a:bodyPr/>
          <a:lstStyle/>
          <a:p>
            <a:fld id="{27019DCD-67EF-F04D-8AFF-502995342887}" type="slidenum">
              <a:rPr lang="en-US" smtClean="0"/>
              <a:t>22</a:t>
            </a:fld>
            <a:endParaRPr lang="en-US"/>
          </a:p>
        </p:txBody>
      </p:sp>
    </p:spTree>
    <p:extLst>
      <p:ext uri="{BB962C8B-B14F-4D97-AF65-F5344CB8AC3E}">
        <p14:creationId xmlns:p14="http://schemas.microsoft.com/office/powerpoint/2010/main" val="746098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8B60B-80EA-8249-8A01-4E04C44D5797}"/>
              </a:ext>
            </a:extLst>
          </p:cNvPr>
          <p:cNvSpPr>
            <a:spLocks noGrp="1"/>
          </p:cNvSpPr>
          <p:nvPr>
            <p:ph type="title"/>
          </p:nvPr>
        </p:nvSpPr>
        <p:spPr>
          <a:solidFill>
            <a:schemeClr val="accent1">
              <a:lumMod val="20000"/>
              <a:lumOff val="80000"/>
            </a:schemeClr>
          </a:solidFill>
          <a:ln>
            <a:solidFill>
              <a:schemeClr val="tx1"/>
            </a:solidFill>
          </a:ln>
        </p:spPr>
        <p:txBody>
          <a:bodyPr/>
          <a:lstStyle/>
          <a:p>
            <a:pPr algn="ctr"/>
            <a:r>
              <a:rPr lang="en-US" dirty="0"/>
              <a:t>Status of STEM majors six years after entering college*</a:t>
            </a:r>
          </a:p>
        </p:txBody>
      </p:sp>
      <p:sp>
        <p:nvSpPr>
          <p:cNvPr id="3" name="Content Placeholder 2">
            <a:extLst>
              <a:ext uri="{FF2B5EF4-FFF2-40B4-BE49-F238E27FC236}">
                <a16:creationId xmlns="" xmlns:a16="http://schemas.microsoft.com/office/drawing/2014/main" id="{498D6AB5-F9E1-0747-8642-2F09E01DD36C}"/>
              </a:ext>
            </a:extLst>
          </p:cNvPr>
          <p:cNvSpPr>
            <a:spLocks noGrp="1"/>
          </p:cNvSpPr>
          <p:nvPr>
            <p:ph idx="1"/>
          </p:nvPr>
        </p:nvSpPr>
        <p:spPr>
          <a:ln>
            <a:solidFill>
              <a:schemeClr val="tx1"/>
            </a:solidFill>
          </a:ln>
        </p:spPr>
        <p:txBody>
          <a:bodyPr>
            <a:normAutofit/>
          </a:bodyPr>
          <a:lstStyle/>
          <a:p>
            <a:r>
              <a:rPr lang="en-US" b="1" dirty="0"/>
              <a:t>STEM major			Changed major  Withdrew.  Graduated</a:t>
            </a:r>
          </a:p>
          <a:p>
            <a:r>
              <a:rPr lang="en-US" dirty="0"/>
              <a:t>Mathematics				26%		12%</a:t>
            </a:r>
          </a:p>
          <a:p>
            <a:r>
              <a:rPr lang="en-US" dirty="0"/>
              <a:t>Physical sciences				28%		18%</a:t>
            </a:r>
          </a:p>
          <a:p>
            <a:r>
              <a:rPr lang="en-US" b="1" dirty="0"/>
              <a:t>Biological/life sciences			30%		15%	           55%</a:t>
            </a:r>
          </a:p>
          <a:p>
            <a:r>
              <a:rPr lang="en-US" dirty="0"/>
              <a:t>Engineering sciences			21%		20%</a:t>
            </a:r>
          </a:p>
          <a:p>
            <a:r>
              <a:rPr lang="en-US" dirty="0"/>
              <a:t>Computer/information science	28%		31%</a:t>
            </a:r>
          </a:p>
          <a:p>
            <a:r>
              <a:rPr lang="en-US" b="1" dirty="0"/>
              <a:t>Current study: Biology			55%		15%		30%</a:t>
            </a:r>
          </a:p>
          <a:p>
            <a:r>
              <a:rPr lang="en-US" b="1" dirty="0"/>
              <a:t>Most recent data Biology**    	39.3%		11.9%		56.2%*</a:t>
            </a:r>
          </a:p>
        </p:txBody>
      </p:sp>
      <p:sp>
        <p:nvSpPr>
          <p:cNvPr id="4" name="TextBox 3">
            <a:extLst>
              <a:ext uri="{FF2B5EF4-FFF2-40B4-BE49-F238E27FC236}">
                <a16:creationId xmlns="" xmlns:a16="http://schemas.microsoft.com/office/drawing/2014/main" id="{E8764B95-38E1-7242-B378-2520ED66E617}"/>
              </a:ext>
            </a:extLst>
          </p:cNvPr>
          <p:cNvSpPr txBox="1"/>
          <p:nvPr/>
        </p:nvSpPr>
        <p:spPr>
          <a:xfrm>
            <a:off x="1102659" y="6176963"/>
            <a:ext cx="10219721"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t>STEM Attrition: College Students’ Paths Into and Out of STEM Fields, NCES 2014-001.</a:t>
            </a:r>
          </a:p>
          <a:p>
            <a:pPr marL="285750" indent="-285750">
              <a:buFont typeface="Arial" panose="020B0604020202020204" pitchFamily="34" charset="0"/>
              <a:buChar char="•"/>
            </a:pPr>
            <a:r>
              <a:rPr lang="en-US" sz="1400" dirty="0"/>
              <a:t>** </a:t>
            </a:r>
            <a:r>
              <a:rPr lang="en-US" sz="1400" dirty="0">
                <a:hlinkClick r:id="rId2"/>
              </a:rPr>
              <a:t>http://www.ir.fsu.edu/researchmodels_tab/retention_graduation_by_academic_prog.aspx</a:t>
            </a:r>
            <a:r>
              <a:rPr lang="en-US" sz="1400" dirty="0"/>
              <a:t> 2011 cohort compared to 2004 cohort, </a:t>
            </a:r>
          </a:p>
          <a:p>
            <a:pPr marL="285750" indent="-285750">
              <a:buFont typeface="Arial" panose="020B0604020202020204" pitchFamily="34" charset="0"/>
              <a:buChar char="•"/>
            </a:pPr>
            <a:r>
              <a:rPr lang="en-US" sz="1400" dirty="0"/>
              <a:t>the 56.2% includes double majors (7.6%), single biology degrees were 48.6%</a:t>
            </a:r>
          </a:p>
          <a:p>
            <a:endParaRPr lang="en-US" sz="1400" dirty="0"/>
          </a:p>
        </p:txBody>
      </p:sp>
    </p:spTree>
    <p:extLst>
      <p:ext uri="{BB962C8B-B14F-4D97-AF65-F5344CB8AC3E}">
        <p14:creationId xmlns:p14="http://schemas.microsoft.com/office/powerpoint/2010/main" val="45421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77CD8E-A962-F240-9C99-898B853688E2}"/>
              </a:ext>
            </a:extLst>
          </p:cNvPr>
          <p:cNvSpPr>
            <a:spLocks noGrp="1"/>
          </p:cNvSpPr>
          <p:nvPr>
            <p:ph type="title"/>
          </p:nvPr>
        </p:nvSpPr>
        <p:spPr>
          <a:solidFill>
            <a:schemeClr val="accent1">
              <a:lumMod val="20000"/>
              <a:lumOff val="80000"/>
            </a:schemeClr>
          </a:solidFill>
          <a:ln w="38100">
            <a:solidFill>
              <a:schemeClr val="tx1"/>
            </a:solidFill>
          </a:ln>
        </p:spPr>
        <p:txBody>
          <a:bodyPr/>
          <a:lstStyle/>
          <a:p>
            <a:pPr algn="ctr"/>
            <a:r>
              <a:rPr lang="en-US" dirty="0"/>
              <a:t>Graduating degrees of students who left biology</a:t>
            </a:r>
          </a:p>
        </p:txBody>
      </p:sp>
      <p:pic>
        <p:nvPicPr>
          <p:cNvPr id="4" name="Content Placeholder 3">
            <a:extLst>
              <a:ext uri="{FF2B5EF4-FFF2-40B4-BE49-F238E27FC236}">
                <a16:creationId xmlns="" xmlns:a16="http://schemas.microsoft.com/office/drawing/2014/main" id="{8A05E484-2AA3-6F41-8629-7C21654E42E2}"/>
              </a:ext>
            </a:extLst>
          </p:cNvPr>
          <p:cNvPicPr>
            <a:picLocks noGrp="1" noChangeAspect="1"/>
          </p:cNvPicPr>
          <p:nvPr>
            <p:ph idx="1"/>
          </p:nvPr>
        </p:nvPicPr>
        <p:blipFill>
          <a:blip r:embed="rId2"/>
          <a:stretch>
            <a:fillRect/>
          </a:stretch>
        </p:blipFill>
        <p:spPr>
          <a:xfrm>
            <a:off x="2366683" y="2056448"/>
            <a:ext cx="7058407" cy="4250643"/>
          </a:xfrm>
          <a:prstGeom prst="rect">
            <a:avLst/>
          </a:prstGeom>
        </p:spPr>
      </p:pic>
      <p:sp>
        <p:nvSpPr>
          <p:cNvPr id="3" name="Slide Number Placeholder 2"/>
          <p:cNvSpPr>
            <a:spLocks noGrp="1"/>
          </p:cNvSpPr>
          <p:nvPr>
            <p:ph type="sldNum" sz="quarter" idx="12"/>
          </p:nvPr>
        </p:nvSpPr>
        <p:spPr/>
        <p:txBody>
          <a:bodyPr/>
          <a:lstStyle/>
          <a:p>
            <a:fld id="{27019DCD-67EF-F04D-8AFF-502995342887}" type="slidenum">
              <a:rPr lang="en-US" smtClean="0"/>
              <a:t>24</a:t>
            </a:fld>
            <a:endParaRPr lang="en-US"/>
          </a:p>
        </p:txBody>
      </p:sp>
    </p:spTree>
    <p:extLst>
      <p:ext uri="{BB962C8B-B14F-4D97-AF65-F5344CB8AC3E}">
        <p14:creationId xmlns:p14="http://schemas.microsoft.com/office/powerpoint/2010/main" val="1166824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229599" cy="1557791"/>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r>
              <a:rPr lang="en-US" sz="3200" dirty="0"/>
              <a:t>A student’s grade in their first biology course is predictive of success in biology but not for other majors</a:t>
            </a:r>
          </a:p>
        </p:txBody>
      </p:sp>
      <p:graphicFrame>
        <p:nvGraphicFramePr>
          <p:cNvPr id="6" name="Content Placeholder 5"/>
          <p:cNvGraphicFramePr>
            <a:graphicFrameLocks noGrp="1"/>
          </p:cNvGraphicFramePr>
          <p:nvPr>
            <p:ph idx="1"/>
            <p:extLst/>
          </p:nvPr>
        </p:nvGraphicFramePr>
        <p:xfrm>
          <a:off x="1981201" y="2078265"/>
          <a:ext cx="8229599" cy="3855969"/>
        </p:xfrm>
        <a:graphic>
          <a:graphicData uri="http://schemas.openxmlformats.org/drawingml/2006/table">
            <a:tbl>
              <a:tblPr firstRow="1" bandRow="1">
                <a:tableStyleId>{69CF1AB2-1976-4502-BF36-3FF5EA218861}</a:tableStyleId>
              </a:tblPr>
              <a:tblGrid>
                <a:gridCol w="2046514">
                  <a:extLst>
                    <a:ext uri="{9D8B030D-6E8A-4147-A177-3AD203B41FA5}">
                      <a16:colId xmlns="" xmlns:a16="http://schemas.microsoft.com/office/drawing/2014/main" val="20000"/>
                    </a:ext>
                  </a:extLst>
                </a:gridCol>
                <a:gridCol w="997857">
                  <a:extLst>
                    <a:ext uri="{9D8B030D-6E8A-4147-A177-3AD203B41FA5}">
                      <a16:colId xmlns="" xmlns:a16="http://schemas.microsoft.com/office/drawing/2014/main" val="20001"/>
                    </a:ext>
                  </a:extLst>
                </a:gridCol>
                <a:gridCol w="1215572">
                  <a:extLst>
                    <a:ext uri="{9D8B030D-6E8A-4147-A177-3AD203B41FA5}">
                      <a16:colId xmlns="" xmlns:a16="http://schemas.microsoft.com/office/drawing/2014/main" val="20002"/>
                    </a:ext>
                  </a:extLst>
                </a:gridCol>
                <a:gridCol w="1034143">
                  <a:extLst>
                    <a:ext uri="{9D8B030D-6E8A-4147-A177-3AD203B41FA5}">
                      <a16:colId xmlns="" xmlns:a16="http://schemas.microsoft.com/office/drawing/2014/main" val="20003"/>
                    </a:ext>
                  </a:extLst>
                </a:gridCol>
                <a:gridCol w="997857">
                  <a:extLst>
                    <a:ext uri="{9D8B030D-6E8A-4147-A177-3AD203B41FA5}">
                      <a16:colId xmlns="" xmlns:a16="http://schemas.microsoft.com/office/drawing/2014/main" val="20004"/>
                    </a:ext>
                  </a:extLst>
                </a:gridCol>
                <a:gridCol w="907143">
                  <a:extLst>
                    <a:ext uri="{9D8B030D-6E8A-4147-A177-3AD203B41FA5}">
                      <a16:colId xmlns="" xmlns:a16="http://schemas.microsoft.com/office/drawing/2014/main" val="20005"/>
                    </a:ext>
                  </a:extLst>
                </a:gridCol>
                <a:gridCol w="1030513">
                  <a:extLst>
                    <a:ext uri="{9D8B030D-6E8A-4147-A177-3AD203B41FA5}">
                      <a16:colId xmlns="" xmlns:a16="http://schemas.microsoft.com/office/drawing/2014/main" val="20006"/>
                    </a:ext>
                  </a:extLst>
                </a:gridCol>
              </a:tblGrid>
              <a:tr h="999630">
                <a:tc>
                  <a:txBody>
                    <a:bodyPr/>
                    <a:lstStyle/>
                    <a:p>
                      <a:pPr algn="ctr"/>
                      <a:r>
                        <a:rPr lang="en-US" sz="2800" b="0"/>
                        <a:t>GRADE</a:t>
                      </a:r>
                      <a:endParaRPr lang="en-US" sz="2800" b="0">
                        <a:solidFill>
                          <a:schemeClr val="tx1"/>
                        </a:solidFill>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800" b="0"/>
                        <a:t>A</a:t>
                      </a:r>
                      <a:endParaRPr lang="en-US" sz="2800" b="0">
                        <a:solidFill>
                          <a:schemeClr val="tx1"/>
                        </a:solidFill>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800" b="0"/>
                        <a:t>B</a:t>
                      </a:r>
                      <a:endParaRPr lang="en-US" sz="2800" b="0">
                        <a:solidFill>
                          <a:schemeClr val="tx1"/>
                        </a:solidFill>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800" b="0"/>
                        <a:t>C</a:t>
                      </a:r>
                      <a:endParaRPr lang="en-US" sz="2800" b="0">
                        <a:solidFill>
                          <a:schemeClr val="tx1"/>
                        </a:solidFill>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800" b="0"/>
                        <a:t>D</a:t>
                      </a:r>
                      <a:endParaRPr lang="en-US" sz="2800" b="0">
                        <a:solidFill>
                          <a:schemeClr val="tx1"/>
                        </a:solidFill>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800" b="0"/>
                        <a:t>F</a:t>
                      </a:r>
                      <a:endParaRPr lang="en-US" sz="2800" b="0">
                        <a:solidFill>
                          <a:schemeClr val="tx1"/>
                        </a:solidFill>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800" b="0"/>
                        <a:t>W</a:t>
                      </a:r>
                      <a:endParaRPr lang="en-US" sz="2800" b="0">
                        <a:solidFill>
                          <a:schemeClr val="tx1"/>
                        </a:solidFill>
                      </a:endParaRP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1421747">
                <a:tc>
                  <a:txBody>
                    <a:bodyPr/>
                    <a:lstStyle/>
                    <a:p>
                      <a:r>
                        <a:rPr lang="en-US" sz="2400"/>
                        <a:t>%</a:t>
                      </a:r>
                      <a:r>
                        <a:rPr lang="en-US" sz="2400" baseline="0"/>
                        <a:t> graduating in biology</a:t>
                      </a:r>
                      <a:endParaRPr lang="en-US" sz="2400"/>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dirty="0"/>
                        <a:t>68.4%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49.3%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27.5%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9.8%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7.0%</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17.1%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1434592">
                <a:tc>
                  <a:txBody>
                    <a:bodyPr/>
                    <a:lstStyle/>
                    <a:p>
                      <a:r>
                        <a:rPr lang="en-US" sz="2400"/>
                        <a:t>% graduating with</a:t>
                      </a:r>
                      <a:r>
                        <a:rPr lang="en-US" sz="2400" baseline="0"/>
                        <a:t> any major</a:t>
                      </a:r>
                      <a:endParaRPr lang="en-US" sz="2400"/>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87.8%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86.1%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74.8%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78.0%</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a:t>40.7%</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000" dirty="0"/>
                        <a:t>65.7%</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01765DA9-1E65-3443-8923-E0FD376C0FC6}" type="slidenum">
              <a:rPr lang="en-US" smtClean="0"/>
              <a:pPr>
                <a:defRPr/>
              </a:pPr>
              <a:t>25</a:t>
            </a:fld>
            <a:endParaRPr lang="en-US"/>
          </a:p>
        </p:txBody>
      </p:sp>
      <p:sp>
        <p:nvSpPr>
          <p:cNvPr id="7" name="TextBox 6"/>
          <p:cNvSpPr txBox="1"/>
          <p:nvPr/>
        </p:nvSpPr>
        <p:spPr>
          <a:xfrm>
            <a:off x="1981201" y="6048573"/>
            <a:ext cx="6330579" cy="307777"/>
          </a:xfrm>
          <a:prstGeom prst="rect">
            <a:avLst/>
          </a:prstGeom>
          <a:noFill/>
        </p:spPr>
        <p:txBody>
          <a:bodyPr wrap="none" rtlCol="0">
            <a:spAutoFit/>
          </a:bodyPr>
          <a:lstStyle/>
          <a:p>
            <a:r>
              <a:rPr lang="en-US" sz="1400" dirty="0"/>
              <a:t>Source: Florida State University Institutional Research; cohorts 2004-05 and 2009-10</a:t>
            </a:r>
          </a:p>
        </p:txBody>
      </p:sp>
    </p:spTree>
    <p:extLst>
      <p:ext uri="{BB962C8B-B14F-4D97-AF65-F5344CB8AC3E}">
        <p14:creationId xmlns:p14="http://schemas.microsoft.com/office/powerpoint/2010/main" val="496880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A8E37C-8FE0-3847-9DF0-3D5141343CDC}"/>
              </a:ext>
            </a:extLst>
          </p:cNvPr>
          <p:cNvSpPr>
            <a:spLocks noGrp="1"/>
          </p:cNvSpPr>
          <p:nvPr>
            <p:ph type="title"/>
          </p:nvPr>
        </p:nvSpPr>
        <p:spPr>
          <a:solidFill>
            <a:schemeClr val="accent1">
              <a:lumMod val="20000"/>
              <a:lumOff val="80000"/>
            </a:schemeClr>
          </a:solidFill>
          <a:ln>
            <a:solidFill>
              <a:schemeClr val="tx1"/>
            </a:solidFill>
          </a:ln>
        </p:spPr>
        <p:txBody>
          <a:bodyPr/>
          <a:lstStyle/>
          <a:p>
            <a:pPr algn="ctr"/>
            <a:r>
              <a:rPr lang="en-US" dirty="0"/>
              <a:t>Observations</a:t>
            </a:r>
          </a:p>
        </p:txBody>
      </p:sp>
      <p:sp>
        <p:nvSpPr>
          <p:cNvPr id="3" name="Content Placeholder 2">
            <a:extLst>
              <a:ext uri="{FF2B5EF4-FFF2-40B4-BE49-F238E27FC236}">
                <a16:creationId xmlns="" xmlns:a16="http://schemas.microsoft.com/office/drawing/2014/main" id="{FE00D663-1CC8-5B49-9438-42DBFFAF2EC0}"/>
              </a:ext>
            </a:extLst>
          </p:cNvPr>
          <p:cNvSpPr>
            <a:spLocks noGrp="1"/>
          </p:cNvSpPr>
          <p:nvPr>
            <p:ph idx="1"/>
          </p:nvPr>
        </p:nvSpPr>
        <p:spPr/>
        <p:txBody>
          <a:bodyPr>
            <a:normAutofit fontScale="92500" lnSpcReduction="20000"/>
          </a:bodyPr>
          <a:lstStyle/>
          <a:p>
            <a:r>
              <a:rPr lang="en-US" dirty="0"/>
              <a:t>55% of these entering biology majors changed majors, compared to 30% in a national sample.</a:t>
            </a:r>
          </a:p>
          <a:p>
            <a:r>
              <a:rPr lang="en-US" dirty="0"/>
              <a:t>30% of entering biology students graduated with a degree in biology, compared to ~55% in a national sample. </a:t>
            </a:r>
          </a:p>
          <a:p>
            <a:r>
              <a:rPr lang="en-US" dirty="0"/>
              <a:t>The most recent cohort improved significantly, graduating 56.2% of majors.</a:t>
            </a:r>
          </a:p>
          <a:p>
            <a:r>
              <a:rPr lang="en-US" dirty="0"/>
              <a:t>83 % of students who changed majors graduated, with the largest number earning a degree in Nutrition and Exercise Science followed by Social Science, Business and Psychology.</a:t>
            </a:r>
          </a:p>
          <a:p>
            <a:r>
              <a:rPr lang="en-US" dirty="0"/>
              <a:t>Three factors were associated with success in a biology major as well as in other STEM majors.</a:t>
            </a:r>
          </a:p>
          <a:p>
            <a:pPr lvl="1"/>
            <a:r>
              <a:rPr lang="en-US" dirty="0"/>
              <a:t>Completing an advanced math course in the first year</a:t>
            </a:r>
          </a:p>
          <a:p>
            <a:pPr lvl="1"/>
            <a:r>
              <a:rPr lang="en-US" dirty="0"/>
              <a:t>Taking 15 credit hours per term, including some courses related to the major</a:t>
            </a:r>
          </a:p>
          <a:p>
            <a:pPr lvl="1"/>
            <a:r>
              <a:rPr lang="en-US" dirty="0"/>
              <a:t>Grades in math (especially) and their first course in the major</a:t>
            </a:r>
          </a:p>
          <a:p>
            <a:pPr lvl="1"/>
            <a:endParaRPr lang="en-US" dirty="0"/>
          </a:p>
        </p:txBody>
      </p:sp>
      <p:sp>
        <p:nvSpPr>
          <p:cNvPr id="4" name="Slide Number Placeholder 3"/>
          <p:cNvSpPr>
            <a:spLocks noGrp="1"/>
          </p:cNvSpPr>
          <p:nvPr>
            <p:ph type="sldNum" sz="quarter" idx="12"/>
          </p:nvPr>
        </p:nvSpPr>
        <p:spPr/>
        <p:txBody>
          <a:bodyPr/>
          <a:lstStyle/>
          <a:p>
            <a:fld id="{27019DCD-67EF-F04D-8AFF-502995342887}" type="slidenum">
              <a:rPr lang="en-US" smtClean="0"/>
              <a:t>26</a:t>
            </a:fld>
            <a:endParaRPr lang="en-US"/>
          </a:p>
        </p:txBody>
      </p:sp>
    </p:spTree>
    <p:extLst>
      <p:ext uri="{BB962C8B-B14F-4D97-AF65-F5344CB8AC3E}">
        <p14:creationId xmlns:p14="http://schemas.microsoft.com/office/powerpoint/2010/main" val="723132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E5CC383-EFD8-1744-B93F-F0F9C531B470}"/>
              </a:ext>
            </a:extLst>
          </p:cNvPr>
          <p:cNvSpPr>
            <a:spLocks noGrp="1"/>
          </p:cNvSpPr>
          <p:nvPr>
            <p:ph type="ctrTitle"/>
          </p:nvPr>
        </p:nvSpPr>
        <p:spPr>
          <a:xfrm>
            <a:off x="1364166" y="2152184"/>
            <a:ext cx="8805746" cy="1193181"/>
          </a:xfrm>
          <a:solidFill>
            <a:schemeClr val="accent1">
              <a:lumMod val="20000"/>
              <a:lumOff val="80000"/>
            </a:schemeClr>
          </a:solidFill>
          <a:ln>
            <a:solidFill>
              <a:schemeClr val="tx1"/>
            </a:solidFill>
          </a:ln>
        </p:spPr>
        <p:txBody>
          <a:bodyPr/>
          <a:lstStyle/>
          <a:p>
            <a:r>
              <a:rPr lang="en-US" dirty="0"/>
              <a:t>QUESTIONS/COMMENTS</a:t>
            </a:r>
          </a:p>
        </p:txBody>
      </p:sp>
      <p:sp>
        <p:nvSpPr>
          <p:cNvPr id="4" name="Subtitle 3">
            <a:extLst>
              <a:ext uri="{FF2B5EF4-FFF2-40B4-BE49-F238E27FC236}">
                <a16:creationId xmlns="" xmlns:a16="http://schemas.microsoft.com/office/drawing/2014/main" id="{032BBA76-EDA2-0840-8EE1-021818BF17C1}"/>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 xmlns:a16="http://schemas.microsoft.com/office/drawing/2014/main" id="{BE4169E8-022D-F24C-8059-53F86D8E856F}"/>
              </a:ext>
            </a:extLst>
          </p:cNvPr>
          <p:cNvSpPr>
            <a:spLocks noGrp="1"/>
          </p:cNvSpPr>
          <p:nvPr>
            <p:ph type="sldNum" sz="quarter" idx="12"/>
          </p:nvPr>
        </p:nvSpPr>
        <p:spPr/>
        <p:txBody>
          <a:bodyPr/>
          <a:lstStyle/>
          <a:p>
            <a:fld id="{27019DCD-67EF-F04D-8AFF-502995342887}" type="slidenum">
              <a:rPr lang="en-US" smtClean="0"/>
              <a:t>27</a:t>
            </a:fld>
            <a:endParaRPr lang="en-US"/>
          </a:p>
        </p:txBody>
      </p:sp>
    </p:spTree>
    <p:extLst>
      <p:ext uri="{BB962C8B-B14F-4D97-AF65-F5344CB8AC3E}">
        <p14:creationId xmlns:p14="http://schemas.microsoft.com/office/powerpoint/2010/main" val="193590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0725D29-44EE-FD43-9CA8-92722D2CC3CE}"/>
              </a:ext>
            </a:extLst>
          </p:cNvPr>
          <p:cNvSpPr>
            <a:spLocks noGrp="1"/>
          </p:cNvSpPr>
          <p:nvPr>
            <p:ph type="title"/>
          </p:nvPr>
        </p:nvSpPr>
        <p:spPr>
          <a:xfrm>
            <a:off x="884983" y="294389"/>
            <a:ext cx="10515600" cy="1325563"/>
          </a:xfrm>
          <a:solidFill>
            <a:schemeClr val="accent1">
              <a:lumMod val="20000"/>
              <a:lumOff val="80000"/>
            </a:schemeClr>
          </a:solidFill>
          <a:ln w="38100">
            <a:solidFill>
              <a:schemeClr val="tx1"/>
            </a:solidFill>
          </a:ln>
        </p:spPr>
        <p:txBody>
          <a:bodyPr anchor="b">
            <a:normAutofit fontScale="90000"/>
          </a:bodyPr>
          <a:lstStyle/>
          <a:p>
            <a:pPr algn="ctr"/>
            <a:r>
              <a:rPr lang="en-US" sz="3600" dirty="0">
                <a:latin typeface="+mn-lt"/>
              </a:rPr>
              <a:t>Performance Metric 4*:</a:t>
            </a:r>
            <a:r>
              <a:rPr lang="en-US" sz="3600" b="1" dirty="0">
                <a:latin typeface="+mn-lt"/>
              </a:rPr>
              <a:t>Four Year FTIC Graduation Rate</a:t>
            </a:r>
            <a:br>
              <a:rPr lang="en-US" sz="3600" b="1" dirty="0">
                <a:latin typeface="+mn-lt"/>
              </a:rPr>
            </a:br>
            <a:endParaRPr lang="en-US" sz="3600" dirty="0">
              <a:latin typeface="+mn-lt"/>
            </a:endParaRPr>
          </a:p>
        </p:txBody>
      </p:sp>
      <p:sp>
        <p:nvSpPr>
          <p:cNvPr id="8" name="Content Placeholder 7">
            <a:extLst>
              <a:ext uri="{FF2B5EF4-FFF2-40B4-BE49-F238E27FC236}">
                <a16:creationId xmlns="" xmlns:a16="http://schemas.microsoft.com/office/drawing/2014/main" id="{46504872-908E-0C41-BB68-D7E54231EF45}"/>
              </a:ext>
            </a:extLst>
          </p:cNvPr>
          <p:cNvSpPr>
            <a:spLocks noGrp="1"/>
          </p:cNvSpPr>
          <p:nvPr>
            <p:ph idx="1"/>
          </p:nvPr>
        </p:nvSpPr>
        <p:spPr>
          <a:xfrm>
            <a:off x="838200" y="1811338"/>
            <a:ext cx="10466336" cy="4032316"/>
          </a:xfrm>
          <a:ln>
            <a:solidFill>
              <a:schemeClr val="tx1"/>
            </a:solidFill>
          </a:ln>
        </p:spPr>
        <p:txBody>
          <a:bodyPr>
            <a:normAutofit/>
          </a:bodyPr>
          <a:lstStyle/>
          <a:p>
            <a:pPr marL="0" indent="0">
              <a:buNone/>
            </a:pPr>
            <a:endParaRPr lang="en-US" dirty="0"/>
          </a:p>
          <a:p>
            <a:pPr marL="0" indent="0">
              <a:buNone/>
            </a:pPr>
            <a:r>
              <a:rPr lang="en-US" dirty="0"/>
              <a:t>This metric is based on the percentage of first-time-in-college (FTIC) students who started in the Fall (or summer continuing to Fall) term and were enrolled full-time in their first semester and had graduated</a:t>
            </a:r>
            <a:r>
              <a:rPr lang="en-US" u="sng" dirty="0"/>
              <a:t> </a:t>
            </a:r>
            <a:r>
              <a:rPr lang="en-US" dirty="0"/>
              <a:t>from the same institution by the summer term of their fourth year. </a:t>
            </a:r>
          </a:p>
          <a:p>
            <a:pPr marL="0" indent="0">
              <a:buNone/>
            </a:pPr>
            <a:r>
              <a:rPr lang="en-US" dirty="0"/>
              <a:t>FTIC includes ‘early admits’ students who were admitted as a degree-seeking student prior to high school graduation. Source: State University Database System (SUDS). </a:t>
            </a:r>
          </a:p>
          <a:p>
            <a:pPr marL="0" indent="0">
              <a:buNone/>
            </a:pPr>
            <a:r>
              <a:rPr lang="en-US" b="1" dirty="0"/>
              <a:t>BOG Scoring Benchmarks: 50% (10 points) to 38.8% (1 point)</a:t>
            </a:r>
          </a:p>
        </p:txBody>
      </p:sp>
      <p:sp>
        <p:nvSpPr>
          <p:cNvPr id="9" name="TextBox 8">
            <a:extLst>
              <a:ext uri="{FF2B5EF4-FFF2-40B4-BE49-F238E27FC236}">
                <a16:creationId xmlns="" xmlns:a16="http://schemas.microsoft.com/office/drawing/2014/main" id="{9A518E43-15A7-2949-9A1C-6A7D0B4484AC}"/>
              </a:ext>
            </a:extLst>
          </p:cNvPr>
          <p:cNvSpPr txBox="1"/>
          <p:nvPr/>
        </p:nvSpPr>
        <p:spPr>
          <a:xfrm>
            <a:off x="884983" y="6035040"/>
            <a:ext cx="3714158" cy="307777"/>
          </a:xfrm>
          <a:prstGeom prst="rect">
            <a:avLst/>
          </a:prstGeom>
          <a:noFill/>
        </p:spPr>
        <p:txBody>
          <a:bodyPr wrap="none" rtlCol="0">
            <a:spAutoFit/>
          </a:bodyPr>
          <a:lstStyle/>
          <a:p>
            <a:r>
              <a:rPr lang="en-US" sz="1400" dirty="0"/>
              <a:t>* Board of Governors 2018 Performance Metrics</a:t>
            </a:r>
          </a:p>
        </p:txBody>
      </p:sp>
      <p:sp>
        <p:nvSpPr>
          <p:cNvPr id="2" name="Slide Number Placeholder 1"/>
          <p:cNvSpPr>
            <a:spLocks noGrp="1"/>
          </p:cNvSpPr>
          <p:nvPr>
            <p:ph type="sldNum" sz="quarter" idx="12"/>
          </p:nvPr>
        </p:nvSpPr>
        <p:spPr/>
        <p:txBody>
          <a:bodyPr/>
          <a:lstStyle/>
          <a:p>
            <a:fld id="{27019DCD-67EF-F04D-8AFF-502995342887}" type="slidenum">
              <a:rPr lang="en-US" smtClean="0"/>
              <a:t>3</a:t>
            </a:fld>
            <a:endParaRPr lang="en-US"/>
          </a:p>
        </p:txBody>
      </p:sp>
    </p:spTree>
    <p:extLst>
      <p:ext uri="{BB962C8B-B14F-4D97-AF65-F5344CB8AC3E}">
        <p14:creationId xmlns:p14="http://schemas.microsoft.com/office/powerpoint/2010/main" val="22427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3354" y="0"/>
            <a:ext cx="9080630" cy="6891229"/>
          </a:xfrm>
          <a:prstGeom prst="rect">
            <a:avLst/>
          </a:prstGeom>
        </p:spPr>
      </p:pic>
      <p:sp>
        <p:nvSpPr>
          <p:cNvPr id="6" name="Title 4">
            <a:extLst>
              <a:ext uri="{FF2B5EF4-FFF2-40B4-BE49-F238E27FC236}">
                <a16:creationId xmlns="" xmlns:a16="http://schemas.microsoft.com/office/drawing/2014/main" id="{90078114-CEB9-B747-A8B4-F61DE86120F4}"/>
              </a:ext>
            </a:extLst>
          </p:cNvPr>
          <p:cNvSpPr>
            <a:spLocks noGrp="1"/>
          </p:cNvSpPr>
          <p:nvPr>
            <p:ph type="title"/>
          </p:nvPr>
        </p:nvSpPr>
        <p:spPr>
          <a:xfrm>
            <a:off x="9112276" y="1228388"/>
            <a:ext cx="2752354" cy="2709275"/>
          </a:xfrm>
          <a:prstGeom prst="ellipse">
            <a:avLst/>
          </a:prstGeom>
          <a:solidFill>
            <a:schemeClr val="accent1">
              <a:lumMod val="20000"/>
              <a:lumOff val="80000"/>
            </a:schemeClr>
          </a:solidFill>
          <a:ln w="174625" cmpd="thinThick">
            <a:solidFill>
              <a:srgbClr val="262626"/>
            </a:solidFill>
          </a:ln>
        </p:spPr>
        <p:txBody>
          <a:bodyPr vert="horz" lIns="91440" tIns="45720" rIns="91440" bIns="45720" rtlCol="0" anchor="ctr">
            <a:normAutofit/>
          </a:bodyPr>
          <a:lstStyle/>
          <a:p>
            <a:pPr algn="ctr"/>
            <a:r>
              <a:rPr lang="en-US" sz="2600" kern="1200" dirty="0">
                <a:latin typeface="+mj-lt"/>
                <a:ea typeface="+mj-ea"/>
                <a:cs typeface="+mj-cs"/>
              </a:rPr>
              <a:t>A look at where </a:t>
            </a:r>
            <a:r>
              <a:rPr lang="en-US" sz="2600" dirty="0"/>
              <a:t>w</a:t>
            </a:r>
            <a:r>
              <a:rPr lang="en-US" sz="2600" kern="1200" dirty="0">
                <a:latin typeface="+mj-lt"/>
                <a:ea typeface="+mj-ea"/>
                <a:cs typeface="+mj-cs"/>
              </a:rPr>
              <a:t>e are</a:t>
            </a:r>
          </a:p>
        </p:txBody>
      </p:sp>
    </p:spTree>
    <p:extLst>
      <p:ext uri="{BB962C8B-B14F-4D97-AF65-F5344CB8AC3E}">
        <p14:creationId xmlns:p14="http://schemas.microsoft.com/office/powerpoint/2010/main" val="27645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F0BFB-FCA1-A349-B83C-7F0CB704A053}"/>
              </a:ext>
            </a:extLst>
          </p:cNvPr>
          <p:cNvSpPr>
            <a:spLocks noGrp="1"/>
          </p:cNvSpPr>
          <p:nvPr>
            <p:ph type="title"/>
          </p:nvPr>
        </p:nvSpPr>
        <p:spPr>
          <a:xfrm>
            <a:off x="838200" y="225276"/>
            <a:ext cx="10515600" cy="1325563"/>
          </a:xfrm>
          <a:solidFill>
            <a:schemeClr val="accent1">
              <a:lumMod val="20000"/>
              <a:lumOff val="80000"/>
            </a:schemeClr>
          </a:solidFill>
          <a:ln w="38100">
            <a:solidFill>
              <a:schemeClr val="tx1"/>
            </a:solidFill>
          </a:ln>
        </p:spPr>
        <p:txBody>
          <a:bodyPr/>
          <a:lstStyle/>
          <a:p>
            <a:pPr algn="ctr"/>
            <a:r>
              <a:rPr lang="en-US" dirty="0">
                <a:latin typeface="+mn-lt"/>
              </a:rPr>
              <a:t>Status of all students six years after entering a four-year public institution*</a:t>
            </a:r>
          </a:p>
        </p:txBody>
      </p:sp>
      <p:graphicFrame>
        <p:nvGraphicFramePr>
          <p:cNvPr id="5" name="Content Placeholder 6">
            <a:extLst>
              <a:ext uri="{FF2B5EF4-FFF2-40B4-BE49-F238E27FC236}">
                <a16:creationId xmlns="" xmlns:a16="http://schemas.microsoft.com/office/drawing/2014/main" id="{77C4FD5A-9332-9F42-9D1C-2F838253B71A}"/>
              </a:ext>
            </a:extLst>
          </p:cNvPr>
          <p:cNvGraphicFramePr>
            <a:graphicFrameLocks/>
          </p:cNvGraphicFramePr>
          <p:nvPr>
            <p:extLst>
              <p:ext uri="{D42A27DB-BD31-4B8C-83A1-F6EECF244321}">
                <p14:modId xmlns:p14="http://schemas.microsoft.com/office/powerpoint/2010/main" val="59307834"/>
              </p:ext>
            </p:extLst>
          </p:nvPr>
        </p:nvGraphicFramePr>
        <p:xfrm>
          <a:off x="958327" y="2372176"/>
          <a:ext cx="10515603" cy="2664777"/>
        </p:xfrm>
        <a:graphic>
          <a:graphicData uri="http://schemas.openxmlformats.org/drawingml/2006/table">
            <a:tbl>
              <a:tblPr firstRow="1" bandRow="1">
                <a:tableStyleId>{5C22544A-7EE6-4342-B048-85BDC9FD1C3A}</a:tableStyleId>
              </a:tblPr>
              <a:tblGrid>
                <a:gridCol w="1947863">
                  <a:extLst>
                    <a:ext uri="{9D8B030D-6E8A-4147-A177-3AD203B41FA5}">
                      <a16:colId xmlns="" xmlns:a16="http://schemas.microsoft.com/office/drawing/2014/main" val="3649929639"/>
                    </a:ext>
                  </a:extLst>
                </a:gridCol>
                <a:gridCol w="1214437">
                  <a:extLst>
                    <a:ext uri="{9D8B030D-6E8A-4147-A177-3AD203B41FA5}">
                      <a16:colId xmlns="" xmlns:a16="http://schemas.microsoft.com/office/drawing/2014/main" val="1462256276"/>
                    </a:ext>
                  </a:extLst>
                </a:gridCol>
                <a:gridCol w="1485900">
                  <a:extLst>
                    <a:ext uri="{9D8B030D-6E8A-4147-A177-3AD203B41FA5}">
                      <a16:colId xmlns="" xmlns:a16="http://schemas.microsoft.com/office/drawing/2014/main" val="1860980922"/>
                    </a:ext>
                  </a:extLst>
                </a:gridCol>
                <a:gridCol w="1360716">
                  <a:extLst>
                    <a:ext uri="{9D8B030D-6E8A-4147-A177-3AD203B41FA5}">
                      <a16:colId xmlns="" xmlns:a16="http://schemas.microsoft.com/office/drawing/2014/main" val="3325371118"/>
                    </a:ext>
                  </a:extLst>
                </a:gridCol>
                <a:gridCol w="1502229">
                  <a:extLst>
                    <a:ext uri="{9D8B030D-6E8A-4147-A177-3AD203B41FA5}">
                      <a16:colId xmlns="" xmlns:a16="http://schemas.microsoft.com/office/drawing/2014/main" val="2056552523"/>
                    </a:ext>
                  </a:extLst>
                </a:gridCol>
                <a:gridCol w="1502229">
                  <a:extLst>
                    <a:ext uri="{9D8B030D-6E8A-4147-A177-3AD203B41FA5}">
                      <a16:colId xmlns="" xmlns:a16="http://schemas.microsoft.com/office/drawing/2014/main" val="156758125"/>
                    </a:ext>
                  </a:extLst>
                </a:gridCol>
                <a:gridCol w="1502229">
                  <a:extLst>
                    <a:ext uri="{9D8B030D-6E8A-4147-A177-3AD203B41FA5}">
                      <a16:colId xmlns="" xmlns:a16="http://schemas.microsoft.com/office/drawing/2014/main" val="119056417"/>
                    </a:ext>
                  </a:extLst>
                </a:gridCol>
              </a:tblGrid>
              <a:tr h="370840">
                <a:tc rowSpan="2">
                  <a:txBody>
                    <a:bodyPr/>
                    <a:lstStyle/>
                    <a:p>
                      <a:pPr algn="ctr" fontAlgn="b"/>
                      <a:r>
                        <a:rPr lang="en-US" sz="1800" u="none" strike="noStrike" dirty="0">
                          <a:effectLst/>
                        </a:rPr>
                        <a:t>State</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u="none" strike="noStrike" dirty="0">
                          <a:effectLst/>
                        </a:rPr>
                        <a:t>Total Completion Rate</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u="none" strike="noStrike" dirty="0">
                          <a:effectLst/>
                        </a:rPr>
                        <a:t>First Completion at Starting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effectLst/>
                        </a:rPr>
                        <a:t>First Completion at Different Institution (Anywhere in U.S.)†</a:t>
                      </a:r>
                      <a:endParaRPr lang="en-US" sz="18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fontAlgn="b"/>
                      <a:r>
                        <a:rPr lang="en-US" sz="1800" u="none" strike="noStrike" dirty="0">
                          <a:effectLst/>
                        </a:rPr>
                        <a:t>Still Enrolled (at Any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u="none" strike="noStrike" dirty="0">
                          <a:effectLst/>
                        </a:rPr>
                        <a:t>Not Enrolled (at Any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8274969"/>
                  </a:ext>
                </a:extLst>
              </a:tr>
              <a:tr h="6245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800" u="none" strike="noStrike" dirty="0">
                          <a:effectLst/>
                        </a:rPr>
                        <a:t>Four-Year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Two-Year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30318451"/>
                  </a:ext>
                </a:extLst>
              </a:tr>
              <a:tr h="370840">
                <a:tc>
                  <a:txBody>
                    <a:bodyPr/>
                    <a:lstStyle/>
                    <a:p>
                      <a:pPr algn="ctr" fontAlgn="b"/>
                      <a:r>
                        <a:rPr lang="en-US" sz="2400" u="none" strike="noStrike" dirty="0">
                          <a:effectLst/>
                        </a:rPr>
                        <a:t>U.S. Overall</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64.7%</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53.5%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7.8%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3.4%</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11.1%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24.2%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72084215"/>
                  </a:ext>
                </a:extLst>
              </a:tr>
              <a:tr h="370840">
                <a:tc>
                  <a:txBody>
                    <a:bodyPr/>
                    <a:lstStyle/>
                    <a:p>
                      <a:pPr algn="ctr" fontAlgn="b"/>
                      <a:r>
                        <a:rPr lang="en-US" sz="2400" u="none" strike="noStrike" dirty="0">
                          <a:effectLst/>
                        </a:rPr>
                        <a:t>Florida</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52.5%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44.5%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6.9%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1.2%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10.6%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36.9%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37135537"/>
                  </a:ext>
                </a:extLst>
              </a:tr>
              <a:tr h="0">
                <a:tc>
                  <a:txBody>
                    <a:bodyPr/>
                    <a:lstStyle/>
                    <a:p>
                      <a:pPr algn="ctr"/>
                      <a:r>
                        <a:rPr lang="en-US" sz="2400" b="1" dirty="0"/>
                        <a:t>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95222664"/>
                  </a:ext>
                </a:extLst>
              </a:tr>
            </a:tbl>
          </a:graphicData>
        </a:graphic>
      </p:graphicFrame>
      <p:sp>
        <p:nvSpPr>
          <p:cNvPr id="3" name="Slide Number Placeholder 2"/>
          <p:cNvSpPr>
            <a:spLocks noGrp="1"/>
          </p:cNvSpPr>
          <p:nvPr>
            <p:ph type="sldNum" sz="quarter" idx="12"/>
          </p:nvPr>
        </p:nvSpPr>
        <p:spPr/>
        <p:txBody>
          <a:bodyPr/>
          <a:lstStyle/>
          <a:p>
            <a:fld id="{27019DCD-67EF-F04D-8AFF-502995342887}" type="slidenum">
              <a:rPr lang="en-US" smtClean="0"/>
              <a:t>5</a:t>
            </a:fld>
            <a:endParaRPr lang="en-US"/>
          </a:p>
        </p:txBody>
      </p:sp>
      <p:sp>
        <p:nvSpPr>
          <p:cNvPr id="4" name="TextBox 3">
            <a:extLst>
              <a:ext uri="{FF2B5EF4-FFF2-40B4-BE49-F238E27FC236}">
                <a16:creationId xmlns="" xmlns:a16="http://schemas.microsoft.com/office/drawing/2014/main" id="{1CC14E09-B9F5-6E4E-9A12-590F22A4640B}"/>
              </a:ext>
            </a:extLst>
          </p:cNvPr>
          <p:cNvSpPr txBox="1"/>
          <p:nvPr/>
        </p:nvSpPr>
        <p:spPr>
          <a:xfrm>
            <a:off x="958327" y="5486400"/>
            <a:ext cx="8873776" cy="1169551"/>
          </a:xfrm>
          <a:prstGeom prst="rect">
            <a:avLst/>
          </a:prstGeom>
          <a:noFill/>
        </p:spPr>
        <p:txBody>
          <a:bodyPr wrap="none" rtlCol="0">
            <a:spAutoFit/>
          </a:bodyPr>
          <a:lstStyle/>
          <a:p>
            <a:r>
              <a:rPr lang="en-US" sz="1400" dirty="0"/>
              <a:t>*  Shapiro, D., </a:t>
            </a:r>
            <a:r>
              <a:rPr lang="en-US" sz="1400" dirty="0" err="1"/>
              <a:t>Dundar</a:t>
            </a:r>
            <a:r>
              <a:rPr lang="en-US" sz="1400" dirty="0"/>
              <a:t>, A., </a:t>
            </a:r>
            <a:r>
              <a:rPr lang="en-US" sz="1400" dirty="0" err="1"/>
              <a:t>Huie</a:t>
            </a:r>
            <a:r>
              <a:rPr lang="en-US" sz="1400" dirty="0"/>
              <a:t>, F., </a:t>
            </a:r>
            <a:r>
              <a:rPr lang="en-US" sz="1400" dirty="0" err="1"/>
              <a:t>Wakhungu</a:t>
            </a:r>
            <a:r>
              <a:rPr lang="en-US" sz="1400" dirty="0"/>
              <a:t>, P.K., Yuan, X., Nathan, A. &amp; </a:t>
            </a:r>
            <a:r>
              <a:rPr lang="en-US" sz="1400" dirty="0" err="1"/>
              <a:t>Bhimdiwali</a:t>
            </a:r>
            <a:r>
              <a:rPr lang="en-US" sz="1400" dirty="0"/>
              <a:t>, A. (2017,</a:t>
            </a:r>
          </a:p>
          <a:p>
            <a:r>
              <a:rPr lang="en-US" sz="1400" dirty="0"/>
              <a:t>December). Completing College: A National View of Student Completion Rates – Fall 2011 Cohort (Signature Report No.</a:t>
            </a:r>
          </a:p>
          <a:p>
            <a:r>
              <a:rPr lang="en-US" sz="1400" dirty="0"/>
              <a:t>14). Herndon, VA: National Student Clearinghouse Research Center.</a:t>
            </a:r>
          </a:p>
          <a:p>
            <a:r>
              <a:rPr lang="en-US" sz="1400" dirty="0"/>
              <a:t>**Estimated by the BOG.</a:t>
            </a:r>
          </a:p>
          <a:p>
            <a:endParaRPr lang="en-US" sz="1400" dirty="0"/>
          </a:p>
        </p:txBody>
      </p:sp>
    </p:spTree>
    <p:extLst>
      <p:ext uri="{BB962C8B-B14F-4D97-AF65-F5344CB8AC3E}">
        <p14:creationId xmlns:p14="http://schemas.microsoft.com/office/powerpoint/2010/main" val="413636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F0BFB-FCA1-A349-B83C-7F0CB704A053}"/>
              </a:ext>
            </a:extLst>
          </p:cNvPr>
          <p:cNvSpPr>
            <a:spLocks noGrp="1"/>
          </p:cNvSpPr>
          <p:nvPr>
            <p:ph type="title"/>
          </p:nvPr>
        </p:nvSpPr>
        <p:spPr>
          <a:xfrm>
            <a:off x="838200" y="225276"/>
            <a:ext cx="10515600" cy="1325563"/>
          </a:xfrm>
          <a:solidFill>
            <a:schemeClr val="accent1">
              <a:lumMod val="20000"/>
              <a:lumOff val="80000"/>
            </a:schemeClr>
          </a:solidFill>
          <a:ln w="38100">
            <a:solidFill>
              <a:schemeClr val="tx1"/>
            </a:solidFill>
          </a:ln>
        </p:spPr>
        <p:txBody>
          <a:bodyPr/>
          <a:lstStyle/>
          <a:p>
            <a:pPr algn="ctr"/>
            <a:r>
              <a:rPr lang="en-US" dirty="0">
                <a:latin typeface="+mn-lt"/>
              </a:rPr>
              <a:t>Status of all students six years after entering a four-year public institution*</a:t>
            </a:r>
          </a:p>
        </p:txBody>
      </p:sp>
      <p:graphicFrame>
        <p:nvGraphicFramePr>
          <p:cNvPr id="5" name="Content Placeholder 6">
            <a:extLst>
              <a:ext uri="{FF2B5EF4-FFF2-40B4-BE49-F238E27FC236}">
                <a16:creationId xmlns="" xmlns:a16="http://schemas.microsoft.com/office/drawing/2014/main" id="{77C4FD5A-9332-9F42-9D1C-2F838253B71A}"/>
              </a:ext>
            </a:extLst>
          </p:cNvPr>
          <p:cNvGraphicFramePr>
            <a:graphicFrameLocks/>
          </p:cNvGraphicFramePr>
          <p:nvPr>
            <p:extLst/>
          </p:nvPr>
        </p:nvGraphicFramePr>
        <p:xfrm>
          <a:off x="958327" y="2372176"/>
          <a:ext cx="10515603" cy="2664777"/>
        </p:xfrm>
        <a:graphic>
          <a:graphicData uri="http://schemas.openxmlformats.org/drawingml/2006/table">
            <a:tbl>
              <a:tblPr firstRow="1" bandRow="1">
                <a:tableStyleId>{5C22544A-7EE6-4342-B048-85BDC9FD1C3A}</a:tableStyleId>
              </a:tblPr>
              <a:tblGrid>
                <a:gridCol w="1947863">
                  <a:extLst>
                    <a:ext uri="{9D8B030D-6E8A-4147-A177-3AD203B41FA5}">
                      <a16:colId xmlns="" xmlns:a16="http://schemas.microsoft.com/office/drawing/2014/main" val="3649929639"/>
                    </a:ext>
                  </a:extLst>
                </a:gridCol>
                <a:gridCol w="1214437">
                  <a:extLst>
                    <a:ext uri="{9D8B030D-6E8A-4147-A177-3AD203B41FA5}">
                      <a16:colId xmlns="" xmlns:a16="http://schemas.microsoft.com/office/drawing/2014/main" val="1462256276"/>
                    </a:ext>
                  </a:extLst>
                </a:gridCol>
                <a:gridCol w="1485900">
                  <a:extLst>
                    <a:ext uri="{9D8B030D-6E8A-4147-A177-3AD203B41FA5}">
                      <a16:colId xmlns="" xmlns:a16="http://schemas.microsoft.com/office/drawing/2014/main" val="1860980922"/>
                    </a:ext>
                  </a:extLst>
                </a:gridCol>
                <a:gridCol w="1360716">
                  <a:extLst>
                    <a:ext uri="{9D8B030D-6E8A-4147-A177-3AD203B41FA5}">
                      <a16:colId xmlns="" xmlns:a16="http://schemas.microsoft.com/office/drawing/2014/main" val="3325371118"/>
                    </a:ext>
                  </a:extLst>
                </a:gridCol>
                <a:gridCol w="1502229">
                  <a:extLst>
                    <a:ext uri="{9D8B030D-6E8A-4147-A177-3AD203B41FA5}">
                      <a16:colId xmlns="" xmlns:a16="http://schemas.microsoft.com/office/drawing/2014/main" val="2056552523"/>
                    </a:ext>
                  </a:extLst>
                </a:gridCol>
                <a:gridCol w="1502229">
                  <a:extLst>
                    <a:ext uri="{9D8B030D-6E8A-4147-A177-3AD203B41FA5}">
                      <a16:colId xmlns="" xmlns:a16="http://schemas.microsoft.com/office/drawing/2014/main" val="156758125"/>
                    </a:ext>
                  </a:extLst>
                </a:gridCol>
                <a:gridCol w="1502229">
                  <a:extLst>
                    <a:ext uri="{9D8B030D-6E8A-4147-A177-3AD203B41FA5}">
                      <a16:colId xmlns="" xmlns:a16="http://schemas.microsoft.com/office/drawing/2014/main" val="119056417"/>
                    </a:ext>
                  </a:extLst>
                </a:gridCol>
              </a:tblGrid>
              <a:tr h="370840">
                <a:tc rowSpan="2">
                  <a:txBody>
                    <a:bodyPr/>
                    <a:lstStyle/>
                    <a:p>
                      <a:pPr algn="ctr" fontAlgn="b"/>
                      <a:r>
                        <a:rPr lang="en-US" sz="1800" u="none" strike="noStrike" dirty="0">
                          <a:effectLst/>
                        </a:rPr>
                        <a:t>State</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u="none" strike="noStrike" dirty="0">
                          <a:effectLst/>
                        </a:rPr>
                        <a:t>Total Completion Rate</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u="none" strike="noStrike" dirty="0">
                          <a:effectLst/>
                        </a:rPr>
                        <a:t>First Completion at Starting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effectLst/>
                        </a:rPr>
                        <a:t>First Completion at Different Institution (Anywhere in U.S.)†</a:t>
                      </a:r>
                      <a:endParaRPr lang="en-US" sz="18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fontAlgn="b"/>
                      <a:r>
                        <a:rPr lang="en-US" sz="1800" u="none" strike="noStrike" dirty="0">
                          <a:effectLst/>
                        </a:rPr>
                        <a:t>Still Enrolled (at Any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u="none" strike="noStrike" dirty="0">
                          <a:effectLst/>
                        </a:rPr>
                        <a:t>Not Enrolled (at Any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28274969"/>
                  </a:ext>
                </a:extLst>
              </a:tr>
              <a:tr h="6245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800" u="none" strike="noStrike" dirty="0">
                          <a:effectLst/>
                        </a:rPr>
                        <a:t>Four-Year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Two-Year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30318451"/>
                  </a:ext>
                </a:extLst>
              </a:tr>
              <a:tr h="370840">
                <a:tc>
                  <a:txBody>
                    <a:bodyPr/>
                    <a:lstStyle/>
                    <a:p>
                      <a:pPr algn="ctr" fontAlgn="b"/>
                      <a:r>
                        <a:rPr lang="en-US" sz="2400" u="none" strike="noStrike" dirty="0">
                          <a:effectLst/>
                        </a:rPr>
                        <a:t>U.S. Overall</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64.7%</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53.5%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7.8%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3.4%</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11.1%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24.2%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72084215"/>
                  </a:ext>
                </a:extLst>
              </a:tr>
              <a:tr h="370840">
                <a:tc>
                  <a:txBody>
                    <a:bodyPr/>
                    <a:lstStyle/>
                    <a:p>
                      <a:pPr algn="ctr" fontAlgn="b"/>
                      <a:r>
                        <a:rPr lang="en-US" sz="2400" u="none" strike="noStrike" dirty="0">
                          <a:effectLst/>
                        </a:rPr>
                        <a:t>Florida</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52.5%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44.5%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6.9%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1.2%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10.6%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36.9%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37135537"/>
                  </a:ext>
                </a:extLst>
              </a:tr>
              <a:tr h="0">
                <a:tc>
                  <a:txBody>
                    <a:bodyPr/>
                    <a:lstStyle/>
                    <a:p>
                      <a:pPr algn="ctr"/>
                      <a:r>
                        <a:rPr lang="en-US" sz="2400" b="1" dirty="0"/>
                        <a:t>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95222664"/>
                  </a:ext>
                </a:extLst>
              </a:tr>
            </a:tbl>
          </a:graphicData>
        </a:graphic>
      </p:graphicFrame>
      <p:sp>
        <p:nvSpPr>
          <p:cNvPr id="3" name="Slide Number Placeholder 2"/>
          <p:cNvSpPr>
            <a:spLocks noGrp="1"/>
          </p:cNvSpPr>
          <p:nvPr>
            <p:ph type="sldNum" sz="quarter" idx="12"/>
          </p:nvPr>
        </p:nvSpPr>
        <p:spPr/>
        <p:txBody>
          <a:bodyPr/>
          <a:lstStyle/>
          <a:p>
            <a:fld id="{27019DCD-67EF-F04D-8AFF-502995342887}" type="slidenum">
              <a:rPr lang="en-US" smtClean="0"/>
              <a:t>6</a:t>
            </a:fld>
            <a:endParaRPr lang="en-US"/>
          </a:p>
        </p:txBody>
      </p:sp>
      <p:sp>
        <p:nvSpPr>
          <p:cNvPr id="4" name="TextBox 3">
            <a:extLst>
              <a:ext uri="{FF2B5EF4-FFF2-40B4-BE49-F238E27FC236}">
                <a16:creationId xmlns="" xmlns:a16="http://schemas.microsoft.com/office/drawing/2014/main" id="{1CC14E09-B9F5-6E4E-9A12-590F22A4640B}"/>
              </a:ext>
            </a:extLst>
          </p:cNvPr>
          <p:cNvSpPr txBox="1"/>
          <p:nvPr/>
        </p:nvSpPr>
        <p:spPr>
          <a:xfrm>
            <a:off x="958327" y="5486400"/>
            <a:ext cx="8873776" cy="1169551"/>
          </a:xfrm>
          <a:prstGeom prst="rect">
            <a:avLst/>
          </a:prstGeom>
          <a:noFill/>
        </p:spPr>
        <p:txBody>
          <a:bodyPr wrap="none" rtlCol="0">
            <a:spAutoFit/>
          </a:bodyPr>
          <a:lstStyle/>
          <a:p>
            <a:r>
              <a:rPr lang="en-US" sz="1400" dirty="0"/>
              <a:t>*  Shapiro, D., </a:t>
            </a:r>
            <a:r>
              <a:rPr lang="en-US" sz="1400" dirty="0" err="1"/>
              <a:t>Dundar</a:t>
            </a:r>
            <a:r>
              <a:rPr lang="en-US" sz="1400" dirty="0"/>
              <a:t>, A., </a:t>
            </a:r>
            <a:r>
              <a:rPr lang="en-US" sz="1400" dirty="0" err="1"/>
              <a:t>Huie</a:t>
            </a:r>
            <a:r>
              <a:rPr lang="en-US" sz="1400" dirty="0"/>
              <a:t>, F., </a:t>
            </a:r>
            <a:r>
              <a:rPr lang="en-US" sz="1400" dirty="0" err="1"/>
              <a:t>Wakhungu</a:t>
            </a:r>
            <a:r>
              <a:rPr lang="en-US" sz="1400" dirty="0"/>
              <a:t>, P.K., Yuan, X., Nathan, A. &amp; </a:t>
            </a:r>
            <a:r>
              <a:rPr lang="en-US" sz="1400" dirty="0" err="1"/>
              <a:t>Bhimdiwali</a:t>
            </a:r>
            <a:r>
              <a:rPr lang="en-US" sz="1400" dirty="0"/>
              <a:t>, A. (2017,</a:t>
            </a:r>
          </a:p>
          <a:p>
            <a:r>
              <a:rPr lang="en-US" sz="1400" dirty="0"/>
              <a:t>December). Completing College: A National View of Student Completion Rates – Fall 2011 Cohort (Signature Report No.</a:t>
            </a:r>
          </a:p>
          <a:p>
            <a:r>
              <a:rPr lang="en-US" sz="1400" dirty="0"/>
              <a:t>14). Herndon, VA: National Student Clearinghouse Research Center.</a:t>
            </a:r>
          </a:p>
          <a:p>
            <a:r>
              <a:rPr lang="en-US" sz="1400" dirty="0"/>
              <a:t>**Estimated by the BOG.</a:t>
            </a:r>
          </a:p>
          <a:p>
            <a:endParaRPr lang="en-US" sz="1400" dirty="0"/>
          </a:p>
        </p:txBody>
      </p:sp>
    </p:spTree>
    <p:extLst>
      <p:ext uri="{BB962C8B-B14F-4D97-AF65-F5344CB8AC3E}">
        <p14:creationId xmlns:p14="http://schemas.microsoft.com/office/powerpoint/2010/main" val="404716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F0BFB-FCA1-A349-B83C-7F0CB704A053}"/>
              </a:ext>
            </a:extLst>
          </p:cNvPr>
          <p:cNvSpPr>
            <a:spLocks noGrp="1"/>
          </p:cNvSpPr>
          <p:nvPr>
            <p:ph type="title"/>
          </p:nvPr>
        </p:nvSpPr>
        <p:spPr>
          <a:xfrm>
            <a:off x="838200" y="225276"/>
            <a:ext cx="10515600" cy="1325563"/>
          </a:xfrm>
          <a:solidFill>
            <a:schemeClr val="accent1">
              <a:lumMod val="20000"/>
              <a:lumOff val="80000"/>
            </a:schemeClr>
          </a:solidFill>
          <a:ln w="38100">
            <a:solidFill>
              <a:schemeClr val="tx1"/>
            </a:solidFill>
          </a:ln>
        </p:spPr>
        <p:txBody>
          <a:bodyPr>
            <a:normAutofit fontScale="90000"/>
          </a:bodyPr>
          <a:lstStyle/>
          <a:p>
            <a:pPr algn="ctr"/>
            <a:r>
              <a:rPr lang="en-US" dirty="0">
                <a:latin typeface="+mn-lt"/>
              </a:rPr>
              <a:t>Status of </a:t>
            </a:r>
            <a:r>
              <a:rPr lang="en-US" b="1" dirty="0">
                <a:latin typeface="+mn-lt"/>
              </a:rPr>
              <a:t>exclusively full-time  </a:t>
            </a:r>
            <a:r>
              <a:rPr lang="en-US" dirty="0">
                <a:latin typeface="+mn-lt"/>
              </a:rPr>
              <a:t>students six years after entering a four-year public institution*</a:t>
            </a:r>
          </a:p>
        </p:txBody>
      </p:sp>
      <p:graphicFrame>
        <p:nvGraphicFramePr>
          <p:cNvPr id="5" name="Content Placeholder 6">
            <a:extLst>
              <a:ext uri="{FF2B5EF4-FFF2-40B4-BE49-F238E27FC236}">
                <a16:creationId xmlns="" xmlns:a16="http://schemas.microsoft.com/office/drawing/2014/main" id="{77C4FD5A-9332-9F42-9D1C-2F838253B71A}"/>
              </a:ext>
            </a:extLst>
          </p:cNvPr>
          <p:cNvGraphicFramePr>
            <a:graphicFrameLocks/>
          </p:cNvGraphicFramePr>
          <p:nvPr>
            <p:extLst>
              <p:ext uri="{D42A27DB-BD31-4B8C-83A1-F6EECF244321}">
                <p14:modId xmlns:p14="http://schemas.microsoft.com/office/powerpoint/2010/main" val="2077714337"/>
              </p:ext>
            </p:extLst>
          </p:nvPr>
        </p:nvGraphicFramePr>
        <p:xfrm>
          <a:off x="958327" y="2372176"/>
          <a:ext cx="10515603" cy="2664777"/>
        </p:xfrm>
        <a:graphic>
          <a:graphicData uri="http://schemas.openxmlformats.org/drawingml/2006/table">
            <a:tbl>
              <a:tblPr firstRow="1" bandRow="1">
                <a:tableStyleId>{5C22544A-7EE6-4342-B048-85BDC9FD1C3A}</a:tableStyleId>
              </a:tblPr>
              <a:tblGrid>
                <a:gridCol w="1947863">
                  <a:extLst>
                    <a:ext uri="{9D8B030D-6E8A-4147-A177-3AD203B41FA5}">
                      <a16:colId xmlns="" xmlns:a16="http://schemas.microsoft.com/office/drawing/2014/main" val="3649929639"/>
                    </a:ext>
                  </a:extLst>
                </a:gridCol>
                <a:gridCol w="1214437">
                  <a:extLst>
                    <a:ext uri="{9D8B030D-6E8A-4147-A177-3AD203B41FA5}">
                      <a16:colId xmlns="" xmlns:a16="http://schemas.microsoft.com/office/drawing/2014/main" val="1462256276"/>
                    </a:ext>
                  </a:extLst>
                </a:gridCol>
                <a:gridCol w="1485900">
                  <a:extLst>
                    <a:ext uri="{9D8B030D-6E8A-4147-A177-3AD203B41FA5}">
                      <a16:colId xmlns="" xmlns:a16="http://schemas.microsoft.com/office/drawing/2014/main" val="1860980922"/>
                    </a:ext>
                  </a:extLst>
                </a:gridCol>
                <a:gridCol w="1360716">
                  <a:extLst>
                    <a:ext uri="{9D8B030D-6E8A-4147-A177-3AD203B41FA5}">
                      <a16:colId xmlns="" xmlns:a16="http://schemas.microsoft.com/office/drawing/2014/main" val="3325371118"/>
                    </a:ext>
                  </a:extLst>
                </a:gridCol>
                <a:gridCol w="1502229">
                  <a:extLst>
                    <a:ext uri="{9D8B030D-6E8A-4147-A177-3AD203B41FA5}">
                      <a16:colId xmlns="" xmlns:a16="http://schemas.microsoft.com/office/drawing/2014/main" val="2056552523"/>
                    </a:ext>
                  </a:extLst>
                </a:gridCol>
                <a:gridCol w="1502229">
                  <a:extLst>
                    <a:ext uri="{9D8B030D-6E8A-4147-A177-3AD203B41FA5}">
                      <a16:colId xmlns="" xmlns:a16="http://schemas.microsoft.com/office/drawing/2014/main" val="156758125"/>
                    </a:ext>
                  </a:extLst>
                </a:gridCol>
                <a:gridCol w="1502229">
                  <a:extLst>
                    <a:ext uri="{9D8B030D-6E8A-4147-A177-3AD203B41FA5}">
                      <a16:colId xmlns="" xmlns:a16="http://schemas.microsoft.com/office/drawing/2014/main" val="119056417"/>
                    </a:ext>
                  </a:extLst>
                </a:gridCol>
              </a:tblGrid>
              <a:tr h="370840">
                <a:tc rowSpan="2">
                  <a:txBody>
                    <a:bodyPr/>
                    <a:lstStyle/>
                    <a:p>
                      <a:pPr algn="ctr" fontAlgn="b"/>
                      <a:r>
                        <a:rPr lang="en-US" sz="1800" u="none" strike="noStrike" dirty="0">
                          <a:effectLst/>
                        </a:rPr>
                        <a:t>State</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800" u="none" strike="noStrike" dirty="0">
                          <a:effectLst/>
                        </a:rPr>
                        <a:t>Total Completion Rate</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800" u="none" strike="noStrike" dirty="0">
                          <a:effectLst/>
                        </a:rPr>
                        <a:t>First Completion at Starting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800" u="none" strike="noStrike" dirty="0">
                          <a:effectLst/>
                        </a:rPr>
                        <a:t>First Completion at Different Institution (Anywhere in U.S.)†</a:t>
                      </a:r>
                      <a:endParaRPr lang="en-US" sz="18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rowSpan="2">
                  <a:txBody>
                    <a:bodyPr/>
                    <a:lstStyle/>
                    <a:p>
                      <a:pPr algn="ctr" fontAlgn="b"/>
                      <a:r>
                        <a:rPr lang="en-US" sz="1800" u="none" strike="noStrike" dirty="0">
                          <a:effectLst/>
                        </a:rPr>
                        <a:t>Still Enrolled (at Any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800" u="none" strike="noStrike" dirty="0">
                          <a:effectLst/>
                        </a:rPr>
                        <a:t>Not Enrolled (at Any Institution)</a:t>
                      </a:r>
                      <a:endParaRPr lang="en-US"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828274969"/>
                  </a:ext>
                </a:extLst>
              </a:tr>
              <a:tr h="6245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800" u="none" strike="noStrike" dirty="0">
                          <a:effectLst/>
                        </a:rPr>
                        <a:t>Four-Year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Two-Year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30318451"/>
                  </a:ext>
                </a:extLst>
              </a:tr>
              <a:tr h="370840">
                <a:tc>
                  <a:txBody>
                    <a:bodyPr/>
                    <a:lstStyle/>
                    <a:p>
                      <a:pPr algn="ctr" fontAlgn="b"/>
                      <a:r>
                        <a:rPr lang="en-US" sz="2400" u="none" strike="noStrike" dirty="0">
                          <a:effectLst/>
                        </a:rPr>
                        <a:t>U.S. Overall</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74.19%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7.85%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2.02%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2.33%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13.61%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72084215"/>
                  </a:ext>
                </a:extLst>
              </a:tr>
              <a:tr h="370840">
                <a:tc>
                  <a:txBody>
                    <a:bodyPr/>
                    <a:lstStyle/>
                    <a:p>
                      <a:pPr algn="ctr" fontAlgn="b"/>
                      <a:r>
                        <a:rPr lang="en-US" sz="2400" u="none" strike="noStrike" dirty="0">
                          <a:effectLst/>
                        </a:rPr>
                        <a:t>Florida</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82.67%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74.40%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7.38%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rgbClr val="000000"/>
                          </a:solidFill>
                          <a:effectLst/>
                          <a:latin typeface="Calibri" panose="020F0502020204030204" pitchFamily="34" charset="0"/>
                        </a:rPr>
                        <a:t>16.12%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37135537"/>
                  </a:ext>
                </a:extLst>
              </a:tr>
              <a:tr h="0">
                <a:tc>
                  <a:txBody>
                    <a:bodyPr/>
                    <a:lstStyle/>
                    <a:p>
                      <a:pPr algn="ctr"/>
                      <a:r>
                        <a:rPr lang="en-US" sz="2400" b="1" dirty="0"/>
                        <a:t>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95222664"/>
                  </a:ext>
                </a:extLst>
              </a:tr>
            </a:tbl>
          </a:graphicData>
        </a:graphic>
      </p:graphicFrame>
      <p:sp>
        <p:nvSpPr>
          <p:cNvPr id="3" name="Slide Number Placeholder 2"/>
          <p:cNvSpPr>
            <a:spLocks noGrp="1"/>
          </p:cNvSpPr>
          <p:nvPr>
            <p:ph type="sldNum" sz="quarter" idx="12"/>
          </p:nvPr>
        </p:nvSpPr>
        <p:spPr/>
        <p:txBody>
          <a:bodyPr/>
          <a:lstStyle/>
          <a:p>
            <a:fld id="{27019DCD-67EF-F04D-8AFF-502995342887}" type="slidenum">
              <a:rPr lang="en-US" smtClean="0"/>
              <a:t>7</a:t>
            </a:fld>
            <a:endParaRPr lang="en-US"/>
          </a:p>
        </p:txBody>
      </p:sp>
      <p:sp>
        <p:nvSpPr>
          <p:cNvPr id="4" name="TextBox 3">
            <a:extLst>
              <a:ext uri="{FF2B5EF4-FFF2-40B4-BE49-F238E27FC236}">
                <a16:creationId xmlns="" xmlns:a16="http://schemas.microsoft.com/office/drawing/2014/main" id="{1CC14E09-B9F5-6E4E-9A12-590F22A4640B}"/>
              </a:ext>
            </a:extLst>
          </p:cNvPr>
          <p:cNvSpPr txBox="1"/>
          <p:nvPr/>
        </p:nvSpPr>
        <p:spPr>
          <a:xfrm>
            <a:off x="958327" y="5486400"/>
            <a:ext cx="8873776" cy="1169551"/>
          </a:xfrm>
          <a:prstGeom prst="rect">
            <a:avLst/>
          </a:prstGeom>
          <a:noFill/>
        </p:spPr>
        <p:txBody>
          <a:bodyPr wrap="none" rtlCol="0">
            <a:spAutoFit/>
          </a:bodyPr>
          <a:lstStyle/>
          <a:p>
            <a:r>
              <a:rPr lang="en-US" sz="1400" dirty="0"/>
              <a:t>*  Shapiro, D., </a:t>
            </a:r>
            <a:r>
              <a:rPr lang="en-US" sz="1400" dirty="0" err="1"/>
              <a:t>Dundar</a:t>
            </a:r>
            <a:r>
              <a:rPr lang="en-US" sz="1400" dirty="0"/>
              <a:t>, A., </a:t>
            </a:r>
            <a:r>
              <a:rPr lang="en-US" sz="1400" dirty="0" err="1"/>
              <a:t>Huie</a:t>
            </a:r>
            <a:r>
              <a:rPr lang="en-US" sz="1400" dirty="0"/>
              <a:t>, F., </a:t>
            </a:r>
            <a:r>
              <a:rPr lang="en-US" sz="1400" dirty="0" err="1"/>
              <a:t>Wakhungu</a:t>
            </a:r>
            <a:r>
              <a:rPr lang="en-US" sz="1400" dirty="0"/>
              <a:t>, P.K., Yuan, X., Nathan, A. &amp; </a:t>
            </a:r>
            <a:r>
              <a:rPr lang="en-US" sz="1400" dirty="0" err="1"/>
              <a:t>Bhimdiwali</a:t>
            </a:r>
            <a:r>
              <a:rPr lang="en-US" sz="1400" dirty="0"/>
              <a:t>, A. (2017,</a:t>
            </a:r>
          </a:p>
          <a:p>
            <a:r>
              <a:rPr lang="en-US" sz="1400" dirty="0"/>
              <a:t>December). Completing College: A National View of Student Completion Rates – Fall 2011 Cohort (Signature Report No.</a:t>
            </a:r>
          </a:p>
          <a:p>
            <a:r>
              <a:rPr lang="en-US" sz="1400" dirty="0"/>
              <a:t>14). Herndon, VA: National Student Clearinghouse Research Center.</a:t>
            </a:r>
          </a:p>
          <a:p>
            <a:r>
              <a:rPr lang="en-US" sz="1400" dirty="0"/>
              <a:t>**Estimated by the BOG.</a:t>
            </a:r>
          </a:p>
          <a:p>
            <a:endParaRPr lang="en-US" sz="1400" dirty="0"/>
          </a:p>
        </p:txBody>
      </p:sp>
    </p:spTree>
    <p:extLst>
      <p:ext uri="{BB962C8B-B14F-4D97-AF65-F5344CB8AC3E}">
        <p14:creationId xmlns:p14="http://schemas.microsoft.com/office/powerpoint/2010/main" val="301752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C2C7E03-767F-DE43-B467-DDFDB7D0B0CA}"/>
              </a:ext>
            </a:extLst>
          </p:cNvPr>
          <p:cNvSpPr>
            <a:spLocks noGrp="1"/>
          </p:cNvSpPr>
          <p:nvPr>
            <p:ph type="title"/>
          </p:nvPr>
        </p:nvSpPr>
        <p:spPr>
          <a:xfrm>
            <a:off x="838200" y="410368"/>
            <a:ext cx="10515600" cy="1325563"/>
          </a:xfrm>
          <a:solidFill>
            <a:schemeClr val="accent1">
              <a:lumMod val="20000"/>
              <a:lumOff val="80000"/>
            </a:schemeClr>
          </a:solidFill>
          <a:ln w="38100">
            <a:solidFill>
              <a:schemeClr val="tx1"/>
            </a:solidFill>
          </a:ln>
        </p:spPr>
        <p:txBody>
          <a:bodyPr>
            <a:noAutofit/>
          </a:bodyPr>
          <a:lstStyle/>
          <a:p>
            <a:pPr algn="ctr"/>
            <a:r>
              <a:rPr lang="en-US" sz="3600" dirty="0"/>
              <a:t/>
            </a:r>
            <a:br>
              <a:rPr lang="en-US" sz="3600" dirty="0"/>
            </a:br>
            <a:r>
              <a:rPr lang="en-US" sz="3600" dirty="0"/>
              <a:t>Senate Bill 4:BILL ANALYSIS AND FISCAL IMPACT STATEMENT*</a:t>
            </a:r>
            <a:br>
              <a:rPr lang="en-US" sz="3600" dirty="0"/>
            </a:br>
            <a:endParaRPr lang="en-US" sz="3600" dirty="0"/>
          </a:p>
        </p:txBody>
      </p:sp>
      <p:sp>
        <p:nvSpPr>
          <p:cNvPr id="6" name="Content Placeholder 5">
            <a:extLst>
              <a:ext uri="{FF2B5EF4-FFF2-40B4-BE49-F238E27FC236}">
                <a16:creationId xmlns="" xmlns:a16="http://schemas.microsoft.com/office/drawing/2014/main" id="{494D13B6-277D-7A40-ABD1-09D48B2E82D7}"/>
              </a:ext>
            </a:extLst>
          </p:cNvPr>
          <p:cNvSpPr>
            <a:spLocks noGrp="1"/>
          </p:cNvSpPr>
          <p:nvPr>
            <p:ph idx="1"/>
          </p:nvPr>
        </p:nvSpPr>
        <p:spPr/>
        <p:txBody>
          <a:bodyPr>
            <a:normAutofit lnSpcReduction="10000"/>
          </a:bodyPr>
          <a:lstStyle/>
          <a:p>
            <a:pPr marL="0" indent="0">
              <a:buNone/>
            </a:pPr>
            <a:endParaRPr lang="en-US" dirty="0"/>
          </a:p>
          <a:p>
            <a:pPr marL="0" indent="0">
              <a:buNone/>
            </a:pPr>
            <a:r>
              <a:rPr lang="en-US" dirty="0"/>
              <a:t>Graduation rates are one of the key accountability measures that demonstrate how well an institution is serving its FTIC students.  On-time graduation in 4 years with a baccalaureate degree may result in savings related to cost of attendance for students and their families. For example, nationally, every extra year beyond 4 years to graduate with a baccalaureate degree from a public 4-year college costs a student $22,826. This may also result in lost wages owing to delayed entrance into the workforce. The median wage of 2013-2014 baccalaureate degree graduates employed full-time one year after graduation was $38,000. </a:t>
            </a:r>
          </a:p>
        </p:txBody>
      </p:sp>
      <p:sp>
        <p:nvSpPr>
          <p:cNvPr id="4" name="Slide Number Placeholder 3">
            <a:extLst>
              <a:ext uri="{FF2B5EF4-FFF2-40B4-BE49-F238E27FC236}">
                <a16:creationId xmlns="" xmlns:a16="http://schemas.microsoft.com/office/drawing/2014/main" id="{F4093616-1899-2049-AB2F-A6AEEB375952}"/>
              </a:ext>
            </a:extLst>
          </p:cNvPr>
          <p:cNvSpPr>
            <a:spLocks noGrp="1"/>
          </p:cNvSpPr>
          <p:nvPr>
            <p:ph type="sldNum" sz="quarter" idx="12"/>
          </p:nvPr>
        </p:nvSpPr>
        <p:spPr/>
        <p:txBody>
          <a:bodyPr/>
          <a:lstStyle/>
          <a:p>
            <a:fld id="{27019DCD-67EF-F04D-8AFF-502995342887}" type="slidenum">
              <a:rPr lang="en-US" smtClean="0"/>
              <a:t>8</a:t>
            </a:fld>
            <a:endParaRPr lang="en-US"/>
          </a:p>
        </p:txBody>
      </p:sp>
      <p:sp>
        <p:nvSpPr>
          <p:cNvPr id="2" name="TextBox 1">
            <a:extLst>
              <a:ext uri="{FF2B5EF4-FFF2-40B4-BE49-F238E27FC236}">
                <a16:creationId xmlns="" xmlns:a16="http://schemas.microsoft.com/office/drawing/2014/main" id="{ED623EFC-5D4D-6B48-A541-A4C7568199B3}"/>
              </a:ext>
            </a:extLst>
          </p:cNvPr>
          <p:cNvSpPr txBox="1"/>
          <p:nvPr/>
        </p:nvSpPr>
        <p:spPr>
          <a:xfrm>
            <a:off x="838200" y="5884433"/>
            <a:ext cx="6084038" cy="307777"/>
          </a:xfrm>
          <a:prstGeom prst="rect">
            <a:avLst/>
          </a:prstGeom>
          <a:noFill/>
        </p:spPr>
        <p:txBody>
          <a:bodyPr wrap="none" rtlCol="0">
            <a:spAutoFit/>
          </a:bodyPr>
          <a:lstStyle/>
          <a:p>
            <a:r>
              <a:rPr lang="en-US" sz="1400" dirty="0"/>
              <a:t>*http://</a:t>
            </a:r>
            <a:r>
              <a:rPr lang="en-US" sz="1400" dirty="0" err="1"/>
              <a:t>www.flsenate.gov</a:t>
            </a:r>
            <a:r>
              <a:rPr lang="en-US" sz="1400" dirty="0"/>
              <a:t>/Session/Bill/2018/4/Analyses/2018s00004.pre.ed.PDF</a:t>
            </a:r>
          </a:p>
        </p:txBody>
      </p:sp>
    </p:spTree>
    <p:extLst>
      <p:ext uri="{BB962C8B-B14F-4D97-AF65-F5344CB8AC3E}">
        <p14:creationId xmlns:p14="http://schemas.microsoft.com/office/powerpoint/2010/main" val="236734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A6AA0-E127-3148-884F-7F591A0A9610}"/>
              </a:ext>
            </a:extLst>
          </p:cNvPr>
          <p:cNvSpPr>
            <a:spLocks noGrp="1"/>
          </p:cNvSpPr>
          <p:nvPr>
            <p:ph type="title"/>
          </p:nvPr>
        </p:nvSpPr>
        <p:spPr>
          <a:solidFill>
            <a:schemeClr val="accent1">
              <a:lumMod val="20000"/>
              <a:lumOff val="80000"/>
            </a:schemeClr>
          </a:solidFill>
          <a:ln>
            <a:solidFill>
              <a:schemeClr val="tx1"/>
            </a:solidFill>
          </a:ln>
        </p:spPr>
        <p:txBody>
          <a:bodyPr/>
          <a:lstStyle/>
          <a:p>
            <a:pPr algn="ctr"/>
            <a:r>
              <a:rPr lang="en-US" dirty="0"/>
              <a:t>How to reduce the cost of college*</a:t>
            </a:r>
          </a:p>
        </p:txBody>
      </p:sp>
      <p:sp>
        <p:nvSpPr>
          <p:cNvPr id="3" name="Content Placeholder 2">
            <a:extLst>
              <a:ext uri="{FF2B5EF4-FFF2-40B4-BE49-F238E27FC236}">
                <a16:creationId xmlns="" xmlns:a16="http://schemas.microsoft.com/office/drawing/2014/main" id="{D45FC989-D9A5-D740-8CBA-A8F4E24E2720}"/>
              </a:ext>
            </a:extLst>
          </p:cNvPr>
          <p:cNvSpPr>
            <a:spLocks noGrp="1"/>
          </p:cNvSpPr>
          <p:nvPr>
            <p:ph idx="1"/>
          </p:nvPr>
        </p:nvSpPr>
        <p:spPr/>
        <p:txBody>
          <a:bodyPr>
            <a:normAutofit/>
          </a:bodyPr>
          <a:lstStyle/>
          <a:p>
            <a:r>
              <a:rPr lang="en-US" dirty="0"/>
              <a:t>The best approach to reducing the cost of college is to ensure that each students </a:t>
            </a:r>
            <a:r>
              <a:rPr lang="en-US" b="1" dirty="0"/>
              <a:t>earns 30 credits a year </a:t>
            </a:r>
            <a:r>
              <a:rPr lang="en-US" dirty="0"/>
              <a:t>taking only those credits required for the degree in order to </a:t>
            </a:r>
            <a:r>
              <a:rPr lang="en-US" b="1" dirty="0"/>
              <a:t>graduate in four years</a:t>
            </a:r>
            <a:r>
              <a:rPr lang="en-US" dirty="0"/>
              <a:t>.</a:t>
            </a:r>
          </a:p>
          <a:p>
            <a:r>
              <a:rPr lang="en-US" dirty="0"/>
              <a:t>Each year beyond those required is very expensive:</a:t>
            </a:r>
          </a:p>
          <a:p>
            <a:pPr lvl="2"/>
            <a:r>
              <a:rPr lang="en-US" b="1" dirty="0"/>
              <a:t>Subtotal: </a:t>
            </a:r>
            <a:r>
              <a:rPr lang="en-US" dirty="0"/>
              <a:t>$22,826</a:t>
            </a:r>
          </a:p>
          <a:p>
            <a:pPr lvl="2"/>
            <a:r>
              <a:rPr lang="en-US" dirty="0"/>
              <a:t>Lost opportunities:  $38,000 is the average salary of bachelor graduates a year after graduation.</a:t>
            </a:r>
          </a:p>
          <a:p>
            <a:pPr lvl="2"/>
            <a:r>
              <a:rPr lang="en-US" dirty="0"/>
              <a:t>Additional interest on any student loans.</a:t>
            </a:r>
          </a:p>
          <a:p>
            <a:r>
              <a:rPr lang="en-US" dirty="0"/>
              <a:t>Adding all of the costs, including loss of employment and retirement benefits, can result in a lifetime loss of more than </a:t>
            </a:r>
            <a:r>
              <a:rPr lang="en-US" b="1" dirty="0"/>
              <a:t>$147,000 </a:t>
            </a:r>
            <a:r>
              <a:rPr lang="en-US" dirty="0"/>
              <a:t>for each additional year of college.</a:t>
            </a:r>
          </a:p>
          <a:p>
            <a:pPr marL="457200" lvl="1" indent="0">
              <a:buNone/>
            </a:pPr>
            <a:endParaRPr lang="en-US" dirty="0"/>
          </a:p>
        </p:txBody>
      </p:sp>
      <p:sp>
        <p:nvSpPr>
          <p:cNvPr id="4" name="Slide Number Placeholder 3">
            <a:extLst>
              <a:ext uri="{FF2B5EF4-FFF2-40B4-BE49-F238E27FC236}">
                <a16:creationId xmlns="" xmlns:a16="http://schemas.microsoft.com/office/drawing/2014/main" id="{55B4C258-A65C-5641-AC31-20EE817BA7AD}"/>
              </a:ext>
            </a:extLst>
          </p:cNvPr>
          <p:cNvSpPr>
            <a:spLocks noGrp="1"/>
          </p:cNvSpPr>
          <p:nvPr>
            <p:ph type="sldNum" sz="quarter" idx="12"/>
          </p:nvPr>
        </p:nvSpPr>
        <p:spPr/>
        <p:txBody>
          <a:bodyPr/>
          <a:lstStyle/>
          <a:p>
            <a:fld id="{27019DCD-67EF-F04D-8AFF-502995342887}" type="slidenum">
              <a:rPr lang="en-US" smtClean="0"/>
              <a:t>9</a:t>
            </a:fld>
            <a:endParaRPr lang="en-US"/>
          </a:p>
        </p:txBody>
      </p:sp>
      <p:sp>
        <p:nvSpPr>
          <p:cNvPr id="5" name="TextBox 4">
            <a:extLst>
              <a:ext uri="{FF2B5EF4-FFF2-40B4-BE49-F238E27FC236}">
                <a16:creationId xmlns="" xmlns:a16="http://schemas.microsoft.com/office/drawing/2014/main" id="{E4A4981D-84F3-F644-BF1A-AE789EFAF0BC}"/>
              </a:ext>
            </a:extLst>
          </p:cNvPr>
          <p:cNvSpPr txBox="1"/>
          <p:nvPr/>
        </p:nvSpPr>
        <p:spPr>
          <a:xfrm>
            <a:off x="1237129" y="6356350"/>
            <a:ext cx="6604116" cy="307777"/>
          </a:xfrm>
          <a:prstGeom prst="rect">
            <a:avLst/>
          </a:prstGeom>
          <a:noFill/>
        </p:spPr>
        <p:txBody>
          <a:bodyPr wrap="none" rtlCol="0">
            <a:spAutoFit/>
          </a:bodyPr>
          <a:lstStyle/>
          <a:p>
            <a:r>
              <a:rPr lang="en-US" sz="1400" dirty="0"/>
              <a:t>*https://</a:t>
            </a:r>
            <a:r>
              <a:rPr lang="en-US" sz="1400" dirty="0" err="1"/>
              <a:t>www.consumerreports.org</a:t>
            </a:r>
            <a:r>
              <a:rPr lang="en-US" sz="1400" dirty="0"/>
              <a:t>/student-debt/surprising-way-to-limit-student-debt/</a:t>
            </a:r>
          </a:p>
        </p:txBody>
      </p:sp>
    </p:spTree>
    <p:extLst>
      <p:ext uri="{BB962C8B-B14F-4D97-AF65-F5344CB8AC3E}">
        <p14:creationId xmlns:p14="http://schemas.microsoft.com/office/powerpoint/2010/main" val="2793466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4336</TotalTime>
  <Words>2006</Words>
  <Application>Microsoft Macintosh PowerPoint</Application>
  <PresentationFormat>Custom</PresentationFormat>
  <Paragraphs>272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Changes to the BOG Performance Model and some observations on graduation rates in different majors</vt:lpstr>
      <vt:lpstr>Performance-based Funding Model Changes SB 4 Higher Education</vt:lpstr>
      <vt:lpstr>Performance Metric 4*:Four Year FTIC Graduation Rate </vt:lpstr>
      <vt:lpstr>A look at where we are</vt:lpstr>
      <vt:lpstr>Status of all students six years after entering a four-year public institution*</vt:lpstr>
      <vt:lpstr>Status of all students six years after entering a four-year public institution*</vt:lpstr>
      <vt:lpstr>Status of exclusively full-time  students six years after entering a four-year public institution*</vt:lpstr>
      <vt:lpstr> Senate Bill 4:BILL ANALYSIS AND FISCAL IMPACT STATEMENT* </vt:lpstr>
      <vt:lpstr>How to reduce the cost of college*</vt:lpstr>
      <vt:lpstr>Factors significantly improving graduation rates*</vt:lpstr>
      <vt:lpstr>Some reasons to improve graduation rates</vt:lpstr>
      <vt:lpstr>BOG Performance Metric 6. Bachelor's Degrees within Programs of Strategic Emphasis </vt:lpstr>
      <vt:lpstr>STEM Worker Shortage</vt:lpstr>
      <vt:lpstr>Top five degree areas nationally*</vt:lpstr>
      <vt:lpstr>STEM areas of longitudinal transcript study*</vt:lpstr>
      <vt:lpstr>Status of STEM majors six years after entering college*</vt:lpstr>
      <vt:lpstr>Status of non-STEM majors six years after entering college*</vt:lpstr>
      <vt:lpstr>New majors for STEM leavers*</vt:lpstr>
      <vt:lpstr>Demographic characteristics of students selecting biology as a major compared to all students</vt:lpstr>
      <vt:lpstr>Progression of students selecting biology as their major</vt:lpstr>
      <vt:lpstr>Progression summary of entering biology students</vt:lpstr>
      <vt:lpstr>Variation in graduation rates by race and gender</vt:lpstr>
      <vt:lpstr>Status of STEM majors six years after entering college*</vt:lpstr>
      <vt:lpstr>Graduating degrees of students who left biology</vt:lpstr>
      <vt:lpstr>A student’s grade in their first biology course is predictive of success in biology but not for other majors</vt:lpstr>
      <vt:lpstr>Observations</vt:lpstr>
      <vt:lpstr>QUESTIONS/COMMENTS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 characteristics of students</dc:title>
  <dc:creator>Lawrence Abele</dc:creator>
  <cp:lastModifiedBy>Barbara Allen</cp:lastModifiedBy>
  <cp:revision>113</cp:revision>
  <cp:lastPrinted>2018-10-04T14:05:45Z</cp:lastPrinted>
  <dcterms:created xsi:type="dcterms:W3CDTF">2018-10-01T15:44:04Z</dcterms:created>
  <dcterms:modified xsi:type="dcterms:W3CDTF">2018-10-19T02:50:33Z</dcterms:modified>
</cp:coreProperties>
</file>