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handoutMasterIdLst>
    <p:handoutMasterId r:id="rId26"/>
  </p:handoutMasterIdLst>
  <p:sldIdLst>
    <p:sldId id="256" r:id="rId5"/>
    <p:sldId id="307" r:id="rId6"/>
    <p:sldId id="308" r:id="rId7"/>
    <p:sldId id="309" r:id="rId8"/>
    <p:sldId id="257" r:id="rId9"/>
    <p:sldId id="298" r:id="rId10"/>
    <p:sldId id="259" r:id="rId11"/>
    <p:sldId id="285" r:id="rId12"/>
    <p:sldId id="302" r:id="rId13"/>
    <p:sldId id="289" r:id="rId14"/>
    <p:sldId id="286" r:id="rId15"/>
    <p:sldId id="287" r:id="rId16"/>
    <p:sldId id="304" r:id="rId17"/>
    <p:sldId id="310" r:id="rId18"/>
    <p:sldId id="296" r:id="rId19"/>
    <p:sldId id="290" r:id="rId20"/>
    <p:sldId id="291" r:id="rId21"/>
    <p:sldId id="265" r:id="rId22"/>
    <p:sldId id="292" r:id="rId23"/>
    <p:sldId id="30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81761"/>
  </p:normalViewPr>
  <p:slideViewPr>
    <p:cSldViewPr snapToGrid="0" snapToObjects="1">
      <p:cViewPr varScale="1">
        <p:scale>
          <a:sx n="100" d="100"/>
          <a:sy n="100" d="100"/>
        </p:scale>
        <p:origin x="1960" y="1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1AB22A-64F1-224A-82AD-477D802D1D6E}" type="datetimeFigureOut">
              <a:rPr lang="en-US" smtClean="0"/>
              <a:t>9/27/21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AB67AE-B31A-B04A-8183-2CCA9029D6C7}" type="slidenum">
              <a:rPr lang="en-US" smtClean="0"/>
              <a:t>‹#›</a:t>
            </a:fld>
            <a:endParaRPr lang="en-US" dirty="0"/>
          </a:p>
        </p:txBody>
      </p:sp>
    </p:spTree>
    <p:extLst>
      <p:ext uri="{BB962C8B-B14F-4D97-AF65-F5344CB8AC3E}">
        <p14:creationId xmlns:p14="http://schemas.microsoft.com/office/powerpoint/2010/main" val="11615340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DA6793-1B7E-904C-9F62-6EA1388AF9AC}" type="datetimeFigureOut">
              <a:rPr lang="en-US" smtClean="0"/>
              <a:t>9/27/21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41984-B88B-8F4A-9F5A-6020CFEBCC95}" type="slidenum">
              <a:rPr lang="en-US" smtClean="0"/>
              <a:t>‹#›</a:t>
            </a:fld>
            <a:endParaRPr lang="en-US" dirty="0"/>
          </a:p>
        </p:txBody>
      </p:sp>
    </p:spTree>
    <p:extLst>
      <p:ext uri="{BB962C8B-B14F-4D97-AF65-F5344CB8AC3E}">
        <p14:creationId xmlns:p14="http://schemas.microsoft.com/office/powerpoint/2010/main" val="10907306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Good morning and thank you for joining us.</a:t>
            </a:r>
          </a:p>
          <a:p>
            <a:endParaRPr lang="en-US" dirty="0"/>
          </a:p>
        </p:txBody>
      </p:sp>
      <p:sp>
        <p:nvSpPr>
          <p:cNvPr id="4" name="Slide Number Placeholder 3"/>
          <p:cNvSpPr>
            <a:spLocks noGrp="1"/>
          </p:cNvSpPr>
          <p:nvPr>
            <p:ph type="sldNum" sz="quarter" idx="10"/>
          </p:nvPr>
        </p:nvSpPr>
        <p:spPr/>
        <p:txBody>
          <a:bodyPr/>
          <a:lstStyle/>
          <a:p>
            <a:fld id="{D3541984-B88B-8F4A-9F5A-6020CFEBCC95}" type="slidenum">
              <a:rPr lang="en-US" smtClean="0"/>
              <a:t>1</a:t>
            </a:fld>
            <a:endParaRPr lang="en-US" dirty="0"/>
          </a:p>
        </p:txBody>
      </p:sp>
    </p:spTree>
    <p:extLst>
      <p:ext uri="{BB962C8B-B14F-4D97-AF65-F5344CB8AC3E}">
        <p14:creationId xmlns:p14="http://schemas.microsoft.com/office/powerpoint/2010/main" val="904459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can see, and probably already know, chemists teach less than humanities faculty.</a:t>
            </a:r>
            <a:endParaRPr lang="en-US" dirty="0"/>
          </a:p>
        </p:txBody>
      </p:sp>
      <p:sp>
        <p:nvSpPr>
          <p:cNvPr id="4" name="Slide Number Placeholder 3"/>
          <p:cNvSpPr>
            <a:spLocks noGrp="1"/>
          </p:cNvSpPr>
          <p:nvPr>
            <p:ph type="sldNum" sz="quarter" idx="5"/>
          </p:nvPr>
        </p:nvSpPr>
        <p:spPr/>
        <p:txBody>
          <a:bodyPr/>
          <a:lstStyle/>
          <a:p>
            <a:fld id="{D3541984-B88B-8F4A-9F5A-6020CFEBCC95}" type="slidenum">
              <a:rPr lang="en-US" smtClean="0"/>
              <a:t>10</a:t>
            </a:fld>
            <a:endParaRPr lang="en-US" dirty="0"/>
          </a:p>
        </p:txBody>
      </p:sp>
    </p:spTree>
    <p:extLst>
      <p:ext uri="{BB962C8B-B14F-4D97-AF65-F5344CB8AC3E}">
        <p14:creationId xmlns:p14="http://schemas.microsoft.com/office/powerpoint/2010/main" val="916681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these and similar data, an Economics department could decide that each faculty should teach, on average, 2 undergraduate courses and 0.6 graduate courses per term and then develop a table similar to this one.</a:t>
            </a:r>
            <a:r>
              <a:rPr lang="en-US" sz="1200" strike="sng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3541984-B88B-8F4A-9F5A-6020CFEBCC95}" type="slidenum">
              <a:rPr lang="en-US" smtClean="0"/>
              <a:t>11</a:t>
            </a:fld>
            <a:endParaRPr lang="en-US" dirty="0"/>
          </a:p>
        </p:txBody>
      </p:sp>
    </p:spTree>
    <p:extLst>
      <p:ext uri="{BB962C8B-B14F-4D97-AF65-F5344CB8AC3E}">
        <p14:creationId xmlns:p14="http://schemas.microsoft.com/office/powerpoint/2010/main" val="63377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an approach my own department used (at least in the past) and found that it worked well and they extended the teaching assignments out two years allowing for long term planning, for such things as sabbaticals, leaves of absence or other issues that might cause a faculty member to be unable to teach a particular term. This also allowed my paranoid colleagues to see that teaching assignments were basically equitable across the two years.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3541984-B88B-8F4A-9F5A-6020CFEBCC95}" type="slidenum">
              <a:rPr lang="en-US" smtClean="0"/>
              <a:t>12</a:t>
            </a:fld>
            <a:endParaRPr lang="en-US" dirty="0"/>
          </a:p>
        </p:txBody>
      </p:sp>
    </p:spTree>
    <p:extLst>
      <p:ext uri="{BB962C8B-B14F-4D97-AF65-F5344CB8AC3E}">
        <p14:creationId xmlns:p14="http://schemas.microsoft.com/office/powerpoint/2010/main" val="3237642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Comparative data on research is more rigorous although disputes may still arise. At least 6 FL universities participate in Academic Analytics and many of you are probably familiar with the many options available.  For many years, the National Academy of Sciences sponsored a detailed look at faculty in doctoral programs and reported a wide variety of data, such as publications per year, active grants, number of Ph.D. students and how they were supported, diversity of the students and other information. Unfortunately, the last update was in 2011 but comparing this information to other sources suggests that there is a fairly high level of consistency over time.</a:t>
            </a:r>
            <a:endParaRPr lang="en-US" dirty="0"/>
          </a:p>
        </p:txBody>
      </p:sp>
      <p:sp>
        <p:nvSpPr>
          <p:cNvPr id="4" name="Slide Number Placeholder 3"/>
          <p:cNvSpPr>
            <a:spLocks noGrp="1"/>
          </p:cNvSpPr>
          <p:nvPr>
            <p:ph type="sldNum" sz="quarter" idx="10"/>
          </p:nvPr>
        </p:nvSpPr>
        <p:spPr/>
        <p:txBody>
          <a:bodyPr/>
          <a:lstStyle/>
          <a:p>
            <a:fld id="{D3541984-B88B-8F4A-9F5A-6020CFEBCC95}" type="slidenum">
              <a:rPr lang="en-US" smtClean="0"/>
              <a:t>13</a:t>
            </a:fld>
            <a:endParaRPr lang="en-US" dirty="0"/>
          </a:p>
        </p:txBody>
      </p:sp>
    </p:spTree>
    <p:extLst>
      <p:ext uri="{BB962C8B-B14F-4D97-AF65-F5344CB8AC3E}">
        <p14:creationId xmlns:p14="http://schemas.microsoft.com/office/powerpoint/2010/main" val="4023384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verify this yourself through Web of Knowledge if you wish.  A source that is kept up-to-date is the Institutional Profile that contains information on grants, graduate students and other information although it largely focuses on the institution.</a:t>
            </a:r>
          </a:p>
          <a:p>
            <a:endParaRPr lang="en-US" dirty="0"/>
          </a:p>
        </p:txBody>
      </p:sp>
      <p:sp>
        <p:nvSpPr>
          <p:cNvPr id="4" name="Slide Number Placeholder 3"/>
          <p:cNvSpPr>
            <a:spLocks noGrp="1"/>
          </p:cNvSpPr>
          <p:nvPr>
            <p:ph type="sldNum" sz="quarter" idx="5"/>
          </p:nvPr>
        </p:nvSpPr>
        <p:spPr/>
        <p:txBody>
          <a:bodyPr/>
          <a:lstStyle/>
          <a:p>
            <a:fld id="{D3541984-B88B-8F4A-9F5A-6020CFEBCC95}" type="slidenum">
              <a:rPr lang="en-US" smtClean="0"/>
              <a:t>14</a:t>
            </a:fld>
            <a:endParaRPr lang="en-US" dirty="0"/>
          </a:p>
        </p:txBody>
      </p:sp>
    </p:spTree>
    <p:extLst>
      <p:ext uri="{BB962C8B-B14F-4D97-AF65-F5344CB8AC3E}">
        <p14:creationId xmlns:p14="http://schemas.microsoft.com/office/powerpoint/2010/main" val="1823582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staying with Economics, about 70% of the faculty publish on any regular basis and those that do publish one paper every two years.  In contrast, about 85% of chemistry faculty publish and publish about 5 papers every two years.  Grant funding is often hard to come by and it usually takes three different submissions before a grant is successful.  In a faculty of 15 economists, about 3-4 would be expected to have an externally funded research program and that would suggest that at least 6-12 proposals should be submitted each year.</a:t>
            </a:r>
            <a:r>
              <a:rPr lang="en-US" sz="1200" strike="sng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541984-B88B-8F4A-9F5A-6020CFEBCC95}" type="slidenum">
              <a:rPr lang="en-US" smtClean="0"/>
              <a:t>15</a:t>
            </a:fld>
            <a:endParaRPr lang="en-US" dirty="0"/>
          </a:p>
        </p:txBody>
      </p:sp>
    </p:spTree>
    <p:extLst>
      <p:ext uri="{BB962C8B-B14F-4D97-AF65-F5344CB8AC3E}">
        <p14:creationId xmlns:p14="http://schemas.microsoft.com/office/powerpoint/2010/main" val="3214264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these activities are distributed among the faculty should be decided at a faculty meeting, usually a very long one.</a:t>
            </a:r>
          </a:p>
          <a:p>
            <a:endParaRPr lang="en-US" dirty="0"/>
          </a:p>
        </p:txBody>
      </p:sp>
      <p:sp>
        <p:nvSpPr>
          <p:cNvPr id="4" name="Slide Number Placeholder 3"/>
          <p:cNvSpPr>
            <a:spLocks noGrp="1"/>
          </p:cNvSpPr>
          <p:nvPr>
            <p:ph type="sldNum" sz="quarter" idx="10"/>
          </p:nvPr>
        </p:nvSpPr>
        <p:spPr/>
        <p:txBody>
          <a:bodyPr/>
          <a:lstStyle/>
          <a:p>
            <a:fld id="{D3541984-B88B-8F4A-9F5A-6020CFEBCC95}" type="slidenum">
              <a:rPr lang="en-US" smtClean="0"/>
              <a:t>16</a:t>
            </a:fld>
            <a:endParaRPr lang="en-US" dirty="0"/>
          </a:p>
        </p:txBody>
      </p:sp>
    </p:spTree>
    <p:extLst>
      <p:ext uri="{BB962C8B-B14F-4D97-AF65-F5344CB8AC3E}">
        <p14:creationId xmlns:p14="http://schemas.microsoft.com/office/powerpoint/2010/main" val="3531242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benchmark approach has both advantages and challenges.</a:t>
            </a:r>
            <a:endParaRPr lang="en-US" dirty="0"/>
          </a:p>
        </p:txBody>
      </p:sp>
      <p:sp>
        <p:nvSpPr>
          <p:cNvPr id="4" name="Slide Number Placeholder 3"/>
          <p:cNvSpPr>
            <a:spLocks noGrp="1"/>
          </p:cNvSpPr>
          <p:nvPr>
            <p:ph type="sldNum" sz="quarter" idx="10"/>
          </p:nvPr>
        </p:nvSpPr>
        <p:spPr/>
        <p:txBody>
          <a:bodyPr/>
          <a:lstStyle/>
          <a:p>
            <a:fld id="{D3541984-B88B-8F4A-9F5A-6020CFEBCC95}" type="slidenum">
              <a:rPr lang="en-US" smtClean="0"/>
              <a:t>17</a:t>
            </a:fld>
            <a:endParaRPr lang="en-US" dirty="0"/>
          </a:p>
        </p:txBody>
      </p:sp>
    </p:spTree>
    <p:extLst>
      <p:ext uri="{BB962C8B-B14F-4D97-AF65-F5344CB8AC3E}">
        <p14:creationId xmlns:p14="http://schemas.microsoft.com/office/powerpoint/2010/main" val="3599031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advantages are that the data are mostly independent and comparative but there is little data on research in the humanities.</a:t>
            </a:r>
            <a:endParaRPr lang="en-US" dirty="0"/>
          </a:p>
        </p:txBody>
      </p:sp>
      <p:sp>
        <p:nvSpPr>
          <p:cNvPr id="4" name="Slide Number Placeholder 3"/>
          <p:cNvSpPr>
            <a:spLocks noGrp="1"/>
          </p:cNvSpPr>
          <p:nvPr>
            <p:ph type="sldNum" sz="quarter" idx="10"/>
          </p:nvPr>
        </p:nvSpPr>
        <p:spPr/>
        <p:txBody>
          <a:bodyPr/>
          <a:lstStyle/>
          <a:p>
            <a:fld id="{D3541984-B88B-8F4A-9F5A-6020CFEBCC95}" type="slidenum">
              <a:rPr lang="en-US" smtClean="0"/>
              <a:t>18</a:t>
            </a:fld>
            <a:endParaRPr lang="en-US" dirty="0"/>
          </a:p>
        </p:txBody>
      </p:sp>
    </p:spTree>
    <p:extLst>
      <p:ext uri="{BB962C8B-B14F-4D97-AF65-F5344CB8AC3E}">
        <p14:creationId xmlns:p14="http://schemas.microsoft.com/office/powerpoint/2010/main" val="2709924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of course, it will take some time and effort for the department to agree on the approach that works best for your particular unit. </a:t>
            </a:r>
          </a:p>
        </p:txBody>
      </p:sp>
      <p:sp>
        <p:nvSpPr>
          <p:cNvPr id="4" name="Slide Number Placeholder 3"/>
          <p:cNvSpPr>
            <a:spLocks noGrp="1"/>
          </p:cNvSpPr>
          <p:nvPr>
            <p:ph type="sldNum" sz="quarter" idx="10"/>
          </p:nvPr>
        </p:nvSpPr>
        <p:spPr/>
        <p:txBody>
          <a:bodyPr/>
          <a:lstStyle/>
          <a:p>
            <a:fld id="{D3541984-B88B-8F4A-9F5A-6020CFEBCC95}" type="slidenum">
              <a:rPr lang="en-US" smtClean="0"/>
              <a:t>19</a:t>
            </a:fld>
            <a:endParaRPr lang="en-US" dirty="0"/>
          </a:p>
        </p:txBody>
      </p:sp>
    </p:spTree>
    <p:extLst>
      <p:ext uri="{BB962C8B-B14F-4D97-AF65-F5344CB8AC3E}">
        <p14:creationId xmlns:p14="http://schemas.microsoft.com/office/powerpoint/2010/main" val="610614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It has been many years since I was a chair, but I remember well, my </a:t>
            </a:r>
            <a:r>
              <a:rPr lang="en-US" sz="1200" kern="1200" dirty="0">
                <a:solidFill>
                  <a:schemeClr val="tx1"/>
                </a:solidFill>
                <a:effectLst/>
                <a:latin typeface="+mn-lt"/>
                <a:ea typeface="+mn-ea"/>
                <a:cs typeface="+mn-cs"/>
              </a:rPr>
              <a:t>first year as chair I barely knew what was expected of me regarding assignments. The longer I served as chair, the more I came to understand how important faculty assignments are.  Clearly, the assignments state the values of the department and identify what the department considers important. They can also be a source of conflict. Why is she teaching less than I am? That is why I recommend that assignment policies and the assignment themselves be done in a faculty meeting, enhancing communication and emphasizing transparency. </a:t>
            </a:r>
            <a:r>
              <a:rPr lang="en-US" sz="1200" u="none" kern="1200" dirty="0">
                <a:solidFill>
                  <a:schemeClr val="tx1"/>
                </a:solidFill>
                <a:effectLst/>
                <a:latin typeface="+mn-lt"/>
                <a:ea typeface="+mn-ea"/>
                <a:cs typeface="+mn-cs"/>
              </a:rPr>
              <a:t>Assignments have implications that we don’t always appreciate.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541984-B88B-8F4A-9F5A-6020CFEBCC95}" type="slidenum">
              <a:rPr lang="en-US" smtClean="0"/>
              <a:t>2</a:t>
            </a:fld>
            <a:endParaRPr lang="en-US" dirty="0"/>
          </a:p>
        </p:txBody>
      </p:sp>
    </p:spTree>
    <p:extLst>
      <p:ext uri="{BB962C8B-B14F-4D97-AF65-F5344CB8AC3E}">
        <p14:creationId xmlns:p14="http://schemas.microsoft.com/office/powerpoint/2010/main" val="3309408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541984-B88B-8F4A-9F5A-6020CFEBCC95}" type="slidenum">
              <a:rPr lang="en-US" smtClean="0"/>
              <a:t>20</a:t>
            </a:fld>
            <a:endParaRPr lang="en-US" dirty="0"/>
          </a:p>
        </p:txBody>
      </p:sp>
    </p:spTree>
    <p:extLst>
      <p:ext uri="{BB962C8B-B14F-4D97-AF65-F5344CB8AC3E}">
        <p14:creationId xmlns:p14="http://schemas.microsoft.com/office/powerpoint/2010/main" val="417422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For example, </a:t>
            </a:r>
            <a:r>
              <a:rPr lang="en-US" sz="1200" kern="1200" dirty="0">
                <a:solidFill>
                  <a:schemeClr val="tx1"/>
                </a:solidFill>
                <a:effectLst/>
                <a:latin typeface="+mn-lt"/>
                <a:ea typeface="+mn-ea"/>
                <a:cs typeface="+mn-cs"/>
              </a:rPr>
              <a:t>in visits to about 50 campuses with Complete College America, the lack of a required course was one of the major reasons why a student did not graduate on time. This is not trivial since it costs about $22,000 a year to attend a Florida university (or about 40% of the median family income) and extending the time in college costs the student money and lost opportunity costs. One calculation, that I admit is a bit of a stretch since it includes lost dollars by starting a 401K a year late, estimates and extra year in college costs about $147,000.</a:t>
            </a:r>
          </a:p>
          <a:p>
            <a:endParaRPr lang="en-US" dirty="0"/>
          </a:p>
        </p:txBody>
      </p:sp>
      <p:sp>
        <p:nvSpPr>
          <p:cNvPr id="4" name="Slide Number Placeholder 3"/>
          <p:cNvSpPr>
            <a:spLocks noGrp="1"/>
          </p:cNvSpPr>
          <p:nvPr>
            <p:ph type="sldNum" sz="quarter" idx="10"/>
          </p:nvPr>
        </p:nvSpPr>
        <p:spPr/>
        <p:txBody>
          <a:bodyPr/>
          <a:lstStyle/>
          <a:p>
            <a:fld id="{D3541984-B88B-8F4A-9F5A-6020CFEBCC95}" type="slidenum">
              <a:rPr lang="en-US" smtClean="0"/>
              <a:t>3</a:t>
            </a:fld>
            <a:endParaRPr lang="en-US" dirty="0"/>
          </a:p>
        </p:txBody>
      </p:sp>
    </p:spTree>
    <p:extLst>
      <p:ext uri="{BB962C8B-B14F-4D97-AF65-F5344CB8AC3E}">
        <p14:creationId xmlns:p14="http://schemas.microsoft.com/office/powerpoint/2010/main" val="4191002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remember that the </a:t>
            </a:r>
            <a:r>
              <a:rPr lang="en-US" sz="1200" u="none" kern="1200" dirty="0">
                <a:solidFill>
                  <a:schemeClr val="tx1"/>
                </a:solidFill>
                <a:effectLst/>
                <a:latin typeface="+mn-lt"/>
                <a:ea typeface="+mn-ea"/>
                <a:cs typeface="+mn-cs"/>
              </a:rPr>
              <a:t>Collective Bargaining Agreement </a:t>
            </a:r>
            <a:r>
              <a:rPr lang="en-US" sz="1200" kern="1200" dirty="0">
                <a:solidFill>
                  <a:schemeClr val="tx1"/>
                </a:solidFill>
                <a:effectLst/>
                <a:latin typeface="+mn-lt"/>
                <a:ea typeface="+mn-ea"/>
                <a:cs typeface="+mn-cs"/>
              </a:rPr>
              <a:t>of every school in Florida has language that gives the chair the right to make assignments that the faculty member must complete pending the outcome of any dispute. Of course, by discussing and handling assignments in an open faculty meeting will greatly reduce disputes.</a:t>
            </a:r>
          </a:p>
          <a:p>
            <a:endParaRPr lang="en-US" dirty="0"/>
          </a:p>
        </p:txBody>
      </p:sp>
      <p:sp>
        <p:nvSpPr>
          <p:cNvPr id="4" name="Slide Number Placeholder 3"/>
          <p:cNvSpPr>
            <a:spLocks noGrp="1"/>
          </p:cNvSpPr>
          <p:nvPr>
            <p:ph type="sldNum" sz="quarter" idx="10"/>
          </p:nvPr>
        </p:nvSpPr>
        <p:spPr/>
        <p:txBody>
          <a:bodyPr/>
          <a:lstStyle/>
          <a:p>
            <a:fld id="{D3541984-B88B-8F4A-9F5A-6020CFEBCC95}" type="slidenum">
              <a:rPr lang="en-US" smtClean="0"/>
              <a:t>4</a:t>
            </a:fld>
            <a:endParaRPr lang="en-US" dirty="0"/>
          </a:p>
        </p:txBody>
      </p:sp>
    </p:spTree>
    <p:extLst>
      <p:ext uri="{BB962C8B-B14F-4D97-AF65-F5344CB8AC3E}">
        <p14:creationId xmlns:p14="http://schemas.microsoft.com/office/powerpoint/2010/main" val="1671334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have seen lots of different approaches to assignments.  Some are quite casual while others follow a fairly strict set of guidelines.  A common approach is to develop a set of comparisons with peer institutions and base the assignments on those comparisons, particularly if the department wishes to make changes.</a:t>
            </a:r>
          </a:p>
          <a:p>
            <a:endParaRPr lang="en-US" dirty="0"/>
          </a:p>
        </p:txBody>
      </p:sp>
      <p:sp>
        <p:nvSpPr>
          <p:cNvPr id="4" name="Slide Number Placeholder 3"/>
          <p:cNvSpPr>
            <a:spLocks noGrp="1"/>
          </p:cNvSpPr>
          <p:nvPr>
            <p:ph type="sldNum" sz="quarter" idx="10"/>
          </p:nvPr>
        </p:nvSpPr>
        <p:spPr/>
        <p:txBody>
          <a:bodyPr/>
          <a:lstStyle/>
          <a:p>
            <a:fld id="{D3541984-B88B-8F4A-9F5A-6020CFEBCC95}" type="slidenum">
              <a:rPr lang="en-US" smtClean="0"/>
              <a:t>5</a:t>
            </a:fld>
            <a:endParaRPr lang="en-US" dirty="0"/>
          </a:p>
        </p:txBody>
      </p:sp>
    </p:spTree>
    <p:extLst>
      <p:ext uri="{BB962C8B-B14F-4D97-AF65-F5344CB8AC3E}">
        <p14:creationId xmlns:p14="http://schemas.microsoft.com/office/powerpoint/2010/main" val="1896146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will be disputes concerning the validity of the data, even though the teaching data is submitted by the institutions participating in the program and all FL universities participate to the Delaware cost study.</a:t>
            </a:r>
          </a:p>
          <a:p>
            <a:endParaRPr lang="en-US" dirty="0"/>
          </a:p>
          <a:p>
            <a:endParaRPr lang="en-US" dirty="0"/>
          </a:p>
        </p:txBody>
      </p:sp>
      <p:sp>
        <p:nvSpPr>
          <p:cNvPr id="4" name="Slide Number Placeholder 3"/>
          <p:cNvSpPr>
            <a:spLocks noGrp="1"/>
          </p:cNvSpPr>
          <p:nvPr>
            <p:ph type="sldNum" sz="quarter" idx="10"/>
          </p:nvPr>
        </p:nvSpPr>
        <p:spPr/>
        <p:txBody>
          <a:bodyPr/>
          <a:lstStyle/>
          <a:p>
            <a:fld id="{D3541984-B88B-8F4A-9F5A-6020CFEBCC95}" type="slidenum">
              <a:rPr lang="en-US" smtClean="0"/>
              <a:t>6</a:t>
            </a:fld>
            <a:endParaRPr lang="en-US" dirty="0"/>
          </a:p>
        </p:txBody>
      </p:sp>
    </p:spTree>
    <p:extLst>
      <p:ext uri="{BB962C8B-B14F-4D97-AF65-F5344CB8AC3E}">
        <p14:creationId xmlns:p14="http://schemas.microsoft.com/office/powerpoint/2010/main" val="1250638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possible to utilize various data sources to set assignments in teaching and research based on comparisons using some of the sources cited here. </a:t>
            </a:r>
            <a:endParaRPr lang="en-US" dirty="0"/>
          </a:p>
        </p:txBody>
      </p:sp>
      <p:sp>
        <p:nvSpPr>
          <p:cNvPr id="4" name="Slide Number Placeholder 3"/>
          <p:cNvSpPr>
            <a:spLocks noGrp="1"/>
          </p:cNvSpPr>
          <p:nvPr>
            <p:ph type="sldNum" sz="quarter" idx="10"/>
          </p:nvPr>
        </p:nvSpPr>
        <p:spPr/>
        <p:txBody>
          <a:bodyPr/>
          <a:lstStyle/>
          <a:p>
            <a:fld id="{D3541984-B88B-8F4A-9F5A-6020CFEBCC95}" type="slidenum">
              <a:rPr lang="en-US" smtClean="0"/>
              <a:t>7</a:t>
            </a:fld>
            <a:endParaRPr lang="en-US" dirty="0"/>
          </a:p>
        </p:txBody>
      </p:sp>
    </p:spTree>
    <p:extLst>
      <p:ext uri="{BB962C8B-B14F-4D97-AF65-F5344CB8AC3E}">
        <p14:creationId xmlns:p14="http://schemas.microsoft.com/office/powerpoint/2010/main" val="3029915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here are some benchmark data on teaching from institutions classified as Research, Doctoral or Comprehensive. </a:t>
            </a:r>
            <a:endParaRPr lang="en-US" dirty="0"/>
          </a:p>
        </p:txBody>
      </p:sp>
      <p:sp>
        <p:nvSpPr>
          <p:cNvPr id="4" name="Slide Number Placeholder 3"/>
          <p:cNvSpPr>
            <a:spLocks noGrp="1"/>
          </p:cNvSpPr>
          <p:nvPr>
            <p:ph type="sldNum" sz="quarter" idx="10"/>
          </p:nvPr>
        </p:nvSpPr>
        <p:spPr/>
        <p:txBody>
          <a:bodyPr/>
          <a:lstStyle/>
          <a:p>
            <a:fld id="{D3541984-B88B-8F4A-9F5A-6020CFEBCC95}" type="slidenum">
              <a:rPr lang="en-US" smtClean="0"/>
              <a:t>8</a:t>
            </a:fld>
            <a:endParaRPr lang="en-US" dirty="0"/>
          </a:p>
        </p:txBody>
      </p:sp>
    </p:spTree>
    <p:extLst>
      <p:ext uri="{BB962C8B-B14F-4D97-AF65-F5344CB8AC3E}">
        <p14:creationId xmlns:p14="http://schemas.microsoft.com/office/powerpoint/2010/main" val="1138303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and your faculty can decide your own classification as these have some flexibility.</a:t>
            </a:r>
            <a:endParaRPr lang="en-US" dirty="0"/>
          </a:p>
        </p:txBody>
      </p:sp>
      <p:sp>
        <p:nvSpPr>
          <p:cNvPr id="4" name="Slide Number Placeholder 3"/>
          <p:cNvSpPr>
            <a:spLocks noGrp="1"/>
          </p:cNvSpPr>
          <p:nvPr>
            <p:ph type="sldNum" sz="quarter" idx="10"/>
          </p:nvPr>
        </p:nvSpPr>
        <p:spPr/>
        <p:txBody>
          <a:bodyPr/>
          <a:lstStyle/>
          <a:p>
            <a:fld id="{D3541984-B88B-8F4A-9F5A-6020CFEBCC95}" type="slidenum">
              <a:rPr lang="en-US" smtClean="0"/>
              <a:t>9</a:t>
            </a:fld>
            <a:endParaRPr lang="en-US" dirty="0"/>
          </a:p>
        </p:txBody>
      </p:sp>
    </p:spTree>
    <p:extLst>
      <p:ext uri="{BB962C8B-B14F-4D97-AF65-F5344CB8AC3E}">
        <p14:creationId xmlns:p14="http://schemas.microsoft.com/office/powerpoint/2010/main" val="1504201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03381" y="6424468"/>
            <a:ext cx="2133600" cy="365125"/>
          </a:xfrm>
        </p:spPr>
        <p:txBody>
          <a:bodyPr/>
          <a:lstStyle/>
          <a:p>
            <a:fld id="{4464BEFC-BFDC-FC46-986D-7117D28C0E3A}" type="datetime1">
              <a:rPr lang="en-US" smtClean="0"/>
              <a:t>9/27/21</a:t>
            </a:fld>
            <a:endParaRPr lang="en-US" dirty="0"/>
          </a:p>
        </p:txBody>
      </p:sp>
      <p:sp>
        <p:nvSpPr>
          <p:cNvPr id="5" name="Footer Placeholder 4"/>
          <p:cNvSpPr>
            <a:spLocks noGrp="1"/>
          </p:cNvSpPr>
          <p:nvPr>
            <p:ph type="ftr" sz="quarter" idx="11"/>
          </p:nvPr>
        </p:nvSpPr>
        <p:spPr>
          <a:xfrm>
            <a:off x="5789613" y="6413500"/>
            <a:ext cx="2895600" cy="365125"/>
          </a:xfrm>
        </p:spPr>
        <p:txBody>
          <a:bodyPr/>
          <a:lstStyle/>
          <a:p>
            <a:endParaRPr lang="en-US" dirty="0"/>
          </a:p>
        </p:txBody>
      </p:sp>
      <p:sp>
        <p:nvSpPr>
          <p:cNvPr id="6" name="Slide Number Placeholder 5"/>
          <p:cNvSpPr>
            <a:spLocks noGrp="1"/>
          </p:cNvSpPr>
          <p:nvPr>
            <p:ph type="sldNum" sz="quarter" idx="12"/>
          </p:nvPr>
        </p:nvSpPr>
        <p:spPr>
          <a:xfrm>
            <a:off x="4305300" y="6481755"/>
            <a:ext cx="533400" cy="365125"/>
          </a:xfrm>
        </p:spPr>
        <p:txBody>
          <a:bodyPr/>
          <a:lstStyle/>
          <a:p>
            <a:fld id="{E4680F97-A08C-1E4B-8D7F-26355D46F43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11ED0-C5CB-2342-8A4B-958ACEB167D9}" type="datetime1">
              <a:rPr lang="en-US" smtClean="0"/>
              <a:t>9/27/21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680F97-A08C-1E4B-8D7F-26355D46F43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74E5FF90-F40A-004E-9304-F29C84660F70}" type="datetime1">
              <a:rPr lang="en-US" smtClean="0"/>
              <a:t>9/27/21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680F97-A08C-1E4B-8D7F-26355D46F43B}"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89ADE41B-2A83-6041-82B6-47C9A69CC377}" type="datetime1">
              <a:rPr lang="en-US" smtClean="0"/>
              <a:t>9/27/21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680F97-A08C-1E4B-8D7F-26355D46F43B}" type="slidenum">
              <a:rPr lang="en-US" smtClean="0"/>
              <a:t>‹#›</a:t>
            </a:fld>
            <a:endParaRPr lang="en-US" dirty="0"/>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dirty="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0C05332F-FBAC-C14E-9BD6-FEA422BB416E}" type="datetime1">
              <a:rPr lang="en-US" smtClean="0"/>
              <a:t>9/27/21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680F97-A08C-1E4B-8D7F-26355D46F43B}" type="slidenum">
              <a:rPr lang="en-US" smtClean="0"/>
              <a:t>‹#›</a:t>
            </a:fld>
            <a:endParaRPr lang="en-US" dirty="0"/>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dirty="0"/>
              <a:t>Drag picture to placeholder or click icon to add</a:t>
            </a:r>
            <a:endParaRPr dirty="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dirty="0"/>
              <a:t>Drag picture to placeholder or click icon to add</a:t>
            </a:r>
            <a:endParaRPr dirty="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dirty="0"/>
              <a:t>Drag picture to placeholder or click icon to add</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DA6AAFE-A74C-424B-9AA3-880556D0EF7B}" type="datetime1">
              <a:rPr lang="en-US" smtClean="0"/>
              <a:t>9/27/21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680F97-A08C-1E4B-8D7F-26355D46F43B}"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F8ADBA4-B7A2-B449-8B62-FF57FBC220CD}" type="datetime1">
              <a:rPr lang="en-US" smtClean="0"/>
              <a:t>9/27/21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680F97-A08C-1E4B-8D7F-26355D46F43B}"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D0A59E9-9C58-1340-9B76-EAD67249AD1C}" type="datetime1">
              <a:rPr lang="en-US" smtClean="0"/>
              <a:t>9/27/21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680F97-A08C-1E4B-8D7F-26355D46F43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C10A9CF-E56B-0245-A0A9-76D0F4B4B2D6}" type="datetime1">
              <a:rPr lang="en-US" smtClean="0"/>
              <a:t>9/27/21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680F97-A08C-1E4B-8D7F-26355D46F43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FECF3F29-C0DE-DF42-A696-4FF160760A48}" type="datetime1">
              <a:rPr lang="en-US" smtClean="0"/>
              <a:t>9/27/21</a:t>
            </a:fld>
            <a:endParaRPr lang="en-US" dirty="0"/>
          </a:p>
        </p:txBody>
      </p:sp>
      <p:sp>
        <p:nvSpPr>
          <p:cNvPr id="5" name="Footer Placeholder 4"/>
          <p:cNvSpPr>
            <a:spLocks noGrp="1"/>
          </p:cNvSpPr>
          <p:nvPr>
            <p:ph type="ftr" sz="quarter" idx="11"/>
          </p:nvPr>
        </p:nvSpPr>
        <p:spPr>
          <a:xfrm>
            <a:off x="7238999" y="6356350"/>
            <a:ext cx="1446213"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4680F97-A08C-1E4B-8D7F-26355D46F43B}" type="slidenum">
              <a:rPr lang="en-US" smtClean="0"/>
              <a:t>‹#›</a:t>
            </a:fld>
            <a:endParaRPr lang="en-US" dirty="0"/>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dirty="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FA962DF-5C88-464D-9C06-B26E77DA1CC1}" type="datetime1">
              <a:rPr lang="en-US" smtClean="0"/>
              <a:t>9/27/21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680F97-A08C-1E4B-8D7F-26355D46F43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E3821605-3FCE-F042-BF86-85177970EB6D}" type="datetime1">
              <a:rPr lang="en-US" smtClean="0"/>
              <a:t>9/27/21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680F97-A08C-1E4B-8D7F-26355D46F43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90CEBF16-775D-B945-9B0A-791A815928AA}" type="datetime1">
              <a:rPr lang="en-US" smtClean="0"/>
              <a:t>9/27/21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680F97-A08C-1E4B-8D7F-26355D46F43B}" type="slidenum">
              <a:rPr lang="en-US" smtClean="0"/>
              <a:t>‹#›</a:t>
            </a:fld>
            <a:endParaRPr lang="en-US" dirty="0"/>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19E948E-AC6A-7840-AEB6-18E550D6AA32}" type="datetime1">
              <a:rPr lang="en-US" smtClean="0"/>
              <a:t>9/27/21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680F97-A08C-1E4B-8D7F-26355D46F43B}" type="slidenum">
              <a:rPr lang="en-US" smtClean="0"/>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52D4336-8FA0-3843-B05D-784C833BCF41}" type="datetime1">
              <a:rPr lang="en-US" smtClean="0"/>
              <a:t>9/27/21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680F97-A08C-1E4B-8D7F-26355D46F43B}" type="slidenum">
              <a:rPr lang="en-US" smtClean="0"/>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C25361F-8645-B84A-BBE5-8F5C4DD444FC}" type="datetime1">
              <a:rPr lang="en-US" smtClean="0"/>
              <a:t>9/27/21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680F97-A08C-1E4B-8D7F-26355D46F43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599442AA-E593-A047-B222-48363F8680D5}" type="datetime1">
              <a:rPr lang="en-US" smtClean="0"/>
              <a:t>9/27/21</a:t>
            </a:fld>
            <a:endParaRPr lang="en-US" dirty="0"/>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E4680F97-A08C-1E4B-8D7F-26355D46F43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993" y="566057"/>
            <a:ext cx="8228013" cy="1927225"/>
          </a:xfrm>
        </p:spPr>
        <p:txBody>
          <a:bodyPr/>
          <a:lstStyle/>
          <a:p>
            <a:br>
              <a:rPr lang="en-US" dirty="0">
                <a:latin typeface="Arial Rounded MT Bold"/>
                <a:cs typeface="Arial Rounded MT Bold"/>
              </a:rPr>
            </a:br>
            <a:r>
              <a:rPr lang="en-US" dirty="0">
                <a:latin typeface="Arial Rounded MT Bold"/>
                <a:cs typeface="Arial Rounded MT Bold"/>
              </a:rPr>
              <a:t>Faculty Assignments</a:t>
            </a:r>
          </a:p>
        </p:txBody>
      </p:sp>
      <p:sp>
        <p:nvSpPr>
          <p:cNvPr id="4" name="Slide Number Placeholder 3"/>
          <p:cNvSpPr>
            <a:spLocks noGrp="1"/>
          </p:cNvSpPr>
          <p:nvPr>
            <p:ph type="sldNum" sz="quarter" idx="12"/>
          </p:nvPr>
        </p:nvSpPr>
        <p:spPr/>
        <p:txBody>
          <a:bodyPr/>
          <a:lstStyle/>
          <a:p>
            <a:fld id="{E4680F97-A08C-1E4B-8D7F-26355D46F43B}" type="slidenum">
              <a:rPr lang="en-US" smtClean="0"/>
              <a:t>1</a:t>
            </a:fld>
            <a:endParaRPr lang="en-US" dirty="0"/>
          </a:p>
        </p:txBody>
      </p:sp>
      <p:sp>
        <p:nvSpPr>
          <p:cNvPr id="5" name="TextBox 4"/>
          <p:cNvSpPr txBox="1"/>
          <p:nvPr/>
        </p:nvSpPr>
        <p:spPr>
          <a:xfrm>
            <a:off x="5444558" y="6321365"/>
            <a:ext cx="3806555" cy="400110"/>
          </a:xfrm>
          <a:prstGeom prst="rect">
            <a:avLst/>
          </a:prstGeom>
          <a:noFill/>
        </p:spPr>
        <p:txBody>
          <a:bodyPr wrap="none" rtlCol="0">
            <a:spAutoFit/>
          </a:bodyPr>
          <a:lstStyle/>
          <a:p>
            <a:r>
              <a:rPr lang="en-US" sz="2000" dirty="0"/>
              <a:t>Lawrence Abele, September 2021</a:t>
            </a:r>
          </a:p>
        </p:txBody>
      </p:sp>
    </p:spTree>
    <p:extLst>
      <p:ext uri="{BB962C8B-B14F-4D97-AF65-F5344CB8AC3E}">
        <p14:creationId xmlns:p14="http://schemas.microsoft.com/office/powerpoint/2010/main" val="4166858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a:cs typeface="Arial Rounded MT Bold"/>
              </a:rPr>
              <a:t>Benchmark Examples</a:t>
            </a:r>
            <a:br>
              <a:rPr lang="en-US" dirty="0">
                <a:latin typeface="Arial Rounded MT Bold"/>
                <a:cs typeface="Arial Rounded MT Bold"/>
              </a:rPr>
            </a:br>
            <a:r>
              <a:rPr lang="en-US" sz="3200" dirty="0">
                <a:latin typeface="Arial Rounded MT Bold"/>
                <a:cs typeface="Arial Rounded MT Bold"/>
              </a:rPr>
              <a:t>(per term)</a:t>
            </a:r>
          </a:p>
        </p:txBody>
      </p:sp>
      <p:graphicFrame>
        <p:nvGraphicFramePr>
          <p:cNvPr id="4" name="Object 4"/>
          <p:cNvGraphicFramePr>
            <a:graphicFrameLocks noGrp="1" noChangeAspect="1"/>
          </p:cNvGraphicFramePr>
          <p:nvPr>
            <p:ph idx="1"/>
            <p:extLst>
              <p:ext uri="{D42A27DB-BD31-4B8C-83A1-F6EECF244321}">
                <p14:modId xmlns:p14="http://schemas.microsoft.com/office/powerpoint/2010/main" val="2347285797"/>
              </p:ext>
            </p:extLst>
          </p:nvPr>
        </p:nvGraphicFramePr>
        <p:xfrm>
          <a:off x="457199" y="2311400"/>
          <a:ext cx="7924801" cy="4072367"/>
        </p:xfrm>
        <a:graphic>
          <a:graphicData uri="http://schemas.openxmlformats.org/presentationml/2006/ole">
            <mc:AlternateContent xmlns:mc="http://schemas.openxmlformats.org/markup-compatibility/2006">
              <mc:Choice xmlns:v="urn:schemas-microsoft-com:vml" Requires="v">
                <p:oleObj spid="_x0000_s1055" name="Worksheet" r:id="rId4" imgW="9715500" imgH="6362700" progId="Excel.Sheet.8">
                  <p:embed/>
                </p:oleObj>
              </mc:Choice>
              <mc:Fallback>
                <p:oleObj name="Worksheet" r:id="rId4" imgW="9715500" imgH="6362700" progId="Excel.Sheet.8">
                  <p:embed/>
                  <p:pic>
                    <p:nvPicPr>
                      <p:cNvPr id="4" name="Object 4"/>
                      <p:cNvPicPr>
                        <a:picLocks noChangeAspect="1" noChangeArrowheads="1"/>
                      </p:cNvPicPr>
                      <p:nvPr/>
                    </p:nvPicPr>
                    <p:blipFill>
                      <a:blip r:embed="rId5"/>
                      <a:srcRect/>
                      <a:stretch>
                        <a:fillRect/>
                      </a:stretch>
                    </p:blipFill>
                    <p:spPr bwMode="auto">
                      <a:xfrm>
                        <a:off x="457199" y="2311400"/>
                        <a:ext cx="7924801" cy="4072367"/>
                      </a:xfrm>
                      <a:prstGeom prst="rect">
                        <a:avLst/>
                      </a:prstGeom>
                      <a:noFill/>
                      <a:ln>
                        <a:noFill/>
                      </a:ln>
                      <a:effectLst/>
                    </p:spPr>
                  </p:pic>
                </p:oleObj>
              </mc:Fallback>
            </mc:AlternateContent>
          </a:graphicData>
        </a:graphic>
      </p:graphicFrame>
      <p:sp>
        <p:nvSpPr>
          <p:cNvPr id="3" name="Slide Number Placeholder 2"/>
          <p:cNvSpPr>
            <a:spLocks noGrp="1"/>
          </p:cNvSpPr>
          <p:nvPr>
            <p:ph type="sldNum" sz="quarter" idx="12"/>
          </p:nvPr>
        </p:nvSpPr>
        <p:spPr>
          <a:xfrm>
            <a:off x="4305300" y="6492875"/>
            <a:ext cx="533400" cy="365125"/>
          </a:xfrm>
        </p:spPr>
        <p:txBody>
          <a:bodyPr/>
          <a:lstStyle/>
          <a:p>
            <a:fld id="{E4680F97-A08C-1E4B-8D7F-26355D46F43B}" type="slidenum">
              <a:rPr lang="en-US" smtClean="0"/>
              <a:t>10</a:t>
            </a:fld>
            <a:endParaRPr lang="en-US" dirty="0"/>
          </a:p>
        </p:txBody>
      </p:sp>
    </p:spTree>
    <p:extLst>
      <p:ext uri="{BB962C8B-B14F-4D97-AF65-F5344CB8AC3E}">
        <p14:creationId xmlns:p14="http://schemas.microsoft.com/office/powerpoint/2010/main" val="1010766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1660956"/>
          </a:xfrm>
        </p:spPr>
        <p:txBody>
          <a:bodyPr/>
          <a:lstStyle/>
          <a:p>
            <a:r>
              <a:rPr lang="en-US" sz="5400" b="1" dirty="0">
                <a:latin typeface="Arial Rounded MT Bold"/>
                <a:cs typeface="Arial Rounded MT Bold"/>
              </a:rPr>
              <a:t>Faculty Assignments</a:t>
            </a:r>
            <a:br>
              <a:rPr lang="en-US" sz="5400" b="1" dirty="0">
                <a:latin typeface="Arial Rounded MT Bold"/>
                <a:cs typeface="Arial Rounded MT Bold"/>
              </a:rPr>
            </a:br>
            <a:endParaRPr lang="en-US" sz="5400" dirty="0">
              <a:latin typeface="Arial Rounded MT Bold"/>
              <a:cs typeface="Arial Rounded MT Bold"/>
            </a:endParaRPr>
          </a:p>
        </p:txBody>
      </p:sp>
      <p:sp>
        <p:nvSpPr>
          <p:cNvPr id="3" name="Content Placeholder 2"/>
          <p:cNvSpPr>
            <a:spLocks noGrp="1"/>
          </p:cNvSpPr>
          <p:nvPr>
            <p:ph idx="1"/>
          </p:nvPr>
        </p:nvSpPr>
        <p:spPr>
          <a:xfrm>
            <a:off x="457200" y="2567643"/>
            <a:ext cx="8229599" cy="3855548"/>
          </a:xfrm>
        </p:spPr>
        <p:txBody>
          <a:bodyPr>
            <a:noAutofit/>
          </a:bodyPr>
          <a:lstStyle/>
          <a:p>
            <a:pPr>
              <a:buFontTx/>
              <a:buNone/>
            </a:pPr>
            <a:r>
              <a:rPr lang="en-US" sz="2800" dirty="0">
                <a:latin typeface="Arial Rounded MT Bold"/>
                <a:cs typeface="Arial Rounded MT Bold"/>
              </a:rPr>
              <a:t>	Teaching Economics: </a:t>
            </a:r>
            <a:r>
              <a:rPr lang="en-US" sz="2000" dirty="0">
                <a:latin typeface="Arial Rounded MT Bold"/>
                <a:cs typeface="Arial Rounded MT Bold"/>
              </a:rPr>
              <a:t>(example, doctoral institution)</a:t>
            </a:r>
          </a:p>
          <a:p>
            <a:pPr marL="914400" lvl="1" indent="-457200">
              <a:buClr>
                <a:schemeClr val="accent1"/>
              </a:buClr>
              <a:buFont typeface="Calibri" panose="020F0502020204030204" pitchFamily="34" charset="0"/>
              <a:buChar char="●"/>
            </a:pPr>
            <a:r>
              <a:rPr lang="en-US" sz="2800" dirty="0">
                <a:latin typeface="Arial Rounded MT Bold"/>
                <a:cs typeface="Arial Rounded MT Bold"/>
              </a:rPr>
              <a:t>On average, the department should offer per faculty member per term:</a:t>
            </a:r>
          </a:p>
          <a:p>
            <a:pPr marL="1497012" lvl="2" indent="-457200">
              <a:buFont typeface="Calibri" panose="020F0502020204030204" pitchFamily="34" charset="0"/>
              <a:buChar char="●"/>
            </a:pPr>
            <a:r>
              <a:rPr lang="en-US" sz="2800" dirty="0">
                <a:latin typeface="Arial Rounded MT Bold"/>
                <a:cs typeface="Arial Rounded MT Bold"/>
              </a:rPr>
              <a:t>2.0 undergraduate courses and 0.6 graduate courses</a:t>
            </a:r>
          </a:p>
          <a:p>
            <a:pPr marL="1497012" lvl="2" indent="-457200">
              <a:buFont typeface="Calibri" panose="020F0502020204030204" pitchFamily="34" charset="0"/>
              <a:buChar char="●"/>
            </a:pPr>
            <a:r>
              <a:rPr lang="en-US" sz="2800" dirty="0">
                <a:latin typeface="Arial Rounded MT Bold"/>
                <a:cs typeface="Arial Rounded MT Bold"/>
              </a:rPr>
              <a:t>with average enrollments of 37 undergraduate and 9 graduate</a:t>
            </a:r>
          </a:p>
          <a:p>
            <a:endParaRPr lang="en-US" sz="2800" dirty="0">
              <a:latin typeface="Arial Rounded MT Bold"/>
              <a:cs typeface="Arial Rounded MT Bold"/>
            </a:endParaRPr>
          </a:p>
        </p:txBody>
      </p:sp>
      <p:sp>
        <p:nvSpPr>
          <p:cNvPr id="4" name="Slide Number Placeholder 3"/>
          <p:cNvSpPr>
            <a:spLocks noGrp="1"/>
          </p:cNvSpPr>
          <p:nvPr>
            <p:ph type="sldNum" sz="quarter" idx="12"/>
          </p:nvPr>
        </p:nvSpPr>
        <p:spPr/>
        <p:txBody>
          <a:bodyPr/>
          <a:lstStyle/>
          <a:p>
            <a:fld id="{E4680F97-A08C-1E4B-8D7F-26355D46F43B}" type="slidenum">
              <a:rPr lang="en-US" smtClean="0"/>
              <a:t>11</a:t>
            </a:fld>
            <a:endParaRPr lang="en-US" dirty="0"/>
          </a:p>
        </p:txBody>
      </p:sp>
    </p:spTree>
    <p:extLst>
      <p:ext uri="{BB962C8B-B14F-4D97-AF65-F5344CB8AC3E}">
        <p14:creationId xmlns:p14="http://schemas.microsoft.com/office/powerpoint/2010/main" val="3961081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152401"/>
            <a:ext cx="8441570" cy="1676400"/>
          </a:xfrm>
        </p:spPr>
        <p:txBody>
          <a:bodyPr/>
          <a:lstStyle/>
          <a:p>
            <a:r>
              <a:rPr lang="en-US" sz="5400" dirty="0">
                <a:latin typeface="Arial Rounded MT Bold"/>
                <a:cs typeface="Arial Rounded MT Bold"/>
              </a:rPr>
              <a:t>Teaching Assignment</a:t>
            </a:r>
          </a:p>
        </p:txBody>
      </p:sp>
      <p:graphicFrame>
        <p:nvGraphicFramePr>
          <p:cNvPr id="4" name="Object 17"/>
          <p:cNvGraphicFramePr>
            <a:graphicFrameLocks noGrp="1" noChangeAspect="1"/>
          </p:cNvGraphicFramePr>
          <p:nvPr>
            <p:ph idx="1"/>
            <p:extLst>
              <p:ext uri="{D42A27DB-BD31-4B8C-83A1-F6EECF244321}">
                <p14:modId xmlns:p14="http://schemas.microsoft.com/office/powerpoint/2010/main" val="1819535432"/>
              </p:ext>
            </p:extLst>
          </p:nvPr>
        </p:nvGraphicFramePr>
        <p:xfrm>
          <a:off x="489856" y="2318657"/>
          <a:ext cx="8116813" cy="3783903"/>
        </p:xfrm>
        <a:graphic>
          <a:graphicData uri="http://schemas.openxmlformats.org/presentationml/2006/ole">
            <mc:AlternateContent xmlns:mc="http://schemas.openxmlformats.org/markup-compatibility/2006">
              <mc:Choice xmlns:v="urn:schemas-microsoft-com:vml" Requires="v">
                <p:oleObj spid="_x0000_s3102" name="Worksheet" r:id="rId4" imgW="15722600" imgH="7594600" progId="Excel.Sheet.8">
                  <p:embed/>
                </p:oleObj>
              </mc:Choice>
              <mc:Fallback>
                <p:oleObj name="Worksheet" r:id="rId4" imgW="15722600" imgH="7594600" progId="Excel.Sheet.8">
                  <p:embed/>
                  <p:pic>
                    <p:nvPicPr>
                      <p:cNvPr id="4" name="Object 17"/>
                      <p:cNvPicPr>
                        <a:picLocks noChangeAspect="1" noChangeArrowheads="1"/>
                      </p:cNvPicPr>
                      <p:nvPr/>
                    </p:nvPicPr>
                    <p:blipFill>
                      <a:blip r:embed="rId5"/>
                      <a:srcRect/>
                      <a:stretch>
                        <a:fillRect/>
                      </a:stretch>
                    </p:blipFill>
                    <p:spPr bwMode="auto">
                      <a:xfrm>
                        <a:off x="489856" y="2318657"/>
                        <a:ext cx="8116813" cy="3783903"/>
                      </a:xfrm>
                      <a:prstGeom prst="rect">
                        <a:avLst/>
                      </a:prstGeom>
                      <a:noFill/>
                      <a:ln>
                        <a:noFill/>
                      </a:ln>
                      <a:effectLst/>
                    </p:spPr>
                  </p:pic>
                </p:oleObj>
              </mc:Fallback>
            </mc:AlternateContent>
          </a:graphicData>
        </a:graphic>
      </p:graphicFrame>
      <p:sp>
        <p:nvSpPr>
          <p:cNvPr id="3" name="Slide Number Placeholder 2"/>
          <p:cNvSpPr>
            <a:spLocks noGrp="1"/>
          </p:cNvSpPr>
          <p:nvPr>
            <p:ph type="sldNum" sz="quarter" idx="12"/>
          </p:nvPr>
        </p:nvSpPr>
        <p:spPr>
          <a:xfrm>
            <a:off x="8178800" y="7747000"/>
            <a:ext cx="287024" cy="200269"/>
          </a:xfrm>
        </p:spPr>
        <p:txBody>
          <a:bodyPr/>
          <a:lstStyle/>
          <a:p>
            <a:fld id="{E4680F97-A08C-1E4B-8D7F-26355D46F43B}" type="slidenum">
              <a:rPr lang="en-US" smtClean="0"/>
              <a:t>12</a:t>
            </a:fld>
            <a:endParaRPr lang="en-US" dirty="0"/>
          </a:p>
        </p:txBody>
      </p:sp>
    </p:spTree>
    <p:extLst>
      <p:ext uri="{BB962C8B-B14F-4D97-AF65-F5344CB8AC3E}">
        <p14:creationId xmlns:p14="http://schemas.microsoft.com/office/powerpoint/2010/main" val="81913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873"/>
            <a:ext cx="8229600" cy="1467524"/>
          </a:xfrm>
        </p:spPr>
        <p:txBody>
          <a:bodyPr/>
          <a:lstStyle/>
          <a:p>
            <a:r>
              <a:rPr lang="en-US" dirty="0">
                <a:latin typeface="Arial Rounded MT Bold"/>
                <a:cs typeface="Arial Rounded MT Bold"/>
              </a:rPr>
              <a:t>An Easy to Use Tool</a:t>
            </a:r>
            <a:br>
              <a:rPr lang="en-US" dirty="0">
                <a:latin typeface="Arial Rounded MT Bold"/>
                <a:cs typeface="Arial Rounded MT Bold"/>
              </a:rPr>
            </a:br>
            <a:r>
              <a:rPr lang="en-US" dirty="0">
                <a:latin typeface="Arial Rounded MT Bold"/>
                <a:cs typeface="Arial Rounded MT Bold"/>
              </a:rPr>
              <a:t> </a:t>
            </a:r>
            <a:r>
              <a:rPr lang="en-US" sz="2000" dirty="0">
                <a:latin typeface="Arial Rounded MT Bold"/>
                <a:cs typeface="Arial Rounded MT Bold"/>
              </a:rPr>
              <a:t>(Old but still useful as the data are pretty consistent over time)</a:t>
            </a:r>
          </a:p>
        </p:txBody>
      </p:sp>
      <p:pic>
        <p:nvPicPr>
          <p:cNvPr id="5" name="Content Placeholder 4" descr="Screen Shot 2013-04-29 at 2.14.13 PM.png"/>
          <p:cNvPicPr>
            <a:picLocks noGrp="1" noChangeAspect="1"/>
          </p:cNvPicPr>
          <p:nvPr>
            <p:ph idx="1"/>
          </p:nvPr>
        </p:nvPicPr>
        <p:blipFill>
          <a:blip r:embed="rId3">
            <a:extLst>
              <a:ext uri="{28A0092B-C50C-407E-A947-70E740481C1C}">
                <a14:useLocalDpi xmlns:a14="http://schemas.microsoft.com/office/drawing/2010/main" val="0"/>
              </a:ext>
            </a:extLst>
          </a:blip>
          <a:srcRect t="2635" b="2635"/>
          <a:stretch>
            <a:fillRect/>
          </a:stretch>
        </p:blipFill>
        <p:spPr>
          <a:xfrm>
            <a:off x="270194" y="2360706"/>
            <a:ext cx="8574981" cy="3865239"/>
          </a:xfrm>
        </p:spPr>
      </p:pic>
      <p:sp>
        <p:nvSpPr>
          <p:cNvPr id="4" name="Slide Number Placeholder 3"/>
          <p:cNvSpPr>
            <a:spLocks noGrp="1"/>
          </p:cNvSpPr>
          <p:nvPr>
            <p:ph type="sldNum" sz="quarter" idx="12"/>
          </p:nvPr>
        </p:nvSpPr>
        <p:spPr>
          <a:xfrm>
            <a:off x="4038600" y="6481564"/>
            <a:ext cx="533400" cy="365125"/>
          </a:xfrm>
        </p:spPr>
        <p:txBody>
          <a:bodyPr/>
          <a:lstStyle/>
          <a:p>
            <a:fld id="{E4680F97-A08C-1E4B-8D7F-26355D46F43B}" type="slidenum">
              <a:rPr lang="en-US" smtClean="0"/>
              <a:t>13</a:t>
            </a:fld>
            <a:endParaRPr lang="en-US" dirty="0"/>
          </a:p>
        </p:txBody>
      </p:sp>
      <p:sp>
        <p:nvSpPr>
          <p:cNvPr id="3" name="TextBox 2"/>
          <p:cNvSpPr txBox="1"/>
          <p:nvPr/>
        </p:nvSpPr>
        <p:spPr>
          <a:xfrm>
            <a:off x="457200" y="6369536"/>
            <a:ext cx="3160165" cy="307777"/>
          </a:xfrm>
          <a:prstGeom prst="rect">
            <a:avLst/>
          </a:prstGeom>
          <a:noFill/>
        </p:spPr>
        <p:txBody>
          <a:bodyPr wrap="none" rtlCol="0">
            <a:spAutoFit/>
          </a:bodyPr>
          <a:lstStyle/>
          <a:p>
            <a:r>
              <a:rPr lang="en-US" sz="1400" dirty="0"/>
              <a:t>https://www.nap.edu/rdp/#download</a:t>
            </a:r>
          </a:p>
        </p:txBody>
      </p:sp>
      <p:sp>
        <p:nvSpPr>
          <p:cNvPr id="6" name="TextBox 5"/>
          <p:cNvSpPr txBox="1"/>
          <p:nvPr/>
        </p:nvSpPr>
        <p:spPr>
          <a:xfrm>
            <a:off x="4832948" y="6356350"/>
            <a:ext cx="3853852" cy="307777"/>
          </a:xfrm>
          <a:prstGeom prst="rect">
            <a:avLst/>
          </a:prstGeom>
          <a:noFill/>
        </p:spPr>
        <p:txBody>
          <a:bodyPr wrap="none" rtlCol="0">
            <a:spAutoFit/>
          </a:bodyPr>
          <a:lstStyle/>
          <a:p>
            <a:r>
              <a:rPr lang="en-US" sz="1400" dirty="0"/>
              <a:t>http://sites.nationalacademies.org/pga/resdoc/</a:t>
            </a:r>
          </a:p>
        </p:txBody>
      </p:sp>
    </p:spTree>
    <p:extLst>
      <p:ext uri="{BB962C8B-B14F-4D97-AF65-F5344CB8AC3E}">
        <p14:creationId xmlns:p14="http://schemas.microsoft.com/office/powerpoint/2010/main" val="4173985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873"/>
            <a:ext cx="8229600" cy="1467524"/>
          </a:xfrm>
        </p:spPr>
        <p:txBody>
          <a:bodyPr/>
          <a:lstStyle/>
          <a:p>
            <a:r>
              <a:rPr lang="en-US" sz="4000" dirty="0">
                <a:latin typeface="Arial Rounded MT Bold"/>
                <a:cs typeface="Arial Rounded MT Bold"/>
              </a:rPr>
              <a:t>Institutional Profiles</a:t>
            </a:r>
          </a:p>
        </p:txBody>
      </p:sp>
      <p:sp>
        <p:nvSpPr>
          <p:cNvPr id="4" name="Slide Number Placeholder 3"/>
          <p:cNvSpPr>
            <a:spLocks noGrp="1"/>
          </p:cNvSpPr>
          <p:nvPr>
            <p:ph type="sldNum" sz="quarter" idx="12"/>
          </p:nvPr>
        </p:nvSpPr>
        <p:spPr>
          <a:xfrm>
            <a:off x="4038600" y="6481564"/>
            <a:ext cx="533400" cy="365125"/>
          </a:xfrm>
        </p:spPr>
        <p:txBody>
          <a:bodyPr/>
          <a:lstStyle/>
          <a:p>
            <a:fld id="{E4680F97-A08C-1E4B-8D7F-26355D46F43B}" type="slidenum">
              <a:rPr lang="en-US" smtClean="0"/>
              <a:t>14</a:t>
            </a:fld>
            <a:endParaRPr lang="en-US" dirty="0"/>
          </a:p>
        </p:txBody>
      </p:sp>
      <p:sp>
        <p:nvSpPr>
          <p:cNvPr id="3" name="TextBox 2"/>
          <p:cNvSpPr txBox="1"/>
          <p:nvPr/>
        </p:nvSpPr>
        <p:spPr>
          <a:xfrm>
            <a:off x="457200" y="6369536"/>
            <a:ext cx="2124299" cy="307777"/>
          </a:xfrm>
          <a:prstGeom prst="rect">
            <a:avLst/>
          </a:prstGeom>
          <a:noFill/>
        </p:spPr>
        <p:txBody>
          <a:bodyPr wrap="none" rtlCol="0">
            <a:spAutoFit/>
          </a:bodyPr>
          <a:lstStyle/>
          <a:p>
            <a:r>
              <a:rPr lang="en-US" sz="1000" dirty="0"/>
              <a:t>https://ncsesdata.nsf.gov/profiles</a:t>
            </a:r>
            <a:r>
              <a:rPr lang="en-US" sz="1400" dirty="0"/>
              <a:t>/</a:t>
            </a:r>
          </a:p>
        </p:txBody>
      </p:sp>
      <p:pic>
        <p:nvPicPr>
          <p:cNvPr id="9" name="Content Placeholder 8">
            <a:extLst>
              <a:ext uri="{FF2B5EF4-FFF2-40B4-BE49-F238E27FC236}">
                <a16:creationId xmlns:a16="http://schemas.microsoft.com/office/drawing/2014/main" id="{4F83F654-1715-D048-A0AC-6A7B12F9824A}"/>
              </a:ext>
            </a:extLst>
          </p:cNvPr>
          <p:cNvPicPr>
            <a:picLocks noGrp="1" noChangeAspect="1"/>
          </p:cNvPicPr>
          <p:nvPr>
            <p:ph idx="1"/>
          </p:nvPr>
        </p:nvPicPr>
        <p:blipFill>
          <a:blip r:embed="rId3"/>
          <a:stretch>
            <a:fillRect/>
          </a:stretch>
        </p:blipFill>
        <p:spPr>
          <a:xfrm>
            <a:off x="818866" y="2021086"/>
            <a:ext cx="7867934" cy="4335264"/>
          </a:xfrm>
          <a:prstGeom prst="rect">
            <a:avLst/>
          </a:prstGeom>
        </p:spPr>
      </p:pic>
    </p:spTree>
    <p:extLst>
      <p:ext uri="{BB962C8B-B14F-4D97-AF65-F5344CB8AC3E}">
        <p14:creationId xmlns:p14="http://schemas.microsoft.com/office/powerpoint/2010/main" val="110734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6"/>
            <a:ext cx="8294914" cy="1692274"/>
          </a:xfrm>
        </p:spPr>
        <p:txBody>
          <a:bodyPr/>
          <a:lstStyle/>
          <a:p>
            <a:r>
              <a:rPr lang="en-US" dirty="0">
                <a:latin typeface="Arial Rounded MT Bold"/>
                <a:cs typeface="Arial Rounded MT Bold"/>
              </a:rPr>
              <a:t>Research Benchmarks:</a:t>
            </a:r>
            <a:br>
              <a:rPr lang="en-US" dirty="0">
                <a:latin typeface="Arial Rounded MT Bold"/>
                <a:cs typeface="Arial Rounded MT Bold"/>
              </a:rPr>
            </a:br>
            <a:r>
              <a:rPr lang="en-US" sz="2800" dirty="0">
                <a:latin typeface="Arial Rounded MT Bold"/>
                <a:cs typeface="Arial Rounded MT Bold"/>
              </a:rPr>
              <a:t>Interestingly, there has not been much variation over time</a:t>
            </a:r>
          </a:p>
        </p:txBody>
      </p:sp>
      <p:graphicFrame>
        <p:nvGraphicFramePr>
          <p:cNvPr id="4" name="Object 6"/>
          <p:cNvGraphicFramePr>
            <a:graphicFrameLocks noGrp="1" noChangeAspect="1"/>
          </p:cNvGraphicFramePr>
          <p:nvPr>
            <p:ph idx="1"/>
            <p:extLst>
              <p:ext uri="{D42A27DB-BD31-4B8C-83A1-F6EECF244321}">
                <p14:modId xmlns:p14="http://schemas.microsoft.com/office/powerpoint/2010/main" val="820611413"/>
              </p:ext>
            </p:extLst>
          </p:nvPr>
        </p:nvGraphicFramePr>
        <p:xfrm>
          <a:off x="620889" y="2347706"/>
          <a:ext cx="7436556" cy="4411516"/>
        </p:xfrm>
        <a:graphic>
          <a:graphicData uri="http://schemas.openxmlformats.org/presentationml/2006/ole">
            <mc:AlternateContent xmlns:mc="http://schemas.openxmlformats.org/markup-compatibility/2006">
              <mc:Choice xmlns:v="urn:schemas-microsoft-com:vml" Requires="v">
                <p:oleObj spid="_x0000_s2078" name="Worksheet" r:id="rId4" imgW="11990832" imgH="7110984" progId="Excel.Sheet.8">
                  <p:embed/>
                </p:oleObj>
              </mc:Choice>
              <mc:Fallback>
                <p:oleObj name="Worksheet" r:id="rId4" imgW="11990832" imgH="7110984" progId="Excel.Sheet.8">
                  <p:embed/>
                  <p:pic>
                    <p:nvPicPr>
                      <p:cNvPr id="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889" y="2347706"/>
                        <a:ext cx="7436556" cy="4411516"/>
                      </a:xfrm>
                      <a:prstGeom prst="rect">
                        <a:avLst/>
                      </a:prstGeom>
                      <a:noFill/>
                      <a:ln>
                        <a:noFill/>
                      </a:ln>
                      <a:effectLst/>
                    </p:spPr>
                  </p:pic>
                </p:oleObj>
              </mc:Fallback>
            </mc:AlternateContent>
          </a:graphicData>
        </a:graphic>
      </p:graphicFrame>
      <p:sp>
        <p:nvSpPr>
          <p:cNvPr id="5" name="Slide Number Placeholder 4"/>
          <p:cNvSpPr>
            <a:spLocks noGrp="1"/>
          </p:cNvSpPr>
          <p:nvPr>
            <p:ph type="sldNum" sz="quarter" idx="12"/>
          </p:nvPr>
        </p:nvSpPr>
        <p:spPr/>
        <p:txBody>
          <a:bodyPr/>
          <a:lstStyle/>
          <a:p>
            <a:fld id="{E4680F97-A08C-1E4B-8D7F-26355D46F43B}" type="slidenum">
              <a:rPr lang="en-US" smtClean="0"/>
              <a:t>15</a:t>
            </a:fld>
            <a:endParaRPr lang="en-US" dirty="0"/>
          </a:p>
        </p:txBody>
      </p:sp>
    </p:spTree>
    <p:extLst>
      <p:ext uri="{BB962C8B-B14F-4D97-AF65-F5344CB8AC3E}">
        <p14:creationId xmlns:p14="http://schemas.microsoft.com/office/powerpoint/2010/main" val="3263290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a:cs typeface="Arial Rounded MT Bold"/>
              </a:rPr>
              <a:t>Research Benchmarks</a:t>
            </a:r>
            <a:br>
              <a:rPr lang="en-US" dirty="0">
                <a:latin typeface="Arial Rounded MT Bold"/>
                <a:cs typeface="Arial Rounded MT Bold"/>
              </a:rPr>
            </a:br>
            <a:r>
              <a:rPr lang="en-US" sz="2400" dirty="0">
                <a:latin typeface="Arial Rounded MT Bold"/>
                <a:cs typeface="Arial Rounded MT Bold"/>
              </a:rPr>
              <a:t>(Economics- Second Quartile)</a:t>
            </a:r>
            <a:endParaRPr lang="en-US" dirty="0">
              <a:latin typeface="Arial Rounded MT Bold"/>
              <a:cs typeface="Arial Rounded MT Bold"/>
            </a:endParaRPr>
          </a:p>
        </p:txBody>
      </p:sp>
      <p:sp>
        <p:nvSpPr>
          <p:cNvPr id="3" name="Content Placeholder 2"/>
          <p:cNvSpPr>
            <a:spLocks noGrp="1"/>
          </p:cNvSpPr>
          <p:nvPr>
            <p:ph idx="1"/>
          </p:nvPr>
        </p:nvSpPr>
        <p:spPr>
          <a:xfrm>
            <a:off x="739774" y="2484616"/>
            <a:ext cx="7947025" cy="3901767"/>
          </a:xfrm>
        </p:spPr>
        <p:txBody>
          <a:bodyPr>
            <a:noAutofit/>
          </a:bodyPr>
          <a:lstStyle/>
          <a:p>
            <a:pPr>
              <a:buFont typeface="Calibri" panose="020F0502020204030204" pitchFamily="34" charset="0"/>
              <a:buChar char="●"/>
            </a:pPr>
            <a:r>
              <a:rPr lang="en-US" sz="2800" dirty="0">
                <a:latin typeface="Arial Rounded MT Bold"/>
                <a:cs typeface="Arial Rounded MT Bold"/>
              </a:rPr>
              <a:t>For faculty in this category, ~70% publish regularly, averaging ~ 0.5 papers per year in refereed journals.</a:t>
            </a:r>
          </a:p>
          <a:p>
            <a:pPr>
              <a:buFont typeface="Calibri" panose="020F0502020204030204" pitchFamily="34" charset="0"/>
              <a:buChar char="●"/>
            </a:pPr>
            <a:r>
              <a:rPr lang="en-US" sz="2800" dirty="0">
                <a:latin typeface="Arial Rounded MT Bold"/>
                <a:cs typeface="Arial Rounded MT Bold"/>
              </a:rPr>
              <a:t>Only 12% have active grants which means that about 36% of the faculty should be submitting proposals each year.</a:t>
            </a:r>
          </a:p>
          <a:p>
            <a:pPr>
              <a:buFont typeface="Calibri" panose="020F0502020204030204" pitchFamily="34" charset="0"/>
              <a:buChar char="●"/>
            </a:pPr>
            <a:r>
              <a:rPr lang="en-US" sz="2800" dirty="0">
                <a:latin typeface="Arial Rounded MT Bold"/>
                <a:cs typeface="Arial Rounded MT Bold"/>
              </a:rPr>
              <a:t>On average, each faculty member advises ~2.5 doctoral students.</a:t>
            </a:r>
          </a:p>
          <a:p>
            <a:endParaRPr lang="en-US" sz="2800" dirty="0">
              <a:latin typeface="Arial Rounded MT Bold"/>
              <a:cs typeface="Arial Rounded MT Bold"/>
            </a:endParaRPr>
          </a:p>
        </p:txBody>
      </p:sp>
      <p:sp>
        <p:nvSpPr>
          <p:cNvPr id="4" name="Slide Number Placeholder 3"/>
          <p:cNvSpPr>
            <a:spLocks noGrp="1"/>
          </p:cNvSpPr>
          <p:nvPr>
            <p:ph type="sldNum" sz="quarter" idx="12"/>
          </p:nvPr>
        </p:nvSpPr>
        <p:spPr/>
        <p:txBody>
          <a:bodyPr/>
          <a:lstStyle/>
          <a:p>
            <a:fld id="{E4680F97-A08C-1E4B-8D7F-26355D46F43B}" type="slidenum">
              <a:rPr lang="en-US" smtClean="0"/>
              <a:t>16</a:t>
            </a:fld>
            <a:endParaRPr lang="en-US" dirty="0"/>
          </a:p>
        </p:txBody>
      </p:sp>
    </p:spTree>
    <p:extLst>
      <p:ext uri="{BB962C8B-B14F-4D97-AF65-F5344CB8AC3E}">
        <p14:creationId xmlns:p14="http://schemas.microsoft.com/office/powerpoint/2010/main" val="275657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a:cs typeface="Arial Rounded MT Bold"/>
              </a:rPr>
              <a:t>Research Benchmarks</a:t>
            </a:r>
          </a:p>
        </p:txBody>
      </p:sp>
      <p:sp>
        <p:nvSpPr>
          <p:cNvPr id="3" name="Slide Number Placeholder 2"/>
          <p:cNvSpPr>
            <a:spLocks noGrp="1"/>
          </p:cNvSpPr>
          <p:nvPr>
            <p:ph type="sldNum" sz="quarter" idx="12"/>
          </p:nvPr>
        </p:nvSpPr>
        <p:spPr>
          <a:xfrm>
            <a:off x="4305300" y="6591300"/>
            <a:ext cx="533400" cy="365125"/>
          </a:xfrm>
        </p:spPr>
        <p:txBody>
          <a:bodyPr/>
          <a:lstStyle/>
          <a:p>
            <a:fld id="{E4680F97-A08C-1E4B-8D7F-26355D46F43B}" type="slidenum">
              <a:rPr lang="en-US" smtClean="0"/>
              <a:t>17</a:t>
            </a:fld>
            <a:endParaRPr lang="en-US" dirty="0"/>
          </a:p>
        </p:txBody>
      </p:sp>
      <p:graphicFrame>
        <p:nvGraphicFramePr>
          <p:cNvPr id="9" name="Object 17">
            <a:extLst>
              <a:ext uri="{FF2B5EF4-FFF2-40B4-BE49-F238E27FC236}">
                <a16:creationId xmlns:a16="http://schemas.microsoft.com/office/drawing/2014/main" id="{90407199-E372-2643-AC6B-3A1C7DDBA264}"/>
              </a:ext>
            </a:extLst>
          </p:cNvPr>
          <p:cNvGraphicFramePr>
            <a:graphicFrameLocks noGrp="1" noChangeAspect="1"/>
          </p:cNvGraphicFramePr>
          <p:nvPr>
            <p:ph idx="1"/>
            <p:extLst>
              <p:ext uri="{D42A27DB-BD31-4B8C-83A1-F6EECF244321}">
                <p14:modId xmlns:p14="http://schemas.microsoft.com/office/powerpoint/2010/main" val="592452289"/>
              </p:ext>
            </p:extLst>
          </p:nvPr>
        </p:nvGraphicFramePr>
        <p:xfrm>
          <a:off x="279400" y="2790970"/>
          <a:ext cx="8508999" cy="3267075"/>
        </p:xfrm>
        <a:graphic>
          <a:graphicData uri="http://schemas.openxmlformats.org/presentationml/2006/ole">
            <mc:AlternateContent xmlns:mc="http://schemas.openxmlformats.org/markup-compatibility/2006">
              <mc:Choice xmlns:v="urn:schemas-microsoft-com:vml" Requires="v">
                <p:oleObj spid="_x0000_s5148" name="Worksheet" r:id="rId4" imgW="16332200" imgH="7594600" progId="Excel.Sheet.8">
                  <p:embed/>
                </p:oleObj>
              </mc:Choice>
              <mc:Fallback>
                <p:oleObj name="Worksheet" r:id="rId4" imgW="16332200" imgH="7594600" progId="Excel.Sheet.8">
                  <p:embed/>
                  <p:pic>
                    <p:nvPicPr>
                      <p:cNvPr id="4" name="Object 17"/>
                      <p:cNvPicPr>
                        <a:picLocks noChangeAspect="1" noChangeArrowheads="1"/>
                      </p:cNvPicPr>
                      <p:nvPr/>
                    </p:nvPicPr>
                    <p:blipFill>
                      <a:blip r:embed="rId5"/>
                      <a:srcRect/>
                      <a:stretch>
                        <a:fillRect/>
                      </a:stretch>
                    </p:blipFill>
                    <p:spPr bwMode="auto">
                      <a:xfrm>
                        <a:off x="279400" y="2790970"/>
                        <a:ext cx="8508999" cy="32670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72109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28429" y="381000"/>
            <a:ext cx="8604829" cy="1143000"/>
          </a:xfrm>
        </p:spPr>
        <p:txBody>
          <a:bodyPr/>
          <a:lstStyle/>
          <a:p>
            <a:r>
              <a:rPr lang="en-US" dirty="0">
                <a:latin typeface="Arial Rounded MT Bold"/>
                <a:cs typeface="Arial Rounded MT Bold"/>
              </a:rPr>
              <a:t>Advantages of this Approach</a:t>
            </a:r>
          </a:p>
        </p:txBody>
      </p:sp>
      <p:sp>
        <p:nvSpPr>
          <p:cNvPr id="38915" name="Rectangle 3"/>
          <p:cNvSpPr>
            <a:spLocks noGrp="1" noChangeArrowheads="1"/>
          </p:cNvSpPr>
          <p:nvPr>
            <p:ph idx="1"/>
          </p:nvPr>
        </p:nvSpPr>
        <p:spPr>
          <a:xfrm>
            <a:off x="744643" y="2741134"/>
            <a:ext cx="7772400" cy="4646801"/>
          </a:xfrm>
        </p:spPr>
        <p:txBody>
          <a:bodyPr>
            <a:noAutofit/>
          </a:bodyPr>
          <a:lstStyle/>
          <a:p>
            <a:pPr>
              <a:buFont typeface="Calibri" panose="020F0502020204030204" pitchFamily="34" charset="0"/>
              <a:buChar char="●"/>
            </a:pPr>
            <a:r>
              <a:rPr lang="en-US" sz="2800" dirty="0">
                <a:solidFill>
                  <a:schemeClr val="tx1"/>
                </a:solidFill>
                <a:latin typeface="Arial Rounded MT Bold"/>
                <a:cs typeface="Arial Rounded MT Bold"/>
              </a:rPr>
              <a:t>The data are comparative and national.</a:t>
            </a:r>
          </a:p>
          <a:p>
            <a:pPr>
              <a:buFont typeface="Calibri" panose="020F0502020204030204" pitchFamily="34" charset="0"/>
              <a:buChar char="●"/>
            </a:pPr>
            <a:r>
              <a:rPr lang="en-US" sz="2800" dirty="0">
                <a:solidFill>
                  <a:schemeClr val="tx1"/>
                </a:solidFill>
                <a:latin typeface="Arial Rounded MT Bold"/>
                <a:cs typeface="Arial Rounded MT Bold"/>
              </a:rPr>
              <a:t>Most of the data are assembled by independent agencies.</a:t>
            </a:r>
          </a:p>
          <a:p>
            <a:pPr>
              <a:buFont typeface="Calibri" panose="020F0502020204030204" pitchFamily="34" charset="0"/>
              <a:buChar char="●"/>
            </a:pPr>
            <a:r>
              <a:rPr lang="en-US" sz="2800" dirty="0">
                <a:solidFill>
                  <a:schemeClr val="tx1"/>
                </a:solidFill>
                <a:latin typeface="Arial Rounded MT Bold"/>
                <a:cs typeface="Arial Rounded MT Bold"/>
              </a:rPr>
              <a:t>Most of the data are not self-reported.</a:t>
            </a:r>
          </a:p>
          <a:p>
            <a:pPr>
              <a:buFont typeface="Calibri" panose="020F0502020204030204" pitchFamily="34" charset="0"/>
              <a:buChar char="●"/>
            </a:pPr>
            <a:r>
              <a:rPr lang="en-US" sz="2800" dirty="0">
                <a:solidFill>
                  <a:schemeClr val="tx1"/>
                </a:solidFill>
                <a:latin typeface="Arial Rounded MT Bold"/>
                <a:cs typeface="Arial Rounded MT Bold"/>
              </a:rPr>
              <a:t>The evaluation and assignment involves all members of the unit.</a:t>
            </a:r>
          </a:p>
        </p:txBody>
      </p:sp>
      <p:sp>
        <p:nvSpPr>
          <p:cNvPr id="2" name="Slide Number Placeholder 1"/>
          <p:cNvSpPr>
            <a:spLocks noGrp="1"/>
          </p:cNvSpPr>
          <p:nvPr>
            <p:ph type="sldNum" sz="quarter" idx="12"/>
          </p:nvPr>
        </p:nvSpPr>
        <p:spPr>
          <a:xfrm>
            <a:off x="4305300" y="6538912"/>
            <a:ext cx="533400" cy="365125"/>
          </a:xfrm>
        </p:spPr>
        <p:txBody>
          <a:bodyPr/>
          <a:lstStyle/>
          <a:p>
            <a:fld id="{E4680F97-A08C-1E4B-8D7F-26355D46F43B}" type="slidenum">
              <a:rPr lang="en-US" smtClean="0"/>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Arial Rounded MT Bold"/>
                <a:cs typeface="Arial Rounded MT Bold"/>
              </a:rPr>
              <a:t>Challenges</a:t>
            </a:r>
          </a:p>
        </p:txBody>
      </p:sp>
      <p:sp>
        <p:nvSpPr>
          <p:cNvPr id="3" name="Content Placeholder 2"/>
          <p:cNvSpPr>
            <a:spLocks noGrp="1"/>
          </p:cNvSpPr>
          <p:nvPr>
            <p:ph idx="1"/>
          </p:nvPr>
        </p:nvSpPr>
        <p:spPr>
          <a:xfrm>
            <a:off x="739774" y="2770094"/>
            <a:ext cx="7947025" cy="3267169"/>
          </a:xfrm>
        </p:spPr>
        <p:txBody>
          <a:bodyPr>
            <a:normAutofit lnSpcReduction="10000"/>
          </a:bodyPr>
          <a:lstStyle/>
          <a:p>
            <a:pPr>
              <a:buFont typeface="Calibri" panose="020F0502020204030204" pitchFamily="34" charset="0"/>
              <a:buChar char="●"/>
            </a:pPr>
            <a:r>
              <a:rPr lang="en-US" sz="3200" dirty="0">
                <a:latin typeface="Arial Rounded MT Bold"/>
                <a:cs typeface="Arial Rounded MT Bold"/>
              </a:rPr>
              <a:t>It is often difficult to find comparative data for all disciplines.</a:t>
            </a:r>
          </a:p>
          <a:p>
            <a:pPr>
              <a:buFont typeface="Calibri" panose="020F0502020204030204" pitchFamily="34" charset="0"/>
              <a:buChar char="●"/>
            </a:pPr>
            <a:r>
              <a:rPr lang="en-US" sz="3200" dirty="0">
                <a:latin typeface="Arial Rounded MT Bold"/>
                <a:cs typeface="Arial Rounded MT Bold"/>
              </a:rPr>
              <a:t>Humanities data are often insufficient or lacking.</a:t>
            </a:r>
          </a:p>
          <a:p>
            <a:pPr>
              <a:buFont typeface="Calibri" panose="020F0502020204030204" pitchFamily="34" charset="0"/>
              <a:buChar char="●"/>
            </a:pPr>
            <a:r>
              <a:rPr lang="en-US" sz="3200" dirty="0">
                <a:latin typeface="Arial Rounded MT Bold"/>
                <a:cs typeface="Arial Rounded MT Bold"/>
              </a:rPr>
              <a:t>Data are skewed toward sciences and journal articles. </a:t>
            </a:r>
          </a:p>
          <a:p>
            <a:endParaRPr lang="en-US" sz="3200" dirty="0">
              <a:latin typeface="Arial Rounded MT Bold"/>
              <a:cs typeface="Arial Rounded MT Bold"/>
            </a:endParaRPr>
          </a:p>
        </p:txBody>
      </p:sp>
      <p:sp>
        <p:nvSpPr>
          <p:cNvPr id="4" name="Slide Number Placeholder 3"/>
          <p:cNvSpPr>
            <a:spLocks noGrp="1"/>
          </p:cNvSpPr>
          <p:nvPr>
            <p:ph type="sldNum" sz="quarter" idx="12"/>
          </p:nvPr>
        </p:nvSpPr>
        <p:spPr/>
        <p:txBody>
          <a:bodyPr/>
          <a:lstStyle/>
          <a:p>
            <a:fld id="{E4680F97-A08C-1E4B-8D7F-26355D46F43B}" type="slidenum">
              <a:rPr lang="en-US" smtClean="0"/>
              <a:t>19</a:t>
            </a:fld>
            <a:endParaRPr lang="en-US" dirty="0"/>
          </a:p>
        </p:txBody>
      </p:sp>
    </p:spTree>
    <p:extLst>
      <p:ext uri="{BB962C8B-B14F-4D97-AF65-F5344CB8AC3E}">
        <p14:creationId xmlns:p14="http://schemas.microsoft.com/office/powerpoint/2010/main" val="2519171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88" y="345141"/>
            <a:ext cx="9041812" cy="1143000"/>
          </a:xfrm>
        </p:spPr>
        <p:txBody>
          <a:bodyPr/>
          <a:lstStyle/>
          <a:p>
            <a:r>
              <a:rPr lang="en-US" sz="4000" dirty="0">
                <a:latin typeface="Arial Rounded MT Bold"/>
                <a:cs typeface="Arial Rounded MT Bold"/>
              </a:rPr>
              <a:t>Why Assignments May Be  Your Most Important Activity</a:t>
            </a:r>
          </a:p>
        </p:txBody>
      </p:sp>
      <p:sp>
        <p:nvSpPr>
          <p:cNvPr id="3" name="Content Placeholder 2"/>
          <p:cNvSpPr>
            <a:spLocks noGrp="1"/>
          </p:cNvSpPr>
          <p:nvPr>
            <p:ph idx="1"/>
          </p:nvPr>
        </p:nvSpPr>
        <p:spPr/>
        <p:txBody>
          <a:bodyPr>
            <a:normAutofit fontScale="92500" lnSpcReduction="10000"/>
          </a:bodyPr>
          <a:lstStyle/>
          <a:p>
            <a:pPr>
              <a:buFont typeface="Calibri" panose="020F0502020204030204" pitchFamily="34" charset="0"/>
              <a:buChar char="●"/>
            </a:pPr>
            <a:r>
              <a:rPr lang="en-US" sz="2800" dirty="0">
                <a:latin typeface="Arial Rounded MT Bold"/>
                <a:cs typeface="Arial Rounded MT Bold"/>
              </a:rPr>
              <a:t>Assignments set the priorities for your unit,  identify what is considered important and are the basis for evaluation.</a:t>
            </a:r>
          </a:p>
          <a:p>
            <a:pPr>
              <a:buFont typeface="Calibri" panose="020F0502020204030204" pitchFamily="34" charset="0"/>
              <a:buChar char="●"/>
            </a:pPr>
            <a:r>
              <a:rPr lang="en-US" sz="2800" dirty="0">
                <a:latin typeface="Arial Rounded MT Bold"/>
                <a:cs typeface="Arial Rounded MT Bold"/>
              </a:rPr>
              <a:t>Their importance requires explicit policies for assignments developed by the faculty to ensure communication and transparency.  This ensures fairness and compliance with your Collective Bargaining Agreement.</a:t>
            </a:r>
          </a:p>
        </p:txBody>
      </p:sp>
      <p:sp>
        <p:nvSpPr>
          <p:cNvPr id="4" name="Slide Number Placeholder 3"/>
          <p:cNvSpPr>
            <a:spLocks noGrp="1"/>
          </p:cNvSpPr>
          <p:nvPr>
            <p:ph type="sldNum" sz="quarter" idx="12"/>
          </p:nvPr>
        </p:nvSpPr>
        <p:spPr/>
        <p:txBody>
          <a:bodyPr/>
          <a:lstStyle/>
          <a:p>
            <a:fld id="{E4680F97-A08C-1E4B-8D7F-26355D46F43B}" type="slidenum">
              <a:rPr lang="en-US" smtClean="0"/>
              <a:t>2</a:t>
            </a:fld>
            <a:endParaRPr lang="en-US" dirty="0"/>
          </a:p>
        </p:txBody>
      </p:sp>
    </p:spTree>
    <p:extLst>
      <p:ext uri="{BB962C8B-B14F-4D97-AF65-F5344CB8AC3E}">
        <p14:creationId xmlns:p14="http://schemas.microsoft.com/office/powerpoint/2010/main" val="102306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680F97-A08C-1E4B-8D7F-26355D46F43B}" type="slidenum">
              <a:rPr lang="en-US" smtClean="0"/>
              <a:t>20</a:t>
            </a:fld>
            <a:endParaRPr lang="en-US" dirty="0"/>
          </a:p>
        </p:txBody>
      </p:sp>
      <p:sp>
        <p:nvSpPr>
          <p:cNvPr id="3" name="TextBox 2"/>
          <p:cNvSpPr txBox="1"/>
          <p:nvPr/>
        </p:nvSpPr>
        <p:spPr>
          <a:xfrm rot="20100000">
            <a:off x="1885688" y="2349708"/>
            <a:ext cx="5954151" cy="1015663"/>
          </a:xfrm>
          <a:prstGeom prst="rect">
            <a:avLst/>
          </a:prstGeom>
          <a:noFill/>
        </p:spPr>
        <p:txBody>
          <a:bodyPr wrap="square" rtlCol="0">
            <a:spAutoFit/>
          </a:bodyPr>
          <a:lstStyle/>
          <a:p>
            <a:pPr algn="ctr"/>
            <a:r>
              <a:rPr lang="en-US" sz="6000" dirty="0">
                <a:solidFill>
                  <a:schemeClr val="bg1"/>
                </a:solidFill>
              </a:rPr>
              <a:t>Thank you</a:t>
            </a:r>
          </a:p>
        </p:txBody>
      </p:sp>
    </p:spTree>
    <p:extLst>
      <p:ext uri="{BB962C8B-B14F-4D97-AF65-F5344CB8AC3E}">
        <p14:creationId xmlns:p14="http://schemas.microsoft.com/office/powerpoint/2010/main" val="1383996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88" y="345141"/>
            <a:ext cx="9041812" cy="1143000"/>
          </a:xfrm>
        </p:spPr>
        <p:txBody>
          <a:bodyPr/>
          <a:lstStyle/>
          <a:p>
            <a:r>
              <a:rPr lang="en-US" sz="4000" dirty="0">
                <a:latin typeface="Arial Rounded MT Bold"/>
                <a:cs typeface="Arial Rounded MT Bold"/>
              </a:rPr>
              <a:t>Why Assignments May Save Money for Florida Families</a:t>
            </a:r>
          </a:p>
        </p:txBody>
      </p:sp>
      <p:sp>
        <p:nvSpPr>
          <p:cNvPr id="3" name="Content Placeholder 2"/>
          <p:cNvSpPr>
            <a:spLocks noGrp="1"/>
          </p:cNvSpPr>
          <p:nvPr>
            <p:ph idx="1"/>
          </p:nvPr>
        </p:nvSpPr>
        <p:spPr>
          <a:xfrm>
            <a:off x="663574" y="2288661"/>
            <a:ext cx="7729311" cy="4067689"/>
          </a:xfrm>
        </p:spPr>
        <p:txBody>
          <a:bodyPr>
            <a:noAutofit/>
          </a:bodyPr>
          <a:lstStyle/>
          <a:p>
            <a:pPr>
              <a:buFont typeface="Calibri" panose="020F0502020204030204" pitchFamily="34" charset="0"/>
              <a:buChar char="●"/>
            </a:pPr>
            <a:endParaRPr lang="en-US" sz="2000" dirty="0">
              <a:latin typeface="Arial Rounded MT Bold"/>
              <a:cs typeface="Arial Rounded MT Bold"/>
            </a:endParaRPr>
          </a:p>
          <a:p>
            <a:pPr>
              <a:buFont typeface="Wingdings" pitchFamily="2" charset="2"/>
              <a:buChar char="§"/>
            </a:pPr>
            <a:r>
              <a:rPr lang="en-US" sz="2400" dirty="0">
                <a:latin typeface="Arial Rounded MT Bold"/>
                <a:cs typeface="Arial Rounded MT Bold"/>
              </a:rPr>
              <a:t>A major bottleneck to graduation is lack of needed courses and graduating on time is the easiest way to reduce the cost of college.</a:t>
            </a:r>
          </a:p>
          <a:p>
            <a:pPr>
              <a:buFont typeface="Arial" panose="020B0604020202020204" pitchFamily="34" charset="0"/>
              <a:buChar char="•"/>
            </a:pPr>
            <a:r>
              <a:rPr lang="en-US" sz="2400" dirty="0">
                <a:latin typeface="Arial Rounded MT Bold"/>
                <a:cs typeface="Arial Rounded MT Bold"/>
              </a:rPr>
              <a:t>Why is it important to reduce the cost of college?  The median family income in Florida is $55,600 and the average cost of attendance is about $22,000/yr.  Even with financial aid, attending college is a financial strain.</a:t>
            </a:r>
          </a:p>
          <a:p>
            <a:pPr>
              <a:buFont typeface="Calibri" panose="020F0502020204030204" pitchFamily="34" charset="0"/>
              <a:buChar char="●"/>
            </a:pPr>
            <a:endParaRPr lang="en-US" sz="2000" dirty="0">
              <a:latin typeface="Arial Rounded MT Bold"/>
              <a:cs typeface="Arial Rounded MT Bold"/>
            </a:endParaRPr>
          </a:p>
        </p:txBody>
      </p:sp>
      <p:sp>
        <p:nvSpPr>
          <p:cNvPr id="4" name="Slide Number Placeholder 3"/>
          <p:cNvSpPr>
            <a:spLocks noGrp="1"/>
          </p:cNvSpPr>
          <p:nvPr>
            <p:ph type="sldNum" sz="quarter" idx="12"/>
          </p:nvPr>
        </p:nvSpPr>
        <p:spPr/>
        <p:txBody>
          <a:bodyPr/>
          <a:lstStyle/>
          <a:p>
            <a:fld id="{E4680F97-A08C-1E4B-8D7F-26355D46F43B}" type="slidenum">
              <a:rPr lang="en-US" smtClean="0"/>
              <a:t>3</a:t>
            </a:fld>
            <a:endParaRPr lang="en-US" dirty="0"/>
          </a:p>
        </p:txBody>
      </p:sp>
    </p:spTree>
    <p:extLst>
      <p:ext uri="{BB962C8B-B14F-4D97-AF65-F5344CB8AC3E}">
        <p14:creationId xmlns:p14="http://schemas.microsoft.com/office/powerpoint/2010/main" val="165485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88" y="345141"/>
            <a:ext cx="9041812" cy="1143000"/>
          </a:xfrm>
        </p:spPr>
        <p:txBody>
          <a:bodyPr/>
          <a:lstStyle/>
          <a:p>
            <a:r>
              <a:rPr lang="en-US" sz="4000" dirty="0">
                <a:latin typeface="Arial Rounded MT Bold"/>
                <a:cs typeface="Arial Rounded MT Bold"/>
              </a:rPr>
              <a:t>Your Right as Department Chair</a:t>
            </a:r>
          </a:p>
        </p:txBody>
      </p:sp>
      <p:sp>
        <p:nvSpPr>
          <p:cNvPr id="3" name="Content Placeholder 2"/>
          <p:cNvSpPr>
            <a:spLocks noGrp="1"/>
          </p:cNvSpPr>
          <p:nvPr>
            <p:ph idx="1"/>
          </p:nvPr>
        </p:nvSpPr>
        <p:spPr>
          <a:xfrm>
            <a:off x="740568" y="2789404"/>
            <a:ext cx="7662864" cy="3267169"/>
          </a:xfrm>
        </p:spPr>
        <p:txBody>
          <a:bodyPr>
            <a:noAutofit/>
          </a:bodyPr>
          <a:lstStyle/>
          <a:p>
            <a:r>
              <a:rPr lang="en-US" sz="2800" dirty="0">
                <a:latin typeface="Arial Rounded MT Bold" panose="020F0704030504030204" pitchFamily="34" charset="77"/>
              </a:rPr>
              <a:t>The University [Chair] has the right to assign the types of duties and responsibilities that comprise the professional obligation. </a:t>
            </a:r>
            <a:endParaRPr lang="en-US" sz="2800" dirty="0">
              <a:latin typeface="Arial Rounded MT Bold" panose="020F0704030504030204" pitchFamily="34" charset="77"/>
              <a:cs typeface="Arial Rounded MT Bold"/>
            </a:endParaRPr>
          </a:p>
          <a:p>
            <a:r>
              <a:rPr lang="en-US" sz="2800" dirty="0">
                <a:latin typeface="Arial Rounded MT Bold" panose="020F0704030504030204" pitchFamily="34" charset="77"/>
              </a:rPr>
              <a:t>If the employee disputes the assignment, the employee shall perform the assignment pending final resolution of the dispute</a:t>
            </a:r>
            <a:r>
              <a:rPr lang="en-US" sz="2800" dirty="0">
                <a:latin typeface="Arial Rounded MT Bold" panose="020F0704030504030204" pitchFamily="34" charset="77"/>
                <a:cs typeface="Arial Rounded MT Bold"/>
              </a:rPr>
              <a:t>.</a:t>
            </a:r>
          </a:p>
        </p:txBody>
      </p:sp>
      <p:sp>
        <p:nvSpPr>
          <p:cNvPr id="4" name="Slide Number Placeholder 3"/>
          <p:cNvSpPr>
            <a:spLocks noGrp="1"/>
          </p:cNvSpPr>
          <p:nvPr>
            <p:ph type="sldNum" sz="quarter" idx="12"/>
          </p:nvPr>
        </p:nvSpPr>
        <p:spPr/>
        <p:txBody>
          <a:bodyPr/>
          <a:lstStyle/>
          <a:p>
            <a:fld id="{E4680F97-A08C-1E4B-8D7F-26355D46F43B}" type="slidenum">
              <a:rPr lang="en-US" smtClean="0"/>
              <a:t>4</a:t>
            </a:fld>
            <a:endParaRPr lang="en-US" dirty="0"/>
          </a:p>
        </p:txBody>
      </p:sp>
    </p:spTree>
    <p:extLst>
      <p:ext uri="{BB962C8B-B14F-4D97-AF65-F5344CB8AC3E}">
        <p14:creationId xmlns:p14="http://schemas.microsoft.com/office/powerpoint/2010/main" val="3307056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a:cs typeface="Arial Rounded MT Bold"/>
              </a:rPr>
              <a:t>Assignment Options</a:t>
            </a:r>
          </a:p>
        </p:txBody>
      </p:sp>
      <p:sp>
        <p:nvSpPr>
          <p:cNvPr id="3" name="Content Placeholder 2"/>
          <p:cNvSpPr>
            <a:spLocks noGrp="1"/>
          </p:cNvSpPr>
          <p:nvPr>
            <p:ph idx="1"/>
          </p:nvPr>
        </p:nvSpPr>
        <p:spPr/>
        <p:txBody>
          <a:bodyPr>
            <a:normAutofit fontScale="85000" lnSpcReduction="20000"/>
          </a:bodyPr>
          <a:lstStyle/>
          <a:p>
            <a:pPr>
              <a:buFont typeface="Arial" panose="020B0604020202020204" pitchFamily="34" charset="0"/>
              <a:buChar char="•"/>
            </a:pPr>
            <a:r>
              <a:rPr lang="en-US" sz="3200" dirty="0">
                <a:latin typeface="Arial Rounded MT Bold"/>
                <a:cs typeface="Arial Rounded MT Bold"/>
              </a:rPr>
              <a:t>Assignments may be based on historical or “past practice” activities.</a:t>
            </a:r>
          </a:p>
          <a:p>
            <a:pPr>
              <a:buFont typeface="Arial" panose="020B0604020202020204" pitchFamily="34" charset="0"/>
              <a:buChar char="•"/>
            </a:pPr>
            <a:r>
              <a:rPr lang="en-US" sz="3200" dirty="0">
                <a:latin typeface="Arial Rounded MT Bold"/>
                <a:cs typeface="Arial Rounded MT Bold"/>
              </a:rPr>
              <a:t>Assignments may be made based on a comparison of peers; it is possible to use various data set to establish teaching research standards.</a:t>
            </a:r>
          </a:p>
          <a:p>
            <a:pPr>
              <a:buFont typeface="Arial" panose="020B0604020202020204" pitchFamily="34" charset="0"/>
              <a:buChar char="•"/>
            </a:pPr>
            <a:r>
              <a:rPr lang="en-US" sz="3200" dirty="0">
                <a:latin typeface="Arial Rounded MT Bold"/>
                <a:cs typeface="Arial Rounded MT Bold"/>
              </a:rPr>
              <a:t>Or more commonly, whatever your colleagues request.</a:t>
            </a:r>
          </a:p>
          <a:p>
            <a:pPr>
              <a:buFont typeface="Arial" panose="020B0604020202020204" pitchFamily="34" charset="0"/>
              <a:buChar char="•"/>
            </a:pPr>
            <a:endParaRPr lang="en-US" sz="3200" dirty="0">
              <a:latin typeface="Arial Rounded MT Bold"/>
              <a:cs typeface="Arial Rounded MT Bold"/>
            </a:endParaRPr>
          </a:p>
        </p:txBody>
      </p:sp>
      <p:sp>
        <p:nvSpPr>
          <p:cNvPr id="4" name="Slide Number Placeholder 3"/>
          <p:cNvSpPr>
            <a:spLocks noGrp="1"/>
          </p:cNvSpPr>
          <p:nvPr>
            <p:ph type="sldNum" sz="quarter" idx="12"/>
          </p:nvPr>
        </p:nvSpPr>
        <p:spPr/>
        <p:txBody>
          <a:bodyPr/>
          <a:lstStyle/>
          <a:p>
            <a:fld id="{E4680F97-A08C-1E4B-8D7F-26355D46F43B}" type="slidenum">
              <a:rPr lang="en-US" smtClean="0"/>
              <a:t>5</a:t>
            </a:fld>
            <a:endParaRPr lang="en-US" dirty="0"/>
          </a:p>
        </p:txBody>
      </p:sp>
    </p:spTree>
    <p:extLst>
      <p:ext uri="{BB962C8B-B14F-4D97-AF65-F5344CB8AC3E}">
        <p14:creationId xmlns:p14="http://schemas.microsoft.com/office/powerpoint/2010/main" val="3285548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Rounded MT Bold"/>
                <a:cs typeface="Arial Rounded MT Bold"/>
              </a:rPr>
              <a:t>Assignments to Effect Change</a:t>
            </a:r>
          </a:p>
        </p:txBody>
      </p:sp>
      <p:sp>
        <p:nvSpPr>
          <p:cNvPr id="3" name="Content Placeholder 2"/>
          <p:cNvSpPr>
            <a:spLocks noGrp="1"/>
          </p:cNvSpPr>
          <p:nvPr>
            <p:ph idx="1"/>
          </p:nvPr>
        </p:nvSpPr>
        <p:spPr/>
        <p:txBody>
          <a:bodyPr>
            <a:normAutofit fontScale="92500" lnSpcReduction="20000"/>
          </a:bodyPr>
          <a:lstStyle/>
          <a:p>
            <a:pPr>
              <a:buFont typeface="Calibri" panose="020F0502020204030204" pitchFamily="34" charset="0"/>
              <a:buChar char="●"/>
            </a:pPr>
            <a:r>
              <a:rPr lang="en-US" sz="3200" dirty="0">
                <a:latin typeface="Arial Rounded MT Bold"/>
                <a:cs typeface="Arial Rounded MT Bold"/>
              </a:rPr>
              <a:t>Where is your department now in terms of teaching, research, and service?</a:t>
            </a:r>
          </a:p>
          <a:p>
            <a:pPr>
              <a:buFont typeface="Calibri" panose="020F0502020204030204" pitchFamily="34" charset="0"/>
              <a:buChar char="●"/>
            </a:pPr>
            <a:r>
              <a:rPr lang="en-US" sz="3200" dirty="0">
                <a:latin typeface="Arial Rounded MT Bold"/>
                <a:cs typeface="Arial Rounded MT Bold"/>
              </a:rPr>
              <a:t>Where would you like it to be?</a:t>
            </a:r>
          </a:p>
          <a:p>
            <a:pPr>
              <a:buFont typeface="Calibri" panose="020F0502020204030204" pitchFamily="34" charset="0"/>
              <a:buChar char="●"/>
            </a:pPr>
            <a:r>
              <a:rPr lang="en-US" sz="3200" dirty="0">
                <a:latin typeface="Arial Rounded MT Bold"/>
                <a:cs typeface="Arial Rounded MT Bold"/>
              </a:rPr>
              <a:t>Where do you obtain the information necessary to make assignments to effect change?</a:t>
            </a:r>
          </a:p>
        </p:txBody>
      </p:sp>
      <p:sp>
        <p:nvSpPr>
          <p:cNvPr id="4" name="Slide Number Placeholder 3"/>
          <p:cNvSpPr>
            <a:spLocks noGrp="1"/>
          </p:cNvSpPr>
          <p:nvPr>
            <p:ph type="sldNum" sz="quarter" idx="12"/>
          </p:nvPr>
        </p:nvSpPr>
        <p:spPr/>
        <p:txBody>
          <a:bodyPr/>
          <a:lstStyle/>
          <a:p>
            <a:fld id="{E4680F97-A08C-1E4B-8D7F-26355D46F43B}" type="slidenum">
              <a:rPr lang="en-US" smtClean="0"/>
              <a:t>6</a:t>
            </a:fld>
            <a:endParaRPr lang="en-US" dirty="0"/>
          </a:p>
        </p:txBody>
      </p:sp>
    </p:spTree>
    <p:extLst>
      <p:ext uri="{BB962C8B-B14F-4D97-AF65-F5344CB8AC3E}">
        <p14:creationId xmlns:p14="http://schemas.microsoft.com/office/powerpoint/2010/main" val="21394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a:cs typeface="Arial Rounded MT Bold"/>
              </a:rPr>
              <a:t>Assignments Based on Benchmarks</a:t>
            </a:r>
          </a:p>
        </p:txBody>
      </p:sp>
      <p:sp>
        <p:nvSpPr>
          <p:cNvPr id="3" name="Content Placeholder 2"/>
          <p:cNvSpPr>
            <a:spLocks noGrp="1"/>
          </p:cNvSpPr>
          <p:nvPr>
            <p:ph idx="1"/>
          </p:nvPr>
        </p:nvSpPr>
        <p:spPr>
          <a:xfrm>
            <a:off x="739775" y="2768867"/>
            <a:ext cx="7947025" cy="4301363"/>
          </a:xfrm>
        </p:spPr>
        <p:txBody>
          <a:bodyPr>
            <a:noAutofit/>
          </a:bodyPr>
          <a:lstStyle/>
          <a:p>
            <a:pPr>
              <a:buFont typeface="Arial" panose="020B0604020202020204" pitchFamily="34" charset="0"/>
              <a:buChar char="•"/>
            </a:pPr>
            <a:r>
              <a:rPr lang="en-US" sz="2800" dirty="0">
                <a:latin typeface="Arial Rounded MT Bold"/>
                <a:cs typeface="Arial Rounded MT Bold"/>
              </a:rPr>
              <a:t>In this model, the faculty and chair agree on the goals that they wish to accomplish in the academic year.</a:t>
            </a:r>
          </a:p>
          <a:p>
            <a:pPr>
              <a:buFont typeface="Arial" panose="020B0604020202020204" pitchFamily="34" charset="0"/>
              <a:buChar char="•"/>
            </a:pPr>
            <a:r>
              <a:rPr lang="en-US" sz="2800" dirty="0">
                <a:latin typeface="Arial Rounded MT Bold"/>
                <a:cs typeface="Arial Rounded MT Bold"/>
              </a:rPr>
              <a:t>Assignments may vary significantly among faculty as each individual’s strengths are maximized.</a:t>
            </a:r>
          </a:p>
        </p:txBody>
      </p:sp>
      <p:sp>
        <p:nvSpPr>
          <p:cNvPr id="4" name="Slide Number Placeholder 3"/>
          <p:cNvSpPr>
            <a:spLocks noGrp="1"/>
          </p:cNvSpPr>
          <p:nvPr>
            <p:ph type="sldNum" sz="quarter" idx="12"/>
          </p:nvPr>
        </p:nvSpPr>
        <p:spPr/>
        <p:txBody>
          <a:bodyPr/>
          <a:lstStyle/>
          <a:p>
            <a:fld id="{E4680F97-A08C-1E4B-8D7F-26355D46F43B}" type="slidenum">
              <a:rPr lang="en-US" smtClean="0"/>
              <a:t>7</a:t>
            </a:fld>
            <a:endParaRPr lang="en-US" dirty="0"/>
          </a:p>
        </p:txBody>
      </p:sp>
    </p:spTree>
    <p:extLst>
      <p:ext uri="{BB962C8B-B14F-4D97-AF65-F5344CB8AC3E}">
        <p14:creationId xmlns:p14="http://schemas.microsoft.com/office/powerpoint/2010/main" val="4234266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854" y="345141"/>
            <a:ext cx="8798856" cy="1403292"/>
          </a:xfrm>
        </p:spPr>
        <p:txBody>
          <a:bodyPr/>
          <a:lstStyle/>
          <a:p>
            <a:r>
              <a:rPr lang="en-US" sz="3600" b="1" dirty="0">
                <a:latin typeface="Arial Rounded MT Bold"/>
                <a:cs typeface="Arial Rounded MT Bold"/>
              </a:rPr>
              <a:t>Benchmarks for Departmental Goals</a:t>
            </a:r>
            <a:br>
              <a:rPr lang="en-US" sz="3600" b="1" dirty="0">
                <a:latin typeface="Arial Rounded MT Bold"/>
                <a:cs typeface="Arial Rounded MT Bold"/>
              </a:rPr>
            </a:br>
            <a:endParaRPr lang="en-US" sz="3600" dirty="0">
              <a:latin typeface="Arial Rounded MT Bold"/>
              <a:cs typeface="Arial Rounded MT Bold"/>
            </a:endParaRPr>
          </a:p>
        </p:txBody>
      </p:sp>
      <p:sp>
        <p:nvSpPr>
          <p:cNvPr id="3" name="Content Placeholder 2"/>
          <p:cNvSpPr>
            <a:spLocks noGrp="1"/>
          </p:cNvSpPr>
          <p:nvPr>
            <p:ph sz="half" idx="1"/>
          </p:nvPr>
        </p:nvSpPr>
        <p:spPr>
          <a:xfrm>
            <a:off x="1617300" y="2424664"/>
            <a:ext cx="2910982" cy="3252788"/>
          </a:xfrm>
        </p:spPr>
        <p:txBody>
          <a:bodyPr>
            <a:noAutofit/>
          </a:bodyPr>
          <a:lstStyle/>
          <a:p>
            <a:pPr marL="0" indent="0">
              <a:buNone/>
            </a:pPr>
            <a:r>
              <a:rPr lang="en-US" sz="2400" u="sng" dirty="0">
                <a:solidFill>
                  <a:schemeClr val="tx1"/>
                </a:solidFill>
                <a:latin typeface="Arial Rounded MT Bold"/>
                <a:cs typeface="Arial Rounded MT Bold"/>
              </a:rPr>
              <a:t>Criteria</a:t>
            </a:r>
            <a:endParaRPr lang="en-US" sz="2400" dirty="0">
              <a:solidFill>
                <a:schemeClr val="tx1"/>
              </a:solidFill>
              <a:latin typeface="Arial Rounded MT Bold"/>
              <a:cs typeface="Arial Rounded MT Bold"/>
            </a:endParaRPr>
          </a:p>
          <a:p>
            <a:pPr>
              <a:buFont typeface="Arial" panose="020B0604020202020204" pitchFamily="34" charset="0"/>
              <a:buChar char="•"/>
            </a:pPr>
            <a:r>
              <a:rPr lang="en-US" sz="2400" dirty="0">
                <a:solidFill>
                  <a:schemeClr val="tx1"/>
                </a:solidFill>
                <a:latin typeface="Arial Rounded MT Bold"/>
                <a:cs typeface="Arial Rounded MT Bold"/>
              </a:rPr>
              <a:t>Objective</a:t>
            </a:r>
          </a:p>
          <a:p>
            <a:pPr>
              <a:buFont typeface="Arial" panose="020B0604020202020204" pitchFamily="34" charset="0"/>
              <a:buChar char="•"/>
            </a:pPr>
            <a:r>
              <a:rPr lang="en-US" sz="2400" dirty="0">
                <a:solidFill>
                  <a:schemeClr val="tx1"/>
                </a:solidFill>
                <a:latin typeface="Arial Rounded MT Bold"/>
                <a:cs typeface="Arial Rounded MT Bold"/>
              </a:rPr>
              <a:t>Comparative</a:t>
            </a:r>
          </a:p>
          <a:p>
            <a:pPr>
              <a:buFont typeface="Arial" panose="020B0604020202020204" pitchFamily="34" charset="0"/>
              <a:buChar char="•"/>
            </a:pPr>
            <a:r>
              <a:rPr lang="en-US" sz="2400" dirty="0">
                <a:solidFill>
                  <a:schemeClr val="tx1"/>
                </a:solidFill>
                <a:latin typeface="Arial Rounded MT Bold"/>
                <a:cs typeface="Arial Rounded MT Bold"/>
              </a:rPr>
              <a:t>Peer Institutions</a:t>
            </a:r>
            <a:endParaRPr lang="en-US" sz="2400" u="sng" dirty="0">
              <a:solidFill>
                <a:schemeClr val="tx1"/>
              </a:solidFill>
              <a:latin typeface="Arial Rounded MT Bold"/>
              <a:cs typeface="Arial Rounded MT Bold"/>
            </a:endParaRPr>
          </a:p>
          <a:p>
            <a:pPr>
              <a:buFont typeface="Wingdings" charset="2"/>
              <a:buChar char="§"/>
            </a:pPr>
            <a:endParaRPr lang="en-US" sz="2400" dirty="0">
              <a:solidFill>
                <a:schemeClr val="tx1"/>
              </a:solidFill>
              <a:latin typeface="Arial Rounded MT Bold"/>
              <a:cs typeface="Arial Rounded MT Bold"/>
            </a:endParaRPr>
          </a:p>
        </p:txBody>
      </p:sp>
      <p:sp>
        <p:nvSpPr>
          <p:cNvPr id="4" name="Content Placeholder 3"/>
          <p:cNvSpPr>
            <a:spLocks noGrp="1"/>
          </p:cNvSpPr>
          <p:nvPr>
            <p:ph sz="half" idx="2"/>
          </p:nvPr>
        </p:nvSpPr>
        <p:spPr>
          <a:xfrm>
            <a:off x="4528282" y="2241124"/>
            <a:ext cx="3767328" cy="4679592"/>
          </a:xfrm>
        </p:spPr>
        <p:txBody>
          <a:bodyPr>
            <a:noAutofit/>
          </a:bodyPr>
          <a:lstStyle/>
          <a:p>
            <a:pPr>
              <a:lnSpc>
                <a:spcPct val="20000"/>
              </a:lnSpc>
              <a:buFont typeface="Wingdings" charset="2"/>
              <a:buChar char="§"/>
            </a:pPr>
            <a:endParaRPr lang="en-US" sz="2000" u="sng" dirty="0">
              <a:solidFill>
                <a:schemeClr val="tx1"/>
              </a:solidFill>
              <a:latin typeface="Arial Rounded MT Bold"/>
              <a:cs typeface="Arial Rounded MT Bold"/>
            </a:endParaRPr>
          </a:p>
          <a:p>
            <a:pPr marL="0" indent="0">
              <a:lnSpc>
                <a:spcPct val="20000"/>
              </a:lnSpc>
              <a:buNone/>
            </a:pPr>
            <a:r>
              <a:rPr lang="en-US" sz="2400" dirty="0">
                <a:solidFill>
                  <a:schemeClr val="tx1"/>
                </a:solidFill>
                <a:latin typeface="Arial Rounded MT Bold"/>
                <a:cs typeface="Arial Rounded MT Bold"/>
              </a:rPr>
              <a:t>           </a:t>
            </a:r>
            <a:r>
              <a:rPr lang="en-US" sz="2400" u="sng" dirty="0">
                <a:solidFill>
                  <a:schemeClr val="tx1"/>
                </a:solidFill>
                <a:latin typeface="Arial Rounded MT Bold"/>
                <a:cs typeface="Arial Rounded MT Bold"/>
              </a:rPr>
              <a:t>Sources</a:t>
            </a:r>
          </a:p>
          <a:p>
            <a:pPr>
              <a:buFont typeface="Arial" panose="020B0604020202020204" pitchFamily="34" charset="0"/>
              <a:buChar char="•"/>
            </a:pPr>
            <a:r>
              <a:rPr lang="en-US" dirty="0">
                <a:solidFill>
                  <a:schemeClr val="tx1"/>
                </a:solidFill>
                <a:latin typeface="Arial Rounded MT Bold"/>
                <a:cs typeface="Arial Rounded MT Bold"/>
              </a:rPr>
              <a:t>Delaware Study of Faculty Workload: https://ire.udel.edu/cost/</a:t>
            </a:r>
          </a:p>
          <a:p>
            <a:pPr>
              <a:buFont typeface="Arial" panose="020B0604020202020204" pitchFamily="34" charset="0"/>
              <a:buChar char="•"/>
            </a:pPr>
            <a:r>
              <a:rPr lang="en-US" dirty="0">
                <a:solidFill>
                  <a:schemeClr val="tx1"/>
                </a:solidFill>
                <a:latin typeface="Arial Rounded MT Bold"/>
                <a:cs typeface="Arial Rounded MT Bold"/>
              </a:rPr>
              <a:t>NSF sites, especially Institutional Profiles </a:t>
            </a:r>
          </a:p>
          <a:p>
            <a:pPr>
              <a:buFont typeface="Arial" panose="020B0604020202020204" pitchFamily="34" charset="0"/>
              <a:buChar char="•"/>
            </a:pPr>
            <a:r>
              <a:rPr lang="en-US" dirty="0">
                <a:solidFill>
                  <a:schemeClr val="tx1"/>
                </a:solidFill>
                <a:latin typeface="Arial Rounded MT Bold"/>
                <a:cs typeface="Arial Rounded MT Bold"/>
              </a:rPr>
              <a:t>National Research Council:</a:t>
            </a:r>
          </a:p>
          <a:p>
            <a:pPr>
              <a:buFont typeface="Arial" panose="020B0604020202020204" pitchFamily="34" charset="0"/>
              <a:buChar char="•"/>
            </a:pPr>
            <a:r>
              <a:rPr lang="en-US" dirty="0">
                <a:solidFill>
                  <a:schemeClr val="tx1"/>
                </a:solidFill>
                <a:latin typeface="Arial Rounded MT Bold"/>
                <a:cs typeface="Arial Rounded MT Bold"/>
              </a:rPr>
              <a:t>Academic Analytics</a:t>
            </a:r>
          </a:p>
          <a:p>
            <a:pPr>
              <a:buFont typeface="Arial" panose="020B0604020202020204" pitchFamily="34" charset="0"/>
              <a:buChar char="•"/>
            </a:pPr>
            <a:r>
              <a:rPr lang="en-US" dirty="0">
                <a:solidFill>
                  <a:schemeClr val="tx1"/>
                </a:solidFill>
                <a:latin typeface="Arial Rounded MT Bold"/>
                <a:cs typeface="Arial Rounded MT Bold"/>
              </a:rPr>
              <a:t>Web of Knowledge</a:t>
            </a:r>
          </a:p>
        </p:txBody>
      </p:sp>
      <p:sp>
        <p:nvSpPr>
          <p:cNvPr id="5" name="Slide Number Placeholder 4"/>
          <p:cNvSpPr>
            <a:spLocks noGrp="1"/>
          </p:cNvSpPr>
          <p:nvPr>
            <p:ph type="sldNum" sz="quarter" idx="12"/>
          </p:nvPr>
        </p:nvSpPr>
        <p:spPr>
          <a:xfrm>
            <a:off x="3619500" y="6356350"/>
            <a:ext cx="533400" cy="365125"/>
          </a:xfrm>
        </p:spPr>
        <p:txBody>
          <a:bodyPr/>
          <a:lstStyle/>
          <a:p>
            <a:fld id="{E4680F97-A08C-1E4B-8D7F-26355D46F43B}" type="slidenum">
              <a:rPr lang="en-US" smtClean="0"/>
              <a:t>8</a:t>
            </a:fld>
            <a:endParaRPr lang="en-US" dirty="0"/>
          </a:p>
        </p:txBody>
      </p:sp>
    </p:spTree>
    <p:extLst>
      <p:ext uri="{BB962C8B-B14F-4D97-AF65-F5344CB8AC3E}">
        <p14:creationId xmlns:p14="http://schemas.microsoft.com/office/powerpoint/2010/main" val="72734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381000" y="228600"/>
            <a:ext cx="8458200" cy="1712913"/>
          </a:xfrm>
        </p:spPr>
        <p:txBody>
          <a:bodyPr/>
          <a:lstStyle/>
          <a:p>
            <a:r>
              <a:rPr lang="en-US" dirty="0">
                <a:latin typeface="Arial Rounded MT Bold"/>
                <a:cs typeface="Arial Rounded MT Bold"/>
              </a:rPr>
              <a:t>This Site allows a Wide Variety of Comparisons</a:t>
            </a:r>
            <a:br>
              <a:rPr lang="en-US" dirty="0">
                <a:latin typeface="Arial Rounded MT Bold"/>
                <a:cs typeface="Arial Rounded MT Bold"/>
              </a:rPr>
            </a:br>
            <a:r>
              <a:rPr lang="en-US" sz="2000" dirty="0">
                <a:latin typeface="Arial Rounded MT Bold"/>
                <a:cs typeface="Arial Rounded MT Bold"/>
              </a:rPr>
              <a:t>(All FL institutions are members)</a:t>
            </a:r>
          </a:p>
        </p:txBody>
      </p:sp>
      <p:sp>
        <p:nvSpPr>
          <p:cNvPr id="4" name="Slide Number Placeholder 3"/>
          <p:cNvSpPr>
            <a:spLocks noGrp="1"/>
          </p:cNvSpPr>
          <p:nvPr>
            <p:ph type="sldNum" sz="quarter" idx="12"/>
          </p:nvPr>
        </p:nvSpPr>
        <p:spPr/>
        <p:txBody>
          <a:bodyPr/>
          <a:lstStyle/>
          <a:p>
            <a:pPr>
              <a:defRPr/>
            </a:pPr>
            <a:fld id="{7CE834EF-CA8C-E444-A538-1BACA85D51CB}" type="slidenum">
              <a:rPr lang="en-US" smtClean="0"/>
              <a:pPr>
                <a:defRPr/>
              </a:pPr>
              <a:t>9</a:t>
            </a:fld>
            <a:endParaRPr lang="en-US" dirty="0"/>
          </a:p>
        </p:txBody>
      </p:sp>
      <p:pic>
        <p:nvPicPr>
          <p:cNvPr id="6" name="Picture 5"/>
          <p:cNvPicPr>
            <a:picLocks noChangeAspect="1"/>
          </p:cNvPicPr>
          <p:nvPr/>
        </p:nvPicPr>
        <p:blipFill>
          <a:blip r:embed="rId3"/>
          <a:stretch>
            <a:fillRect/>
          </a:stretch>
        </p:blipFill>
        <p:spPr>
          <a:xfrm>
            <a:off x="381000" y="2679700"/>
            <a:ext cx="8229600" cy="3670339"/>
          </a:xfrm>
          <a:prstGeom prst="rect">
            <a:avLst/>
          </a:prstGeom>
        </p:spPr>
      </p:pic>
      <p:sp>
        <p:nvSpPr>
          <p:cNvPr id="7" name="Rectangle 6"/>
          <p:cNvSpPr/>
          <p:nvPr/>
        </p:nvSpPr>
        <p:spPr>
          <a:xfrm>
            <a:off x="0" y="6352143"/>
            <a:ext cx="4383764" cy="369332"/>
          </a:xfrm>
          <a:prstGeom prst="rect">
            <a:avLst/>
          </a:prstGeom>
        </p:spPr>
        <p:txBody>
          <a:bodyPr wrap="none">
            <a:spAutoFit/>
          </a:bodyPr>
          <a:lstStyle/>
          <a:p>
            <a:r>
              <a:rPr lang="en-US" dirty="0"/>
              <a:t>https://ire.udel.edu/descriptive-summary/</a:t>
            </a:r>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4AB8C24586C447B9B6B35DA2D81899" ma:contentTypeVersion="13" ma:contentTypeDescription="Create a new document." ma:contentTypeScope="" ma:versionID="528fd80060eb4efa06b27d7b24ea4f69">
  <xsd:schema xmlns:xsd="http://www.w3.org/2001/XMLSchema" xmlns:xs="http://www.w3.org/2001/XMLSchema" xmlns:p="http://schemas.microsoft.com/office/2006/metadata/properties" xmlns:ns3="cce9fbe8-e2ac-4011-9dff-b94b6a4fdceb" xmlns:ns4="2a97cd30-65f2-4c3e-84f4-b28123b56819" targetNamespace="http://schemas.microsoft.com/office/2006/metadata/properties" ma:root="true" ma:fieldsID="ca0c17393e0c4c5674b659cf4b6c5082" ns3:_="" ns4:_="">
    <xsd:import namespace="cce9fbe8-e2ac-4011-9dff-b94b6a4fdceb"/>
    <xsd:import namespace="2a97cd30-65f2-4c3e-84f4-b28123b5681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e9fbe8-e2ac-4011-9dff-b94b6a4fdc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97cd30-65f2-4c3e-84f4-b28123b56819"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18CDE1-8174-449A-B5BE-5E055D8833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e9fbe8-e2ac-4011-9dff-b94b6a4fdceb"/>
    <ds:schemaRef ds:uri="2a97cd30-65f2-4c3e-84f4-b28123b568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CF8C6D-0E44-4DCA-A243-BA5F44CE1E29}">
  <ds:schemaRefs>
    <ds:schemaRef ds:uri="http://schemas.microsoft.com/sharepoint/v3/contenttype/forms"/>
  </ds:schemaRefs>
</ds:datastoreItem>
</file>

<file path=customXml/itemProps3.xml><?xml version="1.0" encoding="utf-8"?>
<ds:datastoreItem xmlns:ds="http://schemas.openxmlformats.org/officeDocument/2006/customXml" ds:itemID="{350CE7B6-78B6-4047-BFF8-E91AB9E1C2CB}">
  <ds:schemaRefs>
    <ds:schemaRef ds:uri="2a97cd30-65f2-4c3e-84f4-b28123b56819"/>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ce9fbe8-e2ac-4011-9dff-b94b6a4fdce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Crop</Template>
  <TotalTime>19978</TotalTime>
  <Words>1617</Words>
  <Application>Microsoft Macintosh PowerPoint</Application>
  <PresentationFormat>On-screen Show (4:3)</PresentationFormat>
  <Paragraphs>124</Paragraphs>
  <Slides>20</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Arial Rounded MT Bold</vt:lpstr>
      <vt:lpstr>Calibri</vt:lpstr>
      <vt:lpstr>Calisto MT</vt:lpstr>
      <vt:lpstr>Wingdings</vt:lpstr>
      <vt:lpstr>Genesis</vt:lpstr>
      <vt:lpstr>Worksheet</vt:lpstr>
      <vt:lpstr> Faculty Assignments</vt:lpstr>
      <vt:lpstr>Why Assignments May Be  Your Most Important Activity</vt:lpstr>
      <vt:lpstr>Why Assignments May Save Money for Florida Families</vt:lpstr>
      <vt:lpstr>Your Right as Department Chair</vt:lpstr>
      <vt:lpstr>Assignment Options</vt:lpstr>
      <vt:lpstr>Assignments to Effect Change</vt:lpstr>
      <vt:lpstr>Assignments Based on Benchmarks</vt:lpstr>
      <vt:lpstr>Benchmarks for Departmental Goals </vt:lpstr>
      <vt:lpstr>This Site allows a Wide Variety of Comparisons (All FL institutions are members)</vt:lpstr>
      <vt:lpstr>Benchmark Examples (per term)</vt:lpstr>
      <vt:lpstr>Faculty Assignments </vt:lpstr>
      <vt:lpstr>Teaching Assignment</vt:lpstr>
      <vt:lpstr>An Easy to Use Tool  (Old but still useful as the data are pretty consistent over time)</vt:lpstr>
      <vt:lpstr>Institutional Profiles</vt:lpstr>
      <vt:lpstr>Research Benchmarks: Interestingly, there has not been much variation over time</vt:lpstr>
      <vt:lpstr>Research Benchmarks (Economics- Second Quartile)</vt:lpstr>
      <vt:lpstr>Research Benchmarks</vt:lpstr>
      <vt:lpstr>Advantages of this Approach</vt:lpstr>
      <vt:lpstr>Challenges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Several Approaches to Faculty Assigments</dc:title>
  <dc:creator>Lawrence Abele</dc:creator>
  <cp:lastModifiedBy>Lawrence Abele</cp:lastModifiedBy>
  <cp:revision>113</cp:revision>
  <cp:lastPrinted>2019-10-10T03:45:31Z</cp:lastPrinted>
  <dcterms:created xsi:type="dcterms:W3CDTF">2013-04-22T18:12:44Z</dcterms:created>
  <dcterms:modified xsi:type="dcterms:W3CDTF">2021-09-28T01:47:51Z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0x0101004A4AB8C24586C447B9B6B35DA2D81899</vt:lpwstr>
  </property>
</Properties>
</file>