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1"/>
  </p:notesMasterIdLst>
  <p:sldIdLst>
    <p:sldId id="256" r:id="rId5"/>
    <p:sldId id="257" r:id="rId6"/>
    <p:sldId id="260" r:id="rId7"/>
    <p:sldId id="261" r:id="rId8"/>
    <p:sldId id="271" r:id="rId9"/>
    <p:sldId id="284" r:id="rId10"/>
    <p:sldId id="277" r:id="rId11"/>
    <p:sldId id="267" r:id="rId12"/>
    <p:sldId id="270" r:id="rId13"/>
    <p:sldId id="268" r:id="rId14"/>
    <p:sldId id="269" r:id="rId15"/>
    <p:sldId id="275" r:id="rId16"/>
    <p:sldId id="276" r:id="rId17"/>
    <p:sldId id="281" r:id="rId18"/>
    <p:sldId id="278"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34E518-D458-4F7A-8F2D-6C8B91971E9A}">
          <p14:sldIdLst>
            <p14:sldId id="256"/>
            <p14:sldId id="257"/>
            <p14:sldId id="260"/>
            <p14:sldId id="261"/>
            <p14:sldId id="271"/>
            <p14:sldId id="284"/>
            <p14:sldId id="277"/>
            <p14:sldId id="267"/>
            <p14:sldId id="270"/>
            <p14:sldId id="268"/>
            <p14:sldId id="269"/>
            <p14:sldId id="275"/>
            <p14:sldId id="276"/>
            <p14:sldId id="281"/>
            <p14:sldId id="278"/>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A2E65-7502-4CFB-8B5B-F2C7E7F298B8}" v="117" dt="2019-10-11T20:04:57.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65" d="100"/>
          <a:sy n="65" d="100"/>
        </p:scale>
        <p:origin x="608" y="40"/>
      </p:cViewPr>
      <p:guideLst/>
    </p:cSldViewPr>
  </p:slideViewPr>
  <p:notesTextViewPr>
    <p:cViewPr>
      <p:scale>
        <a:sx n="1" d="1"/>
        <a:sy n="1" d="1"/>
      </p:scale>
      <p:origin x="0" y="0"/>
    </p:cViewPr>
  </p:notesTextViewPr>
  <p:sorterViewPr>
    <p:cViewPr>
      <p:scale>
        <a:sx n="100" d="100"/>
        <a:sy n="100" d="100"/>
      </p:scale>
      <p:origin x="0" y="-217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2A3C14-967E-4221-AE49-5995252BF86D}" type="datetimeFigureOut">
              <a:rPr lang="en-US" smtClean="0"/>
              <a:t>9/27/2021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F4215-66BF-4B9D-A93F-F7A0F771B1C1}" type="slidenum">
              <a:rPr lang="en-US" smtClean="0"/>
              <a:t>‹#›</a:t>
            </a:fld>
            <a:endParaRPr lang="en-US"/>
          </a:p>
        </p:txBody>
      </p:sp>
    </p:spTree>
    <p:extLst>
      <p:ext uri="{BB962C8B-B14F-4D97-AF65-F5344CB8AC3E}">
        <p14:creationId xmlns:p14="http://schemas.microsoft.com/office/powerpoint/2010/main" val="126649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seem manipulative – and it is – but not malicious.  Helps your unit be successful, and helps your dean be successful.  </a:t>
            </a:r>
          </a:p>
        </p:txBody>
      </p:sp>
      <p:sp>
        <p:nvSpPr>
          <p:cNvPr id="4" name="Slide Number Placeholder 3"/>
          <p:cNvSpPr>
            <a:spLocks noGrp="1"/>
          </p:cNvSpPr>
          <p:nvPr>
            <p:ph type="sldNum" sz="quarter" idx="5"/>
          </p:nvPr>
        </p:nvSpPr>
        <p:spPr/>
        <p:txBody>
          <a:bodyPr/>
          <a:lstStyle/>
          <a:p>
            <a:fld id="{DFDF4215-66BF-4B9D-A93F-F7A0F771B1C1}" type="slidenum">
              <a:rPr lang="en-US" smtClean="0"/>
              <a:t>6</a:t>
            </a:fld>
            <a:endParaRPr lang="en-US"/>
          </a:p>
        </p:txBody>
      </p:sp>
    </p:spTree>
    <p:extLst>
      <p:ext uri="{BB962C8B-B14F-4D97-AF65-F5344CB8AC3E}">
        <p14:creationId xmlns:p14="http://schemas.microsoft.com/office/powerpoint/2010/main" val="71636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it’s going to end up on the provost’s or president’s desk (or email) or make it into the paper (or a social media equivalent) – give the dean a heads up.  If it involves violations of the law (e.g., financial mismanagement) tell the dean ASAP.  If you feel that immediate action is needed to avert a tragedy/disaster and you need the dean’s help – contact ASAP.  Short of that – dean does not need to know your unit’s “dirty laundry”.  Better not to know – don’t gossip with the dean (OK if the dean gossips with you – but don’t reciprocate). </a:t>
            </a:r>
          </a:p>
        </p:txBody>
      </p:sp>
      <p:sp>
        <p:nvSpPr>
          <p:cNvPr id="4" name="Slide Number Placeholder 3"/>
          <p:cNvSpPr>
            <a:spLocks noGrp="1"/>
          </p:cNvSpPr>
          <p:nvPr>
            <p:ph type="sldNum" sz="quarter" idx="5"/>
          </p:nvPr>
        </p:nvSpPr>
        <p:spPr/>
        <p:txBody>
          <a:bodyPr/>
          <a:lstStyle/>
          <a:p>
            <a:fld id="{DFDF4215-66BF-4B9D-A93F-F7A0F771B1C1}" type="slidenum">
              <a:rPr lang="en-US" smtClean="0"/>
              <a:t>9</a:t>
            </a:fld>
            <a:endParaRPr lang="en-US"/>
          </a:p>
        </p:txBody>
      </p:sp>
    </p:spTree>
    <p:extLst>
      <p:ext uri="{BB962C8B-B14F-4D97-AF65-F5344CB8AC3E}">
        <p14:creationId xmlns:p14="http://schemas.microsoft.com/office/powerpoint/2010/main" val="418408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your financial statements frequently and be on very good terms with the college’s budget person.</a:t>
            </a:r>
          </a:p>
        </p:txBody>
      </p:sp>
      <p:sp>
        <p:nvSpPr>
          <p:cNvPr id="4" name="Slide Number Placeholder 3"/>
          <p:cNvSpPr>
            <a:spLocks noGrp="1"/>
          </p:cNvSpPr>
          <p:nvPr>
            <p:ph type="sldNum" sz="quarter" idx="5"/>
          </p:nvPr>
        </p:nvSpPr>
        <p:spPr/>
        <p:txBody>
          <a:bodyPr/>
          <a:lstStyle/>
          <a:p>
            <a:fld id="{DFDF4215-66BF-4B9D-A93F-F7A0F771B1C1}" type="slidenum">
              <a:rPr lang="en-US" smtClean="0"/>
              <a:t>11</a:t>
            </a:fld>
            <a:endParaRPr lang="en-US"/>
          </a:p>
        </p:txBody>
      </p:sp>
    </p:spTree>
    <p:extLst>
      <p:ext uri="{BB962C8B-B14F-4D97-AF65-F5344CB8AC3E}">
        <p14:creationId xmlns:p14="http://schemas.microsoft.com/office/powerpoint/2010/main" val="154099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always easy and may not reflect your feelings about the dean – but never helpful to create an “Us” against the dean situation.  On occasion used the dean as the “fall guy” to accomplish some goal of important but always got the OK from the dean (usually it was at my dean’s suggestion – “Blame me”).</a:t>
            </a:r>
          </a:p>
        </p:txBody>
      </p:sp>
      <p:sp>
        <p:nvSpPr>
          <p:cNvPr id="4" name="Slide Number Placeholder 3"/>
          <p:cNvSpPr>
            <a:spLocks noGrp="1"/>
          </p:cNvSpPr>
          <p:nvPr>
            <p:ph type="sldNum" sz="quarter" idx="5"/>
          </p:nvPr>
        </p:nvSpPr>
        <p:spPr/>
        <p:txBody>
          <a:bodyPr/>
          <a:lstStyle/>
          <a:p>
            <a:fld id="{DFDF4215-66BF-4B9D-A93F-F7A0F771B1C1}" type="slidenum">
              <a:rPr lang="en-US" smtClean="0"/>
              <a:t>12</a:t>
            </a:fld>
            <a:endParaRPr lang="en-US"/>
          </a:p>
        </p:txBody>
      </p:sp>
    </p:spTree>
    <p:extLst>
      <p:ext uri="{BB962C8B-B14F-4D97-AF65-F5344CB8AC3E}">
        <p14:creationId xmlns:p14="http://schemas.microsoft.com/office/powerpoint/2010/main" val="118559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you have a modest budget, offering some of your resources communicates a critical message – and greatly increases a positive response from your dean. </a:t>
            </a:r>
          </a:p>
        </p:txBody>
      </p:sp>
      <p:sp>
        <p:nvSpPr>
          <p:cNvPr id="4" name="Slide Number Placeholder 3"/>
          <p:cNvSpPr>
            <a:spLocks noGrp="1"/>
          </p:cNvSpPr>
          <p:nvPr>
            <p:ph type="sldNum" sz="quarter" idx="5"/>
          </p:nvPr>
        </p:nvSpPr>
        <p:spPr/>
        <p:txBody>
          <a:bodyPr/>
          <a:lstStyle/>
          <a:p>
            <a:fld id="{DFDF4215-66BF-4B9D-A93F-F7A0F771B1C1}" type="slidenum">
              <a:rPr lang="en-US" smtClean="0"/>
              <a:t>13</a:t>
            </a:fld>
            <a:endParaRPr lang="en-US"/>
          </a:p>
        </p:txBody>
      </p:sp>
    </p:spTree>
    <p:extLst>
      <p:ext uri="{BB962C8B-B14F-4D97-AF65-F5344CB8AC3E}">
        <p14:creationId xmlns:p14="http://schemas.microsoft.com/office/powerpoint/2010/main" val="366824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you and the dean – misunderstandings are common, best to confirm that you correctly interpreted what your dean said in a meeting (of course, don’t put anything in email that is confidential – remember that emails are public records).  Helps too so that you and the dean remember what was agreed to weeks, months later.</a:t>
            </a:r>
          </a:p>
        </p:txBody>
      </p:sp>
      <p:sp>
        <p:nvSpPr>
          <p:cNvPr id="4" name="Slide Number Placeholder 3"/>
          <p:cNvSpPr>
            <a:spLocks noGrp="1"/>
          </p:cNvSpPr>
          <p:nvPr>
            <p:ph type="sldNum" sz="quarter" idx="5"/>
          </p:nvPr>
        </p:nvSpPr>
        <p:spPr/>
        <p:txBody>
          <a:bodyPr/>
          <a:lstStyle/>
          <a:p>
            <a:fld id="{DFDF4215-66BF-4B9D-A93F-F7A0F771B1C1}" type="slidenum">
              <a:rPr lang="en-US" smtClean="0"/>
              <a:t>14</a:t>
            </a:fld>
            <a:endParaRPr lang="en-US"/>
          </a:p>
        </p:txBody>
      </p:sp>
    </p:spTree>
    <p:extLst>
      <p:ext uri="{BB962C8B-B14F-4D97-AF65-F5344CB8AC3E}">
        <p14:creationId xmlns:p14="http://schemas.microsoft.com/office/powerpoint/2010/main" val="158164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Can’t stress this enough – hard to recover from a mistake in this area.   </a:t>
            </a:r>
          </a:p>
        </p:txBody>
      </p:sp>
      <p:sp>
        <p:nvSpPr>
          <p:cNvPr id="4" name="Slide Number Placeholder 3"/>
          <p:cNvSpPr>
            <a:spLocks noGrp="1"/>
          </p:cNvSpPr>
          <p:nvPr>
            <p:ph type="sldNum" sz="quarter" idx="5"/>
          </p:nvPr>
        </p:nvSpPr>
        <p:spPr/>
        <p:txBody>
          <a:bodyPr/>
          <a:lstStyle/>
          <a:p>
            <a:fld id="{DFDF4215-66BF-4B9D-A93F-F7A0F771B1C1}" type="slidenum">
              <a:rPr lang="en-US" smtClean="0"/>
              <a:t>15</a:t>
            </a:fld>
            <a:endParaRPr lang="en-US"/>
          </a:p>
        </p:txBody>
      </p:sp>
    </p:spTree>
    <p:extLst>
      <p:ext uri="{BB962C8B-B14F-4D97-AF65-F5344CB8AC3E}">
        <p14:creationId xmlns:p14="http://schemas.microsoft.com/office/powerpoint/2010/main" val="69487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9/27/2021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4closurefraud.org/2012/07/12/tick-tock-clock-is-ticking-on-crisis-charge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jpeg"/><Relationship Id="rId7" Type="http://schemas.openxmlformats.org/officeDocument/2006/relationships/hyperlink" Target="https://creativecommons.org/licenses/by-nc-nd/3.0/"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thehillsareburning.blogspot.com/2010/12/money-money-money.html" TargetMode="External"/><Relationship Id="rId5" Type="http://schemas.openxmlformats.org/officeDocument/2006/relationships/hyperlink" Target="http://celtibetico.blogspot.com/2016/07/la-foto-del-viernes-la-hucha-de-las.html"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www.flickr.com/photos/47692448@N05/4916854293/" TargetMode="Externa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poncier.org/blog/?cat=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mediationblog.blogspot.com/2006/01/protecting-mediation-confidentiality.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commons.wikimedia.org/wiki/File:Top-Ten-Logo.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pixabay.com/en/white-male-3d-man-isolated-3d-1871366/" TargetMode="Externa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iblognet.com/power-of-communicatio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s://creativecommons.org/licenses/by-nc/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lickr.com/photos/ajaygoel2011/27180406744/" TargetMode="External"/><Relationship Id="rId4" Type="http://schemas.openxmlformats.org/officeDocument/2006/relationships/hyperlink" Target="http://www.flickr.com/photos/welsnet/3404827202/"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jpeg"/><Relationship Id="rId7" Type="http://schemas.openxmlformats.org/officeDocument/2006/relationships/hyperlink" Target="https://creativecommons.org/licenses/by-nc-sa/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frikinglish.blogspot.com/2013/04/goldilocks-and-three-bears-ahora-que.html" TargetMode="External"/><Relationship Id="rId5" Type="http://schemas.openxmlformats.org/officeDocument/2006/relationships/hyperlink" Target="https://www.flickr.com/photos/ajaygoel2011/27180406744/" TargetMode="Externa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C000"/>
                </a:solidFill>
              </a:rPr>
              <a:t>Dealing with deans</a:t>
            </a:r>
          </a:p>
        </p:txBody>
      </p:sp>
      <p:sp>
        <p:nvSpPr>
          <p:cNvPr id="3" name="Subtitle 2"/>
          <p:cNvSpPr>
            <a:spLocks noGrp="1"/>
          </p:cNvSpPr>
          <p:nvPr>
            <p:ph type="subTitle" idx="1"/>
          </p:nvPr>
        </p:nvSpPr>
        <p:spPr/>
        <p:txBody>
          <a:bodyPr/>
          <a:lstStyle/>
          <a:p>
            <a:r>
              <a:rPr lang="en-US" dirty="0">
                <a:solidFill>
                  <a:srgbClr val="FFC000"/>
                </a:solidFill>
              </a:rPr>
              <a:t>Janet Kistner</a:t>
            </a:r>
          </a:p>
          <a:p>
            <a:r>
              <a:rPr lang="en-US" dirty="0">
                <a:solidFill>
                  <a:srgbClr val="FFC000"/>
                </a:solidFill>
              </a:rPr>
              <a:t>FSU</a:t>
            </a:r>
          </a:p>
        </p:txBody>
      </p:sp>
    </p:spTree>
    <p:extLst>
      <p:ext uri="{BB962C8B-B14F-4D97-AF65-F5344CB8AC3E}">
        <p14:creationId xmlns:p14="http://schemas.microsoft.com/office/powerpoint/2010/main" val="271233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7472" y="297180"/>
            <a:ext cx="6340084" cy="1638741"/>
          </a:xfrm>
        </p:spPr>
        <p:txBody>
          <a:bodyPr>
            <a:noAutofit/>
          </a:bodyPr>
          <a:lstStyle/>
          <a:p>
            <a:r>
              <a:rPr lang="en-US" sz="3600" dirty="0">
                <a:solidFill>
                  <a:srgbClr val="FFC000"/>
                </a:solidFill>
              </a:rPr>
              <a:t># 5 </a:t>
            </a:r>
            <a:br>
              <a:rPr lang="en-US" sz="3600" dirty="0">
                <a:solidFill>
                  <a:srgbClr val="FFC000"/>
                </a:solidFill>
              </a:rPr>
            </a:br>
            <a:r>
              <a:rPr lang="en-US" sz="3600" dirty="0">
                <a:solidFill>
                  <a:srgbClr val="FFC000"/>
                </a:solidFill>
              </a:rPr>
              <a:t>USE THE DEAN’S TIME WISELY</a:t>
            </a:r>
            <a:r>
              <a:rPr lang="en-US" sz="3600" dirty="0"/>
              <a:t/>
            </a:r>
            <a:br>
              <a:rPr lang="en-US" sz="3600" dirty="0"/>
            </a:br>
            <a:endParaRPr lang="en-US" sz="3600" dirty="0"/>
          </a:p>
        </p:txBody>
      </p:sp>
      <p:pic>
        <p:nvPicPr>
          <p:cNvPr id="9" name="Picture 8" descr="A picture containing object, clock&#10;&#10;Description automatically generated">
            <a:extLst>
              <a:ext uri="{FF2B5EF4-FFF2-40B4-BE49-F238E27FC236}">
                <a16:creationId xmlns:a16="http://schemas.microsoft.com/office/drawing/2014/main" id="{1C93C5EC-CB35-4747-BF88-D208E35EC0B3}"/>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28562" r="29188"/>
          <a:stretch/>
        </p:blipFill>
        <p:spPr>
          <a:xfrm>
            <a:off x="20" y="10"/>
            <a:ext cx="4635987" cy="6857990"/>
          </a:xfrm>
          <a:prstGeom prst="rect">
            <a:avLst/>
          </a:prstGeom>
        </p:spPr>
      </p:pic>
      <p:sp>
        <p:nvSpPr>
          <p:cNvPr id="3" name="Content Placeholder 2"/>
          <p:cNvSpPr>
            <a:spLocks noGrp="1"/>
          </p:cNvSpPr>
          <p:nvPr>
            <p:ph idx="1"/>
          </p:nvPr>
        </p:nvSpPr>
        <p:spPr>
          <a:xfrm>
            <a:off x="4927471" y="2096064"/>
            <a:ext cx="6811139" cy="4152336"/>
          </a:xfrm>
        </p:spPr>
        <p:txBody>
          <a:bodyPr>
            <a:normAutofit/>
          </a:bodyPr>
          <a:lstStyle/>
          <a:p>
            <a:pPr lvl="1"/>
            <a:r>
              <a:rPr lang="en-US" sz="3200" dirty="0">
                <a:solidFill>
                  <a:srgbClr val="FFC000"/>
                </a:solidFill>
                <a:effectLst/>
              </a:rPr>
              <a:t>Send an agenda in advance of the meeting</a:t>
            </a:r>
          </a:p>
          <a:p>
            <a:pPr lvl="1"/>
            <a:r>
              <a:rPr lang="en-US" sz="3200" dirty="0">
                <a:solidFill>
                  <a:srgbClr val="FFC000"/>
                </a:solidFill>
                <a:effectLst/>
              </a:rPr>
              <a:t>Come to the meeting prepared (data, spreadsheets, etc.)</a:t>
            </a:r>
            <a:r>
              <a:rPr lang="en-US" sz="3200" b="1" dirty="0">
                <a:solidFill>
                  <a:srgbClr val="FFC000"/>
                </a:solidFill>
                <a:effectLst/>
              </a:rPr>
              <a:t> </a:t>
            </a:r>
          </a:p>
          <a:p>
            <a:pPr lvl="1"/>
            <a:r>
              <a:rPr lang="en-US" sz="3200" dirty="0">
                <a:solidFill>
                  <a:srgbClr val="FFC000"/>
                </a:solidFill>
                <a:effectLst/>
              </a:rPr>
              <a:t>Be clear about your desired outcome</a:t>
            </a:r>
            <a:endParaRPr lang="en-US" dirty="0"/>
          </a:p>
        </p:txBody>
      </p:sp>
      <p:cxnSp>
        <p:nvCxnSpPr>
          <p:cNvPr id="14" name="Straight Connector 16">
            <a:extLst>
              <a:ext uri="{FF2B5EF4-FFF2-40B4-BE49-F238E27FC236}">
                <a16:creationId xmlns:a16="http://schemas.microsoft.com/office/drawing/2014/main" id="{3D1A74F5-4F0A-48DF-9897-2F294ADDFC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592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032E906-0F9C-4D89-AC7A-FFC279B7068E}"/>
              </a:ext>
            </a:extLst>
          </p:cNvPr>
          <p:cNvSpPr txBox="1"/>
          <p:nvPr/>
        </p:nvSpPr>
        <p:spPr>
          <a:xfrm>
            <a:off x="2045233" y="6657945"/>
            <a:ext cx="259077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4closurefraud.org/2012/07/12/tick-tock-clock-is-ticking-on-crisis-charges/">
                  <a:extLst>
                    <a:ext uri="{A12FA001-AC4F-418D-AE19-62706E023703}">
                      <ahyp:hlinkClr xmlns:ahyp="http://schemas.microsoft.com/office/drawing/2018/hyperlinkcolor" xmlns="" val="tx"/>
                    </a:ext>
                  </a:extLst>
                </a:hlinkClick>
              </a:rPr>
              <a:t>This Photo</a:t>
            </a:r>
            <a:r>
              <a:rPr lang="en-US" sz="700">
                <a:solidFill>
                  <a:srgbClr val="FFFFFF"/>
                </a:solidFill>
              </a:rPr>
              <a:t> by Unknown Autor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xmlns="" val="tx"/>
                    </a:ext>
                  </a:extLst>
                </a:hlinkClick>
              </a:rPr>
              <a:t>CC BY-NC</a:t>
            </a:r>
            <a:endParaRPr lang="en-US" sz="700">
              <a:solidFill>
                <a:srgbClr val="FFFFFF"/>
              </a:solidFill>
            </a:endParaRPr>
          </a:p>
        </p:txBody>
      </p:sp>
    </p:spTree>
    <p:extLst>
      <p:ext uri="{BB962C8B-B14F-4D97-AF65-F5344CB8AC3E}">
        <p14:creationId xmlns:p14="http://schemas.microsoft.com/office/powerpoint/2010/main" val="3763176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1BC9-43B2-4D16-9368-0A7CAB518898}"/>
              </a:ext>
            </a:extLst>
          </p:cNvPr>
          <p:cNvSpPr>
            <a:spLocks noGrp="1"/>
          </p:cNvSpPr>
          <p:nvPr>
            <p:ph type="title"/>
          </p:nvPr>
        </p:nvSpPr>
        <p:spPr>
          <a:xfrm>
            <a:off x="8010531" y="191590"/>
            <a:ext cx="3695682" cy="1744332"/>
          </a:xfrm>
        </p:spPr>
        <p:txBody>
          <a:bodyPr vert="horz" lIns="91440" tIns="45720" rIns="91440" bIns="45720" rtlCol="0" anchor="ctr">
            <a:normAutofit fontScale="90000"/>
          </a:bodyPr>
          <a:lstStyle/>
          <a:p>
            <a:pPr algn="l"/>
            <a:r>
              <a:rPr lang="en-US" sz="3200" dirty="0">
                <a:solidFill>
                  <a:srgbClr val="FFC000"/>
                </a:solidFill>
              </a:rPr>
              <a:t># 6</a:t>
            </a:r>
            <a:br>
              <a:rPr lang="en-US" sz="3200" dirty="0">
                <a:solidFill>
                  <a:srgbClr val="FFC000"/>
                </a:solidFill>
              </a:rPr>
            </a:br>
            <a:r>
              <a:rPr lang="en-US" sz="3200" dirty="0">
                <a:solidFill>
                  <a:srgbClr val="FFC000"/>
                </a:solidFill>
              </a:rPr>
              <a:t>Don’t let your budget go in the “</a:t>
            </a:r>
            <a:r>
              <a:rPr lang="en-US" sz="3200" dirty="0">
                <a:solidFill>
                  <a:srgbClr val="FF0000"/>
                </a:solidFill>
              </a:rPr>
              <a:t>red</a:t>
            </a:r>
            <a:r>
              <a:rPr lang="en-US" sz="3200" dirty="0">
                <a:solidFill>
                  <a:srgbClr val="FFC000"/>
                </a:solidFill>
              </a:rPr>
              <a:t>” </a:t>
            </a:r>
            <a:r>
              <a:rPr lang="en-US" sz="2100" dirty="0"/>
              <a:t/>
            </a:r>
            <a:br>
              <a:rPr lang="en-US" sz="2100" dirty="0"/>
            </a:br>
            <a:endParaRPr lang="en-US" sz="2100" dirty="0"/>
          </a:p>
        </p:txBody>
      </p:sp>
      <p:pic>
        <p:nvPicPr>
          <p:cNvPr id="20" name="Content Placeholder 19" descr="A picture containing indoor, pink, table, sitting&#10;&#10;Description automatically generated">
            <a:extLst>
              <a:ext uri="{FF2B5EF4-FFF2-40B4-BE49-F238E27FC236}">
                <a16:creationId xmlns:a16="http://schemas.microsoft.com/office/drawing/2014/main" id="{27AB044E-8660-4585-B5A7-DAE2A2782BA4}"/>
              </a:ext>
            </a:extLst>
          </p:cNvPr>
          <p:cNvPicPr>
            <a:picLocks noGrp="1" noChangeAspect="1"/>
          </p:cNvPicPr>
          <p:nvPr>
            <p:ph idx="1"/>
          </p:nvPr>
        </p:nvPicPr>
        <p:blipFill rotWithShape="1">
          <a:blip r:embed="rId4">
            <a:extLst>
              <a:ext uri="{837473B0-CC2E-450A-ABE3-18F120FF3D39}">
                <a1611:picAttrSrcUrl xmlns:a1611="http://schemas.microsoft.com/office/drawing/2016/11/main" xmlns="" r:id="rId5"/>
              </a:ext>
            </a:extLst>
          </a:blip>
          <a:srcRect l="11467" r="15018" b="-1"/>
          <a:stretch/>
        </p:blipFill>
        <p:spPr>
          <a:xfrm>
            <a:off x="20" y="10"/>
            <a:ext cx="7439003" cy="6857990"/>
          </a:xfrm>
          <a:prstGeom prst="rect">
            <a:avLst/>
          </a:prstGeom>
        </p:spPr>
      </p:pic>
      <p:sp>
        <p:nvSpPr>
          <p:cNvPr id="4" name="Text Placeholder 3">
            <a:extLst>
              <a:ext uri="{FF2B5EF4-FFF2-40B4-BE49-F238E27FC236}">
                <a16:creationId xmlns:a16="http://schemas.microsoft.com/office/drawing/2014/main" id="{9EC561F1-2D8A-4C16-8314-B572106F1343}"/>
              </a:ext>
            </a:extLst>
          </p:cNvPr>
          <p:cNvSpPr>
            <a:spLocks noGrp="1"/>
          </p:cNvSpPr>
          <p:nvPr>
            <p:ph type="body" sz="half" idx="2"/>
          </p:nvPr>
        </p:nvSpPr>
        <p:spPr>
          <a:xfrm>
            <a:off x="7848607" y="2096064"/>
            <a:ext cx="4343393" cy="3695136"/>
          </a:xfrm>
        </p:spPr>
        <p:txBody>
          <a:bodyPr vert="horz" lIns="91440" tIns="45720" rIns="91440" bIns="45720" rtlCol="0">
            <a:normAutofit fontScale="92500"/>
          </a:bodyPr>
          <a:lstStyle/>
          <a:p>
            <a:pPr algn="l"/>
            <a:r>
              <a:rPr lang="en-US" sz="2800" dirty="0">
                <a:solidFill>
                  <a:srgbClr val="FFC000"/>
                </a:solidFill>
              </a:rPr>
              <a:t>Headed for a budget shortfall?</a:t>
            </a:r>
          </a:p>
          <a:p>
            <a:pPr lvl="1" indent="-228600">
              <a:buFont typeface="Arial" panose="020B0604020202020204" pitchFamily="34" charset="0"/>
              <a:buChar char="•"/>
            </a:pPr>
            <a:r>
              <a:rPr lang="en-US" sz="2800" dirty="0">
                <a:solidFill>
                  <a:srgbClr val="FFC000"/>
                </a:solidFill>
              </a:rPr>
              <a:t>Alert your dean ASAP</a:t>
            </a:r>
          </a:p>
          <a:p>
            <a:pPr lvl="1" indent="-228600">
              <a:buFont typeface="Arial" panose="020B0604020202020204" pitchFamily="34" charset="0"/>
              <a:buChar char="•"/>
            </a:pPr>
            <a:r>
              <a:rPr lang="en-US" sz="2800" dirty="0">
                <a:solidFill>
                  <a:srgbClr val="FFC000"/>
                </a:solidFill>
              </a:rPr>
              <a:t>Provide a detailed explanation</a:t>
            </a:r>
          </a:p>
          <a:p>
            <a:pPr lvl="1" indent="-228600">
              <a:buFont typeface="Arial" panose="020B0604020202020204" pitchFamily="34" charset="0"/>
              <a:buChar char="•"/>
            </a:pPr>
            <a:r>
              <a:rPr lang="en-US" sz="2800" dirty="0">
                <a:solidFill>
                  <a:srgbClr val="FFC000"/>
                </a:solidFill>
              </a:rPr>
              <a:t>Have a plan for getting back in the black </a:t>
            </a:r>
          </a:p>
          <a:p>
            <a:pPr indent="-228600" algn="l">
              <a:buFont typeface="Arial" panose="020B0604020202020204" pitchFamily="34" charset="0"/>
              <a:buChar char="•"/>
            </a:pPr>
            <a:endParaRPr lang="en-US" sz="1800" dirty="0"/>
          </a:p>
        </p:txBody>
      </p:sp>
      <p:cxnSp>
        <p:nvCxnSpPr>
          <p:cNvPr id="40" name="Straight Connector 39">
            <a:extLst>
              <a:ext uri="{FF2B5EF4-FFF2-40B4-BE49-F238E27FC236}">
                <a16:creationId xmlns:a16="http://schemas.microsoft.com/office/drawing/2014/main" id="{86F36E06-BDE3-4AB7-8A7B-C457305FABE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9209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BE4BB03-757C-4028-A5AD-4FD7C0FFD67E}"/>
              </a:ext>
            </a:extLst>
          </p:cNvPr>
          <p:cNvSpPr txBox="1"/>
          <p:nvPr/>
        </p:nvSpPr>
        <p:spPr>
          <a:xfrm>
            <a:off x="9388027" y="6870700"/>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thehillsareburning.blogspot.com/2010/12/money-money-money.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
        <p:nvSpPr>
          <p:cNvPr id="21" name="TextBox 20">
            <a:extLst>
              <a:ext uri="{FF2B5EF4-FFF2-40B4-BE49-F238E27FC236}">
                <a16:creationId xmlns:a16="http://schemas.microsoft.com/office/drawing/2014/main" id="{7EC2CDFE-1E6E-4CA5-8BFC-61A2BB17D824}"/>
              </a:ext>
            </a:extLst>
          </p:cNvPr>
          <p:cNvSpPr txBox="1"/>
          <p:nvPr/>
        </p:nvSpPr>
        <p:spPr>
          <a:xfrm>
            <a:off x="4768207" y="6657945"/>
            <a:ext cx="278473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celtibetico.blogspot.com/2016/07/la-foto-del-viernes-la-hucha-de-las.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sa/3.0/">
                  <a:extLst>
                    <a:ext uri="{A12FA001-AC4F-418D-AE19-62706E023703}">
                      <ahyp:hlinkClr xmlns:ahyp="http://schemas.microsoft.com/office/drawing/2018/hyperlinkcolor" xmlns=""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13969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2151-906F-48A4-B661-63938EF7C910}"/>
              </a:ext>
            </a:extLst>
          </p:cNvPr>
          <p:cNvSpPr>
            <a:spLocks noGrp="1"/>
          </p:cNvSpPr>
          <p:nvPr>
            <p:ph type="title"/>
          </p:nvPr>
        </p:nvSpPr>
        <p:spPr>
          <a:xfrm>
            <a:off x="913795" y="609600"/>
            <a:ext cx="10353761" cy="1326321"/>
          </a:xfrm>
        </p:spPr>
        <p:txBody>
          <a:bodyPr>
            <a:normAutofit/>
          </a:bodyPr>
          <a:lstStyle/>
          <a:p>
            <a:r>
              <a:rPr lang="en-US" dirty="0">
                <a:solidFill>
                  <a:srgbClr val="FFC000"/>
                </a:solidFill>
              </a:rPr>
              <a:t># 7</a:t>
            </a:r>
            <a:br>
              <a:rPr lang="en-US" dirty="0">
                <a:solidFill>
                  <a:srgbClr val="FFC000"/>
                </a:solidFill>
              </a:rPr>
            </a:br>
            <a:r>
              <a:rPr lang="en-US" dirty="0">
                <a:solidFill>
                  <a:srgbClr val="FFC000"/>
                </a:solidFill>
              </a:rPr>
              <a:t>Present your dean in a good light</a:t>
            </a:r>
          </a:p>
        </p:txBody>
      </p:sp>
      <p:sp>
        <p:nvSpPr>
          <p:cNvPr id="10" name="Content Placeholder 9">
            <a:extLst>
              <a:ext uri="{FF2B5EF4-FFF2-40B4-BE49-F238E27FC236}">
                <a16:creationId xmlns:a16="http://schemas.microsoft.com/office/drawing/2014/main" id="{2CD697B5-1898-4B5E-83E4-E3DD1BAF09E3}"/>
              </a:ext>
            </a:extLst>
          </p:cNvPr>
          <p:cNvSpPr>
            <a:spLocks noGrp="1"/>
          </p:cNvSpPr>
          <p:nvPr>
            <p:ph idx="1"/>
          </p:nvPr>
        </p:nvSpPr>
        <p:spPr>
          <a:xfrm>
            <a:off x="348343" y="2096063"/>
            <a:ext cx="5582312" cy="3871103"/>
          </a:xfrm>
        </p:spPr>
        <p:txBody>
          <a:bodyPr>
            <a:noAutofit/>
          </a:bodyPr>
          <a:lstStyle/>
          <a:p>
            <a:r>
              <a:rPr lang="en-US" sz="2800" dirty="0">
                <a:solidFill>
                  <a:srgbClr val="FFC000"/>
                </a:solidFill>
              </a:rPr>
              <a:t>Foster positive relationships between your dean and your faculty</a:t>
            </a:r>
          </a:p>
          <a:p>
            <a:r>
              <a:rPr lang="en-US" sz="2800" dirty="0">
                <a:solidFill>
                  <a:srgbClr val="FFC000"/>
                </a:solidFill>
              </a:rPr>
              <a:t>Highlight the ways in which your dean supports your unit</a:t>
            </a:r>
          </a:p>
          <a:p>
            <a:r>
              <a:rPr lang="en-US" sz="2800" dirty="0">
                <a:solidFill>
                  <a:srgbClr val="FFC000"/>
                </a:solidFill>
              </a:rPr>
              <a:t>Dean as “fall guy” – only if you give them a heads up </a:t>
            </a:r>
          </a:p>
        </p:txBody>
      </p:sp>
      <p:pic>
        <p:nvPicPr>
          <p:cNvPr id="5" name="Content Placeholder 4" descr="A statue of a person with a cloudy sky&#10;&#10;Description automatically generated">
            <a:extLst>
              <a:ext uri="{FF2B5EF4-FFF2-40B4-BE49-F238E27FC236}">
                <a16:creationId xmlns:a16="http://schemas.microsoft.com/office/drawing/2014/main" id="{57F5D01E-CF31-4433-A43A-924B8157D6CB}"/>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590648" y="2210935"/>
            <a:ext cx="4366475"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6" name="TextBox 5">
            <a:extLst>
              <a:ext uri="{FF2B5EF4-FFF2-40B4-BE49-F238E27FC236}">
                <a16:creationId xmlns:a16="http://schemas.microsoft.com/office/drawing/2014/main" id="{EAF0B782-1B43-45C4-93FC-AB6165B703F4}"/>
              </a:ext>
            </a:extLst>
          </p:cNvPr>
          <p:cNvSpPr txBox="1"/>
          <p:nvPr/>
        </p:nvSpPr>
        <p:spPr>
          <a:xfrm>
            <a:off x="8172386" y="5504060"/>
            <a:ext cx="278473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www.flickr.com/photos/47692448@N05/4916854293/">
                  <a:extLst>
                    <a:ext uri="{A12FA001-AC4F-418D-AE19-62706E023703}">
                      <ahyp:hlinkClr xmlns:ahyp="http://schemas.microsoft.com/office/drawing/2018/hyperlinkcolor" xmlns=""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nc-sa/3.0/">
                  <a:extLst>
                    <a:ext uri="{A12FA001-AC4F-418D-AE19-62706E023703}">
                      <ahyp:hlinkClr xmlns:ahyp="http://schemas.microsoft.com/office/drawing/2018/hyperlinkcolor" xmlns="" val="tx"/>
                    </a:ext>
                  </a:extLst>
                </a:hlinkClick>
              </a:rPr>
              <a:t>C BY-SA-NC</a:t>
            </a:r>
            <a:endParaRPr lang="en-US" sz="700" dirty="0">
              <a:solidFill>
                <a:srgbClr val="FFFFFF"/>
              </a:solidFill>
            </a:endParaRPr>
          </a:p>
        </p:txBody>
      </p:sp>
    </p:spTree>
    <p:extLst>
      <p:ext uri="{BB962C8B-B14F-4D97-AF65-F5344CB8AC3E}">
        <p14:creationId xmlns:p14="http://schemas.microsoft.com/office/powerpoint/2010/main" val="53545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7ED5-D9A7-4482-9331-C2551A8083AD}"/>
              </a:ext>
            </a:extLst>
          </p:cNvPr>
          <p:cNvSpPr>
            <a:spLocks noGrp="1"/>
          </p:cNvSpPr>
          <p:nvPr>
            <p:ph type="title"/>
          </p:nvPr>
        </p:nvSpPr>
        <p:spPr/>
        <p:txBody>
          <a:bodyPr/>
          <a:lstStyle/>
          <a:p>
            <a:r>
              <a:rPr lang="en-US" dirty="0">
                <a:solidFill>
                  <a:srgbClr val="FFC000"/>
                </a:solidFill>
              </a:rPr>
              <a:t># 8</a:t>
            </a:r>
            <a:br>
              <a:rPr lang="en-US" dirty="0">
                <a:solidFill>
                  <a:srgbClr val="FFC000"/>
                </a:solidFill>
              </a:rPr>
            </a:br>
            <a:r>
              <a:rPr lang="en-US" dirty="0">
                <a:solidFill>
                  <a:srgbClr val="FFC000"/>
                </a:solidFill>
              </a:rPr>
              <a:t>PUT SOME skin in the game</a:t>
            </a:r>
          </a:p>
        </p:txBody>
      </p:sp>
      <p:sp>
        <p:nvSpPr>
          <p:cNvPr id="3" name="Content Placeholder 2">
            <a:extLst>
              <a:ext uri="{FF2B5EF4-FFF2-40B4-BE49-F238E27FC236}">
                <a16:creationId xmlns:a16="http://schemas.microsoft.com/office/drawing/2014/main" id="{53054477-901D-4D98-A768-6222228D949A}"/>
              </a:ext>
            </a:extLst>
          </p:cNvPr>
          <p:cNvSpPr>
            <a:spLocks noGrp="1"/>
          </p:cNvSpPr>
          <p:nvPr>
            <p:ph idx="1"/>
          </p:nvPr>
        </p:nvSpPr>
        <p:spPr/>
        <p:txBody>
          <a:bodyPr>
            <a:normAutofit/>
          </a:bodyPr>
          <a:lstStyle/>
          <a:p>
            <a:r>
              <a:rPr lang="en-US" sz="3200" dirty="0">
                <a:solidFill>
                  <a:srgbClr val="FFC000"/>
                </a:solidFill>
              </a:rPr>
              <a:t>Contribute some of your own resources – shows this is a top priority</a:t>
            </a:r>
          </a:p>
          <a:p>
            <a:endParaRPr lang="en-US" sz="3200" dirty="0">
              <a:solidFill>
                <a:srgbClr val="FFC000"/>
              </a:solidFill>
            </a:endParaRPr>
          </a:p>
          <a:p>
            <a:r>
              <a:rPr lang="en-US" sz="3200" dirty="0">
                <a:solidFill>
                  <a:srgbClr val="FFC000"/>
                </a:solidFill>
              </a:rPr>
              <a:t>Be clear about expected ROI</a:t>
            </a:r>
          </a:p>
        </p:txBody>
      </p:sp>
    </p:spTree>
    <p:extLst>
      <p:ext uri="{BB962C8B-B14F-4D97-AF65-F5344CB8AC3E}">
        <p14:creationId xmlns:p14="http://schemas.microsoft.com/office/powerpoint/2010/main" val="680482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31B2-B174-4B43-BE88-AD4CEA3D440B}"/>
              </a:ext>
            </a:extLst>
          </p:cNvPr>
          <p:cNvSpPr>
            <a:spLocks noGrp="1"/>
          </p:cNvSpPr>
          <p:nvPr>
            <p:ph type="title"/>
          </p:nvPr>
        </p:nvSpPr>
        <p:spPr/>
        <p:txBody>
          <a:bodyPr>
            <a:normAutofit fontScale="90000"/>
          </a:bodyPr>
          <a:lstStyle/>
          <a:p>
            <a:r>
              <a:rPr lang="en-US" sz="4000" dirty="0">
                <a:solidFill>
                  <a:srgbClr val="FFC000"/>
                </a:solidFill>
              </a:rPr>
              <a:t># 9</a:t>
            </a:r>
            <a:br>
              <a:rPr lang="en-US" sz="4000" dirty="0">
                <a:solidFill>
                  <a:srgbClr val="FFC000"/>
                </a:solidFill>
              </a:rPr>
            </a:br>
            <a:r>
              <a:rPr lang="en-US" sz="4000" dirty="0">
                <a:solidFill>
                  <a:srgbClr val="FFC000"/>
                </a:solidFill>
              </a:rPr>
              <a:t>TRUST (and create a record)</a:t>
            </a:r>
            <a:r>
              <a:rPr lang="en-US" dirty="0"/>
              <a:t/>
            </a:r>
            <a:br>
              <a:rPr lang="en-US" dirty="0"/>
            </a:br>
            <a:endParaRPr lang="en-US" dirty="0"/>
          </a:p>
        </p:txBody>
      </p:sp>
      <p:sp>
        <p:nvSpPr>
          <p:cNvPr id="3" name="Content Placeholder 2">
            <a:extLst>
              <a:ext uri="{FF2B5EF4-FFF2-40B4-BE49-F238E27FC236}">
                <a16:creationId xmlns:a16="http://schemas.microsoft.com/office/drawing/2014/main" id="{EAB62175-2A2C-44B6-8A15-315BF481CF2E}"/>
              </a:ext>
            </a:extLst>
          </p:cNvPr>
          <p:cNvSpPr>
            <a:spLocks noGrp="1"/>
          </p:cNvSpPr>
          <p:nvPr>
            <p:ph sz="half" idx="1"/>
          </p:nvPr>
        </p:nvSpPr>
        <p:spPr>
          <a:xfrm>
            <a:off x="913794" y="2088319"/>
            <a:ext cx="5574091" cy="3702881"/>
          </a:xfrm>
        </p:spPr>
        <p:txBody>
          <a:bodyPr>
            <a:normAutofit/>
          </a:bodyPr>
          <a:lstStyle/>
          <a:p>
            <a:r>
              <a:rPr lang="en-US" sz="3200" dirty="0">
                <a:solidFill>
                  <a:srgbClr val="FFC000"/>
                </a:solidFill>
              </a:rPr>
              <a:t>Conclude meetings by summarizing agreements, next steps</a:t>
            </a:r>
          </a:p>
          <a:p>
            <a:r>
              <a:rPr lang="en-US" sz="3200" dirty="0">
                <a:solidFill>
                  <a:srgbClr val="FFC000"/>
                </a:solidFill>
              </a:rPr>
              <a:t>Follow-up with an email: “Thanks for your time and for agreeing to……..”</a:t>
            </a:r>
          </a:p>
        </p:txBody>
      </p:sp>
      <p:pic>
        <p:nvPicPr>
          <p:cNvPr id="6" name="Content Placeholder 5" descr="A picture containing ball, racket, swinging, hitting&#10;&#10;Description automatically generated">
            <a:extLst>
              <a:ext uri="{FF2B5EF4-FFF2-40B4-BE49-F238E27FC236}">
                <a16:creationId xmlns:a16="http://schemas.microsoft.com/office/drawing/2014/main" id="{891F0351-1ADF-464F-87CF-61DBB0621A53}"/>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6815931" y="2605881"/>
            <a:ext cx="3810000" cy="2667000"/>
          </a:xfrm>
        </p:spPr>
      </p:pic>
      <p:sp>
        <p:nvSpPr>
          <p:cNvPr id="7" name="TextBox 6">
            <a:extLst>
              <a:ext uri="{FF2B5EF4-FFF2-40B4-BE49-F238E27FC236}">
                <a16:creationId xmlns:a16="http://schemas.microsoft.com/office/drawing/2014/main" id="{BE978E86-C2EC-4402-B59A-F75E8E5738E7}"/>
              </a:ext>
            </a:extLst>
          </p:cNvPr>
          <p:cNvSpPr txBox="1"/>
          <p:nvPr/>
        </p:nvSpPr>
        <p:spPr>
          <a:xfrm>
            <a:off x="6815931" y="5272881"/>
            <a:ext cx="3810000" cy="230832"/>
          </a:xfrm>
          <a:prstGeom prst="rect">
            <a:avLst/>
          </a:prstGeom>
          <a:noFill/>
        </p:spPr>
        <p:txBody>
          <a:bodyPr wrap="square" rtlCol="0">
            <a:spAutoFit/>
          </a:bodyPr>
          <a:lstStyle/>
          <a:p>
            <a:r>
              <a:rPr lang="en-US" sz="900">
                <a:hlinkClick r:id="rId4" tooltip="http://poncier.org/blog/?cat=5"/>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139924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507A-F04A-4D4F-AF61-FCEA4028E6C7}"/>
              </a:ext>
            </a:extLst>
          </p:cNvPr>
          <p:cNvSpPr>
            <a:spLocks noGrp="1"/>
          </p:cNvSpPr>
          <p:nvPr>
            <p:ph type="title"/>
          </p:nvPr>
        </p:nvSpPr>
        <p:spPr/>
        <p:txBody>
          <a:bodyPr>
            <a:normAutofit fontScale="90000"/>
          </a:bodyPr>
          <a:lstStyle/>
          <a:p>
            <a:r>
              <a:rPr lang="en-US" dirty="0">
                <a:solidFill>
                  <a:srgbClr val="FFC000"/>
                </a:solidFill>
              </a:rPr>
              <a:t># 10</a:t>
            </a:r>
            <a:br>
              <a:rPr lang="en-US" dirty="0">
                <a:solidFill>
                  <a:srgbClr val="FFC000"/>
                </a:solidFill>
              </a:rPr>
            </a:br>
            <a:r>
              <a:rPr lang="en-US" dirty="0">
                <a:solidFill>
                  <a:srgbClr val="FFC000"/>
                </a:solidFill>
              </a:rPr>
              <a:t>keep the dean’s confidences</a:t>
            </a:r>
            <a:r>
              <a:rPr lang="en-US" dirty="0"/>
              <a:t/>
            </a:r>
            <a:br>
              <a:rPr lang="en-US" dirty="0"/>
            </a:br>
            <a:endParaRPr lang="en-US" dirty="0"/>
          </a:p>
        </p:txBody>
      </p:sp>
      <p:sp>
        <p:nvSpPr>
          <p:cNvPr id="3" name="Content Placeholder 2">
            <a:extLst>
              <a:ext uri="{FF2B5EF4-FFF2-40B4-BE49-F238E27FC236}">
                <a16:creationId xmlns:a16="http://schemas.microsoft.com/office/drawing/2014/main" id="{C195D8C7-A5C5-4709-979F-8D6D0558D7A5}"/>
              </a:ext>
            </a:extLst>
          </p:cNvPr>
          <p:cNvSpPr>
            <a:spLocks noGrp="1"/>
          </p:cNvSpPr>
          <p:nvPr>
            <p:ph sz="half" idx="1"/>
          </p:nvPr>
        </p:nvSpPr>
        <p:spPr>
          <a:xfrm>
            <a:off x="913794" y="2088319"/>
            <a:ext cx="5692745" cy="3702881"/>
          </a:xfrm>
        </p:spPr>
        <p:txBody>
          <a:bodyPr/>
          <a:lstStyle/>
          <a:p>
            <a:r>
              <a:rPr lang="en-US" sz="2800" dirty="0">
                <a:solidFill>
                  <a:srgbClr val="FFC000"/>
                </a:solidFill>
              </a:rPr>
              <a:t>NEVER share information that was intended only for you</a:t>
            </a:r>
          </a:p>
          <a:p>
            <a:r>
              <a:rPr lang="en-US" sz="2800" dirty="0">
                <a:solidFill>
                  <a:srgbClr val="FFC000"/>
                </a:solidFill>
              </a:rPr>
              <a:t>Even if you hear it from someone else – don’t reveal a confidence </a:t>
            </a:r>
          </a:p>
          <a:p>
            <a:r>
              <a:rPr lang="en-US" sz="2800" dirty="0">
                <a:solidFill>
                  <a:srgbClr val="FFC000"/>
                </a:solidFill>
              </a:rPr>
              <a:t>If it’s not clear – ask! </a:t>
            </a:r>
          </a:p>
          <a:p>
            <a:endParaRPr lang="en-US" dirty="0"/>
          </a:p>
        </p:txBody>
      </p:sp>
      <p:pic>
        <p:nvPicPr>
          <p:cNvPr id="6" name="Content Placeholder 5" descr="A picture containing drawing&#10;&#10;Description automatically generated">
            <a:extLst>
              <a:ext uri="{FF2B5EF4-FFF2-40B4-BE49-F238E27FC236}">
                <a16:creationId xmlns:a16="http://schemas.microsoft.com/office/drawing/2014/main" id="{7AA3558D-EFC1-4884-A503-B3FF3FBBF38F}"/>
              </a:ext>
            </a:extLst>
          </p:cNvPr>
          <p:cNvPicPr>
            <a:picLocks noGrp="1" noChangeAspect="1"/>
          </p:cNvPicPr>
          <p:nvPr>
            <p:ph sz="half" idx="2"/>
          </p:nvPr>
        </p:nvPicPr>
        <p:blipFill>
          <a:blip r:embed="rId3">
            <a:extLst>
              <a:ext uri="{837473B0-CC2E-450A-ABE3-18F120FF3D39}">
                <a1611:picAttrSrcUrl xmlns:a1611="http://schemas.microsoft.com/office/drawing/2016/11/main" xmlns="" r:id="rId4"/>
              </a:ext>
            </a:extLst>
          </a:blip>
          <a:stretch>
            <a:fillRect/>
          </a:stretch>
        </p:blipFill>
        <p:spPr>
          <a:xfrm>
            <a:off x="7196931" y="2936081"/>
            <a:ext cx="3048000" cy="2006600"/>
          </a:xfrm>
        </p:spPr>
      </p:pic>
    </p:spTree>
    <p:extLst>
      <p:ext uri="{BB962C8B-B14F-4D97-AF65-F5344CB8AC3E}">
        <p14:creationId xmlns:p14="http://schemas.microsoft.com/office/powerpoint/2010/main" val="3787778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3051D-F967-4B12-928C-B8367ADDC6D3}"/>
              </a:ext>
            </a:extLst>
          </p:cNvPr>
          <p:cNvSpPr>
            <a:spLocks noGrp="1"/>
          </p:cNvSpPr>
          <p:nvPr>
            <p:ph type="title"/>
          </p:nvPr>
        </p:nvSpPr>
        <p:spPr/>
        <p:txBody>
          <a:bodyPr>
            <a:normAutofit/>
          </a:bodyPr>
          <a:lstStyle/>
          <a:p>
            <a:r>
              <a:rPr lang="en-US" sz="4000" dirty="0">
                <a:solidFill>
                  <a:srgbClr val="FFC000"/>
                </a:solidFill>
              </a:rPr>
              <a:t>Building effective relationships with deans</a:t>
            </a:r>
          </a:p>
        </p:txBody>
      </p:sp>
      <p:sp>
        <p:nvSpPr>
          <p:cNvPr id="3" name="Content Placeholder 2">
            <a:extLst>
              <a:ext uri="{FF2B5EF4-FFF2-40B4-BE49-F238E27FC236}">
                <a16:creationId xmlns:a16="http://schemas.microsoft.com/office/drawing/2014/main" id="{2926FBB4-9E72-416A-8B47-8921D5B94DED}"/>
              </a:ext>
            </a:extLst>
          </p:cNvPr>
          <p:cNvSpPr>
            <a:spLocks noGrp="1"/>
          </p:cNvSpPr>
          <p:nvPr>
            <p:ph idx="1"/>
          </p:nvPr>
        </p:nvSpPr>
        <p:spPr>
          <a:xfrm>
            <a:off x="903856" y="2096064"/>
            <a:ext cx="10353762" cy="3695136"/>
          </a:xfrm>
        </p:spPr>
        <p:txBody>
          <a:bodyPr/>
          <a:lstStyle/>
          <a:p>
            <a:endParaRPr lang="en-US" dirty="0"/>
          </a:p>
          <a:p>
            <a:pPr marL="0" indent="0" algn="ctr">
              <a:buNone/>
            </a:pPr>
            <a:r>
              <a:rPr lang="en-US" sz="3600" dirty="0">
                <a:solidFill>
                  <a:srgbClr val="FFC000"/>
                </a:solidFill>
              </a:rPr>
              <a:t>QUESTIONS?</a:t>
            </a:r>
          </a:p>
          <a:p>
            <a:endParaRPr lang="en-US" dirty="0">
              <a:solidFill>
                <a:srgbClr val="FFC000"/>
              </a:solidFill>
            </a:endParaRPr>
          </a:p>
          <a:p>
            <a:pPr marL="0" indent="0" algn="ctr">
              <a:buNone/>
            </a:pPr>
            <a:r>
              <a:rPr lang="en-US" sz="3600" dirty="0">
                <a:solidFill>
                  <a:srgbClr val="FFC000"/>
                </a:solidFill>
              </a:rPr>
              <a:t>THANKS!</a:t>
            </a:r>
          </a:p>
          <a:p>
            <a:endParaRPr lang="en-US" dirty="0"/>
          </a:p>
          <a:p>
            <a:endParaRPr lang="en-US" dirty="0"/>
          </a:p>
        </p:txBody>
      </p:sp>
    </p:spTree>
    <p:extLst>
      <p:ext uri="{BB962C8B-B14F-4D97-AF65-F5344CB8AC3E}">
        <p14:creationId xmlns:p14="http://schemas.microsoft.com/office/powerpoint/2010/main" val="375761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rgbClr val="FFC000"/>
              </a:solidFill>
            </a:endParaRPr>
          </a:p>
        </p:txBody>
      </p:sp>
      <p:pic>
        <p:nvPicPr>
          <p:cNvPr id="1028" name="Picture 4" descr="Image result for pictures of untrustworth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323" y="4817753"/>
            <a:ext cx="2401408" cy="17621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Image result for pictures of bad working relationships"/>
          <p:cNvSpPr>
            <a:spLocks noChangeAspect="1" noChangeArrowheads="1"/>
          </p:cNvSpPr>
          <p:nvPr/>
        </p:nvSpPr>
        <p:spPr bwMode="auto">
          <a:xfrm>
            <a:off x="6668670" y="380189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pictures of bad working relationship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stretch>
            <a:fillRect/>
          </a:stretch>
        </p:blipFill>
        <p:spPr>
          <a:xfrm>
            <a:off x="446918" y="330096"/>
            <a:ext cx="2743200" cy="1666875"/>
          </a:xfrm>
          <a:prstGeom prst="rect">
            <a:avLst/>
          </a:prstGeom>
        </p:spPr>
      </p:pic>
      <p:pic>
        <p:nvPicPr>
          <p:cNvPr id="1040" name="Picture 16" descr="Image result for pictures of bad working relationsh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8963" y="2779350"/>
            <a:ext cx="214312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pictures of bad working relationshi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5045" y="2896467"/>
            <a:ext cx="2776736" cy="174374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pictures of bad working relationshi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4378" y="546779"/>
            <a:ext cx="2391688" cy="204311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pictures of bad working relationshi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76" y="3988017"/>
            <a:ext cx="3168317" cy="22461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a:stretch>
            <a:fillRect/>
          </a:stretch>
        </p:blipFill>
        <p:spPr>
          <a:xfrm>
            <a:off x="9342288" y="4640213"/>
            <a:ext cx="2466975" cy="1847850"/>
          </a:xfrm>
          <a:prstGeom prst="rect">
            <a:avLst/>
          </a:prstGeom>
        </p:spPr>
      </p:pic>
      <p:pic>
        <p:nvPicPr>
          <p:cNvPr id="1052" name="Picture 28" descr="Image result for pictures of bad leader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7061" y="716293"/>
            <a:ext cx="2241640" cy="192505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mage result for pictures of bad leader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5000" y="4851647"/>
            <a:ext cx="2237221" cy="1694338"/>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pictures of bad leade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52221" y="843824"/>
            <a:ext cx="277756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2"/>
          <a:stretch>
            <a:fillRect/>
          </a:stretch>
        </p:blipFill>
        <p:spPr>
          <a:xfrm>
            <a:off x="3391748" y="2884747"/>
            <a:ext cx="2628900" cy="1743075"/>
          </a:xfrm>
          <a:prstGeom prst="rect">
            <a:avLst/>
          </a:prstGeom>
        </p:spPr>
      </p:pic>
      <p:pic>
        <p:nvPicPr>
          <p:cNvPr id="1060" name="Picture 36" descr="Image result for pictures of good leadershi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0611" y="2367966"/>
            <a:ext cx="2466975" cy="143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38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Complicated relationship</a:t>
            </a:r>
          </a:p>
        </p:txBody>
      </p:sp>
      <p:sp>
        <p:nvSpPr>
          <p:cNvPr id="3" name="Content Placeholder 2"/>
          <p:cNvSpPr>
            <a:spLocks noGrp="1"/>
          </p:cNvSpPr>
          <p:nvPr>
            <p:ph idx="1"/>
          </p:nvPr>
        </p:nvSpPr>
        <p:spPr/>
        <p:txBody>
          <a:bodyPr>
            <a:noAutofit/>
          </a:bodyPr>
          <a:lstStyle/>
          <a:p>
            <a:r>
              <a:rPr lang="en-US" sz="3200" dirty="0">
                <a:solidFill>
                  <a:srgbClr val="FFC000"/>
                </a:solidFill>
              </a:rPr>
              <a:t>Chairs serve at the pleasure of the dean</a:t>
            </a:r>
          </a:p>
          <a:p>
            <a:r>
              <a:rPr lang="en-US" sz="3200" dirty="0">
                <a:solidFill>
                  <a:srgbClr val="FFC000"/>
                </a:solidFill>
              </a:rPr>
              <a:t>Deans control chairs’ evaluation, salary, etc.</a:t>
            </a:r>
          </a:p>
          <a:p>
            <a:r>
              <a:rPr lang="en-US" sz="3200" dirty="0">
                <a:solidFill>
                  <a:srgbClr val="FFC000"/>
                </a:solidFill>
              </a:rPr>
              <a:t>Deans control resources to departments</a:t>
            </a:r>
          </a:p>
          <a:p>
            <a:pPr marL="0" indent="0">
              <a:buNone/>
            </a:pPr>
            <a:r>
              <a:rPr lang="en-US" sz="3200" dirty="0">
                <a:solidFill>
                  <a:srgbClr val="FFC000"/>
                </a:solidFill>
              </a:rPr>
              <a:t>Bottom line: You can’t afford to have a bad relationship with your dean</a:t>
            </a:r>
          </a:p>
        </p:txBody>
      </p:sp>
    </p:spTree>
    <p:extLst>
      <p:ext uri="{BB962C8B-B14F-4D97-AF65-F5344CB8AC3E}">
        <p14:creationId xmlns:p14="http://schemas.microsoft.com/office/powerpoint/2010/main" val="1931770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Empowerment: dean depends </a:t>
            </a:r>
            <a:br>
              <a:rPr lang="en-US" dirty="0">
                <a:solidFill>
                  <a:srgbClr val="FFC000"/>
                </a:solidFill>
              </a:rPr>
            </a:br>
            <a:r>
              <a:rPr lang="en-US" dirty="0">
                <a:solidFill>
                  <a:srgbClr val="FFC000"/>
                </a:solidFill>
              </a:rPr>
              <a:t>on your success </a:t>
            </a:r>
          </a:p>
        </p:txBody>
      </p:sp>
      <p:sp>
        <p:nvSpPr>
          <p:cNvPr id="3" name="Content Placeholder 2"/>
          <p:cNvSpPr>
            <a:spLocks noGrp="1"/>
          </p:cNvSpPr>
          <p:nvPr>
            <p:ph idx="1"/>
          </p:nvPr>
        </p:nvSpPr>
        <p:spPr>
          <a:xfrm>
            <a:off x="574766" y="2067488"/>
            <a:ext cx="10692791" cy="4257111"/>
          </a:xfrm>
        </p:spPr>
        <p:txBody>
          <a:bodyPr>
            <a:noAutofit/>
          </a:bodyPr>
          <a:lstStyle/>
          <a:p>
            <a:pPr marL="0" indent="0">
              <a:buNone/>
            </a:pPr>
            <a:r>
              <a:rPr lang="en-US" sz="2800" dirty="0">
                <a:solidFill>
                  <a:srgbClr val="FFC000"/>
                </a:solidFill>
              </a:rPr>
              <a:t>Deans need to impress their “bosses”</a:t>
            </a:r>
          </a:p>
          <a:p>
            <a:pPr marL="0" indent="0">
              <a:buNone/>
            </a:pPr>
            <a:r>
              <a:rPr lang="en-US" sz="2800" dirty="0">
                <a:solidFill>
                  <a:srgbClr val="FFC000"/>
                </a:solidFill>
              </a:rPr>
              <a:t>	serve at the pleasure of the provost/president</a:t>
            </a:r>
          </a:p>
          <a:p>
            <a:pPr marL="0" indent="0">
              <a:buNone/>
            </a:pPr>
            <a:r>
              <a:rPr lang="en-US" sz="2800" dirty="0">
                <a:solidFill>
                  <a:srgbClr val="FFC000"/>
                </a:solidFill>
              </a:rPr>
              <a:t>	judged by effectiveness in meeting goals </a:t>
            </a:r>
          </a:p>
          <a:p>
            <a:pPr marL="0" indent="0">
              <a:buNone/>
            </a:pPr>
            <a:r>
              <a:rPr lang="en-US" sz="2800" dirty="0">
                <a:solidFill>
                  <a:srgbClr val="FFC000"/>
                </a:solidFill>
              </a:rPr>
              <a:t>	most importantly – a flourishing, successful college </a:t>
            </a:r>
          </a:p>
          <a:p>
            <a:pPr marL="0" indent="0">
              <a:buNone/>
            </a:pPr>
            <a:r>
              <a:rPr lang="en-US" sz="2800" dirty="0">
                <a:solidFill>
                  <a:srgbClr val="FFC000"/>
                </a:solidFill>
              </a:rPr>
              <a:t>Success of a college depends on the success of its departments</a:t>
            </a:r>
          </a:p>
          <a:p>
            <a:pPr marL="0" indent="0">
              <a:buNone/>
            </a:pPr>
            <a:r>
              <a:rPr lang="en-US" sz="2800" dirty="0">
                <a:solidFill>
                  <a:srgbClr val="FFC000"/>
                </a:solidFill>
              </a:rPr>
              <a:t>Effective chairs are critical for successful departments</a:t>
            </a:r>
          </a:p>
        </p:txBody>
      </p:sp>
    </p:spTree>
    <p:extLst>
      <p:ext uri="{BB962C8B-B14F-4D97-AF65-F5344CB8AC3E}">
        <p14:creationId xmlns:p14="http://schemas.microsoft.com/office/powerpoint/2010/main" val="49600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CCFA2B-6A04-49E6-97A4-78E4BE34BD7C}"/>
              </a:ext>
            </a:extLst>
          </p:cNvPr>
          <p:cNvSpPr txBox="1"/>
          <p:nvPr/>
        </p:nvSpPr>
        <p:spPr>
          <a:xfrm>
            <a:off x="657225" y="4537711"/>
            <a:ext cx="10844965" cy="1062990"/>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400" b="1" cap="all" dirty="0">
                <a:solidFill>
                  <a:srgbClr val="FFC000"/>
                </a:solidFill>
                <a:effectLst>
                  <a:outerShdw blurRad="50800" dist="63500" dir="2700000" algn="tl" rotWithShape="0">
                    <a:srgbClr val="000000">
                      <a:alpha val="48000"/>
                    </a:srgbClr>
                  </a:outerShdw>
                </a:effectLst>
                <a:latin typeface="+mj-lt"/>
                <a:ea typeface="+mj-ea"/>
                <a:cs typeface="+mj-cs"/>
              </a:rPr>
              <a:t>Tips for Building  Effective Relationships with Deans  </a:t>
            </a:r>
          </a:p>
        </p:txBody>
      </p:sp>
      <p:sp>
        <p:nvSpPr>
          <p:cNvPr id="16" name="Rectangle 15">
            <a:extLst>
              <a:ext uri="{FF2B5EF4-FFF2-40B4-BE49-F238E27FC236}">
                <a16:creationId xmlns:a16="http://schemas.microsoft.com/office/drawing/2014/main" id="{D5AFA55D-CFB8-4204-BACF-5E01DF9D4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10668000" cy="339090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 clock&#10;&#10;Description automatically generated">
            <a:extLst>
              <a:ext uri="{FF2B5EF4-FFF2-40B4-BE49-F238E27FC236}">
                <a16:creationId xmlns:a16="http://schemas.microsoft.com/office/drawing/2014/main" id="{6965881D-2488-4DF8-AB96-E8E1D51979B6}"/>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3056321" y="1103182"/>
            <a:ext cx="6060309" cy="2651386"/>
          </a:xfrm>
          <a:prstGeom prst="rect">
            <a:avLst/>
          </a:prstGeom>
        </p:spPr>
      </p:pic>
      <p:sp>
        <p:nvSpPr>
          <p:cNvPr id="18" name="Rectangle 17">
            <a:extLst>
              <a:ext uri="{FF2B5EF4-FFF2-40B4-BE49-F238E27FC236}">
                <a16:creationId xmlns:a16="http://schemas.microsoft.com/office/drawing/2014/main" id="{5340E901-8017-4523-8734-5CB0A5F7F0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2021" y="797778"/>
            <a:ext cx="10528908" cy="3262195"/>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49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642A1C-DEF1-4A99-A599-F561CEB7F212}"/>
              </a:ext>
            </a:extLst>
          </p:cNvPr>
          <p:cNvSpPr>
            <a:spLocks noGrp="1"/>
          </p:cNvSpPr>
          <p:nvPr>
            <p:ph type="title"/>
          </p:nvPr>
        </p:nvSpPr>
        <p:spPr>
          <a:xfrm>
            <a:off x="913795" y="609600"/>
            <a:ext cx="10353761" cy="1326321"/>
          </a:xfrm>
        </p:spPr>
        <p:txBody>
          <a:bodyPr>
            <a:normAutofit/>
          </a:bodyPr>
          <a:lstStyle/>
          <a:p>
            <a:r>
              <a:rPr lang="en-US" dirty="0"/>
              <a:t>#1</a:t>
            </a:r>
            <a:br>
              <a:rPr lang="en-US" dirty="0"/>
            </a:br>
            <a:r>
              <a:rPr lang="en-US" dirty="0">
                <a:solidFill>
                  <a:srgbClr val="FFC000"/>
                </a:solidFill>
              </a:rPr>
              <a:t>DO YOUR HOMEWORK</a:t>
            </a:r>
          </a:p>
        </p:txBody>
      </p:sp>
      <p:sp>
        <p:nvSpPr>
          <p:cNvPr id="16" name="Rectangle 15">
            <a:extLst>
              <a:ext uri="{FF2B5EF4-FFF2-40B4-BE49-F238E27FC236}">
                <a16:creationId xmlns:a16="http://schemas.microsoft.com/office/drawing/2014/main" id="{88A69F92-2FCD-460F-9D54-3756D89A59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6168D10D-21B4-4B4A-928C-C7D4AADB9D46}"/>
              </a:ext>
            </a:extLst>
          </p:cNvPr>
          <p:cNvSpPr>
            <a:spLocks noGrp="1"/>
          </p:cNvSpPr>
          <p:nvPr>
            <p:ph idx="1"/>
          </p:nvPr>
        </p:nvSpPr>
        <p:spPr/>
        <p:txBody>
          <a:bodyPr>
            <a:normAutofit/>
          </a:bodyPr>
          <a:lstStyle/>
          <a:p>
            <a:r>
              <a:rPr lang="en-US" sz="2800" dirty="0">
                <a:solidFill>
                  <a:srgbClr val="FFC000"/>
                </a:solidFill>
              </a:rPr>
              <a:t>Find out what are the priorities of your dean?</a:t>
            </a:r>
          </a:p>
          <a:p>
            <a:pPr lvl="1"/>
            <a:r>
              <a:rPr lang="en-US" sz="2400" dirty="0">
                <a:solidFill>
                  <a:srgbClr val="FFC000"/>
                </a:solidFill>
              </a:rPr>
              <a:t>What did the dean do before being named your dean? </a:t>
            </a:r>
          </a:p>
          <a:p>
            <a:pPr lvl="1"/>
            <a:r>
              <a:rPr lang="en-US" sz="2400" dirty="0">
                <a:solidFill>
                  <a:srgbClr val="FFC000"/>
                </a:solidFill>
              </a:rPr>
              <a:t>What does your dean want to accomplish?</a:t>
            </a:r>
          </a:p>
          <a:p>
            <a:pPr lvl="2"/>
            <a:r>
              <a:rPr lang="en-US" sz="2000" dirty="0">
                <a:solidFill>
                  <a:srgbClr val="FFC000"/>
                </a:solidFill>
              </a:rPr>
              <a:t>Career aspirations? </a:t>
            </a:r>
          </a:p>
          <a:p>
            <a:pPr lvl="2"/>
            <a:r>
              <a:rPr lang="en-US" sz="2000" dirty="0">
                <a:solidFill>
                  <a:srgbClr val="FFC000"/>
                </a:solidFill>
              </a:rPr>
              <a:t>What expectations does the Provost have of the dean? </a:t>
            </a:r>
            <a:r>
              <a:rPr lang="en-US" dirty="0">
                <a:solidFill>
                  <a:srgbClr val="FFC000"/>
                </a:solidFill>
              </a:rPr>
              <a:t> </a:t>
            </a:r>
          </a:p>
          <a:p>
            <a:r>
              <a:rPr lang="en-US" sz="2600" dirty="0">
                <a:solidFill>
                  <a:srgbClr val="FFC000"/>
                </a:solidFill>
              </a:rPr>
              <a:t>Align priorities to benefit your unit</a:t>
            </a:r>
          </a:p>
          <a:p>
            <a:pPr marL="914400" lvl="2" indent="0">
              <a:buNone/>
            </a:pPr>
            <a:endParaRPr lang="en-US" dirty="0"/>
          </a:p>
        </p:txBody>
      </p:sp>
      <p:pic>
        <p:nvPicPr>
          <p:cNvPr id="14" name="Picture 13" descr="A picture containing toy, table, red&#10;&#10;Description automatically generated">
            <a:extLst>
              <a:ext uri="{FF2B5EF4-FFF2-40B4-BE49-F238E27FC236}">
                <a16:creationId xmlns:a16="http://schemas.microsoft.com/office/drawing/2014/main" id="{DCCC139D-B9C5-4913-A5AA-7403DBB9A7A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9016738" y="3429000"/>
            <a:ext cx="1950720" cy="1950720"/>
          </a:xfrm>
          <a:prstGeom prst="rect">
            <a:avLst/>
          </a:prstGeom>
        </p:spPr>
      </p:pic>
    </p:spTree>
    <p:extLst>
      <p:ext uri="{BB962C8B-B14F-4D97-AF65-F5344CB8AC3E}">
        <p14:creationId xmlns:p14="http://schemas.microsoft.com/office/powerpoint/2010/main" val="296640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29A0-D6F8-4C83-A6EC-D034C767C91F}"/>
              </a:ext>
            </a:extLst>
          </p:cNvPr>
          <p:cNvSpPr>
            <a:spLocks noGrp="1"/>
          </p:cNvSpPr>
          <p:nvPr>
            <p:ph type="title"/>
          </p:nvPr>
        </p:nvSpPr>
        <p:spPr>
          <a:xfrm>
            <a:off x="913795" y="609600"/>
            <a:ext cx="10353761" cy="1326321"/>
          </a:xfrm>
        </p:spPr>
        <p:txBody>
          <a:bodyPr>
            <a:normAutofit/>
          </a:bodyPr>
          <a:lstStyle/>
          <a:p>
            <a:r>
              <a:rPr lang="en-US" dirty="0">
                <a:solidFill>
                  <a:srgbClr val="FFC000"/>
                </a:solidFill>
              </a:rPr>
              <a:t># 2</a:t>
            </a:r>
            <a:br>
              <a:rPr lang="en-US" dirty="0">
                <a:solidFill>
                  <a:srgbClr val="FFC000"/>
                </a:solidFill>
              </a:rPr>
            </a:br>
            <a:r>
              <a:rPr lang="en-US" dirty="0">
                <a:solidFill>
                  <a:srgbClr val="FFC000"/>
                </a:solidFill>
              </a:rPr>
              <a:t>communication is key </a:t>
            </a:r>
          </a:p>
        </p:txBody>
      </p:sp>
      <p:sp>
        <p:nvSpPr>
          <p:cNvPr id="10" name="Content Placeholder 9">
            <a:extLst>
              <a:ext uri="{FF2B5EF4-FFF2-40B4-BE49-F238E27FC236}">
                <a16:creationId xmlns:a16="http://schemas.microsoft.com/office/drawing/2014/main" id="{87D0B668-2DE4-426E-9E0E-48828FFD37C1}"/>
              </a:ext>
            </a:extLst>
          </p:cNvPr>
          <p:cNvSpPr>
            <a:spLocks noGrp="1"/>
          </p:cNvSpPr>
          <p:nvPr>
            <p:ph idx="1"/>
          </p:nvPr>
        </p:nvSpPr>
        <p:spPr>
          <a:xfrm>
            <a:off x="913795" y="2096064"/>
            <a:ext cx="6352824" cy="4152336"/>
          </a:xfrm>
        </p:spPr>
        <p:txBody>
          <a:bodyPr>
            <a:normAutofit/>
          </a:bodyPr>
          <a:lstStyle/>
          <a:p>
            <a:r>
              <a:rPr lang="en-US" sz="3200" dirty="0">
                <a:solidFill>
                  <a:srgbClr val="FFC000"/>
                </a:solidFill>
              </a:rPr>
              <a:t>What’s your dean’s preferred mode of communication?</a:t>
            </a:r>
          </a:p>
          <a:p>
            <a:r>
              <a:rPr lang="en-US" sz="3200" dirty="0">
                <a:solidFill>
                  <a:srgbClr val="FFC000"/>
                </a:solidFill>
              </a:rPr>
              <a:t>How frequently does your dean want to hear from you?</a:t>
            </a:r>
          </a:p>
          <a:p>
            <a:r>
              <a:rPr lang="en-US" sz="3000" dirty="0">
                <a:solidFill>
                  <a:srgbClr val="FFC000"/>
                </a:solidFill>
              </a:rPr>
              <a:t>Be very careful what you “say” in public records</a:t>
            </a:r>
          </a:p>
        </p:txBody>
      </p:sp>
      <p:pic>
        <p:nvPicPr>
          <p:cNvPr id="5" name="Content Placeholder 4" descr="A picture containing yellow, small, sitting, light&#10;&#10;Description automatically generated">
            <a:extLst>
              <a:ext uri="{FF2B5EF4-FFF2-40B4-BE49-F238E27FC236}">
                <a16:creationId xmlns:a16="http://schemas.microsoft.com/office/drawing/2014/main" id="{43DC6BA3-C836-41D4-9B88-B33C474ABAB2}"/>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678736" y="2969837"/>
            <a:ext cx="3511778" cy="1975375"/>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6" name="TextBox 5">
            <a:extLst>
              <a:ext uri="{FF2B5EF4-FFF2-40B4-BE49-F238E27FC236}">
                <a16:creationId xmlns:a16="http://schemas.microsoft.com/office/drawing/2014/main" id="{EAC41708-2712-4E23-9FF8-114A223CF7AD}"/>
              </a:ext>
            </a:extLst>
          </p:cNvPr>
          <p:cNvSpPr txBox="1"/>
          <p:nvPr/>
        </p:nvSpPr>
        <p:spPr>
          <a:xfrm>
            <a:off x="8386541" y="4745157"/>
            <a:ext cx="280397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iblognet.com/power-of-communication.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xmlns=""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25679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232228"/>
            <a:ext cx="10353761" cy="1326321"/>
          </a:xfrm>
        </p:spPr>
        <p:txBody>
          <a:bodyPr vert="horz" lIns="91440" tIns="45720" rIns="91440" bIns="45720" rtlCol="0">
            <a:normAutofit fontScale="90000"/>
          </a:bodyPr>
          <a:lstStyle/>
          <a:p>
            <a:r>
              <a:rPr lang="en-US" sz="900" dirty="0"/>
              <a:t/>
            </a:r>
            <a:br>
              <a:rPr lang="en-US" sz="900" dirty="0"/>
            </a:br>
            <a:r>
              <a:rPr lang="en-US" sz="900" dirty="0"/>
              <a:t/>
            </a:r>
            <a:br>
              <a:rPr lang="en-US" sz="900" dirty="0"/>
            </a:br>
            <a:r>
              <a:rPr lang="en-US" sz="900" dirty="0"/>
              <a:t/>
            </a:r>
            <a:br>
              <a:rPr lang="en-US" sz="900" dirty="0"/>
            </a:br>
            <a:r>
              <a:rPr lang="en-US" sz="900" dirty="0"/>
              <a:t/>
            </a:r>
            <a:br>
              <a:rPr lang="en-US" sz="900" dirty="0"/>
            </a:br>
            <a:r>
              <a:rPr lang="en-US" sz="900" dirty="0"/>
              <a:t/>
            </a:r>
            <a:br>
              <a:rPr lang="en-US" sz="900" dirty="0"/>
            </a:br>
            <a:r>
              <a:rPr lang="en-US" sz="900" dirty="0"/>
              <a:t/>
            </a:r>
            <a:br>
              <a:rPr lang="en-US" sz="900" dirty="0"/>
            </a:br>
            <a:r>
              <a:rPr lang="en-US" sz="4000" dirty="0">
                <a:solidFill>
                  <a:srgbClr val="FFC000"/>
                </a:solidFill>
              </a:rPr>
              <a:t># 3 </a:t>
            </a:r>
            <a:br>
              <a:rPr lang="en-US" sz="4000" dirty="0">
                <a:solidFill>
                  <a:srgbClr val="FFC000"/>
                </a:solidFill>
              </a:rPr>
            </a:br>
            <a:r>
              <a:rPr lang="en-US" sz="4000" dirty="0">
                <a:solidFill>
                  <a:srgbClr val="FFC000"/>
                </a:solidFill>
              </a:rPr>
              <a:t>BE THE BEARER OF GOOD NEWS</a:t>
            </a:r>
            <a:r>
              <a:rPr lang="en-US" sz="900" dirty="0">
                <a:solidFill>
                  <a:srgbClr val="FFC000"/>
                </a:solidFill>
              </a:rPr>
              <a:t/>
            </a:r>
            <a:br>
              <a:rPr lang="en-US" sz="900" dirty="0">
                <a:solidFill>
                  <a:srgbClr val="FFC000"/>
                </a:solidFill>
              </a:rPr>
            </a:br>
            <a:endParaRPr lang="en-US" sz="900" dirty="0">
              <a:solidFill>
                <a:srgbClr val="FFC000"/>
              </a:solidFill>
            </a:endParaRPr>
          </a:p>
        </p:txBody>
      </p:sp>
      <p:sp>
        <p:nvSpPr>
          <p:cNvPr id="3" name="Content Placeholder 2"/>
          <p:cNvSpPr>
            <a:spLocks noGrp="1"/>
          </p:cNvSpPr>
          <p:nvPr>
            <p:ph idx="1"/>
          </p:nvPr>
        </p:nvSpPr>
        <p:spPr>
          <a:xfrm>
            <a:off x="130628" y="2096064"/>
            <a:ext cx="7548107" cy="3695136"/>
          </a:xfrm>
        </p:spPr>
        <p:txBody>
          <a:bodyPr>
            <a:normAutofit/>
          </a:bodyPr>
          <a:lstStyle/>
          <a:p>
            <a:pPr marL="0" indent="0">
              <a:lnSpc>
                <a:spcPct val="110000"/>
              </a:lnSpc>
              <a:buNone/>
            </a:pPr>
            <a:r>
              <a:rPr lang="en-US" sz="2400" dirty="0">
                <a:solidFill>
                  <a:srgbClr val="FFC000"/>
                </a:solidFill>
                <a:effectLst/>
              </a:rPr>
              <a:t>Keep your dean informed of successes in your unit</a:t>
            </a:r>
          </a:p>
          <a:p>
            <a:pPr marL="0" indent="0">
              <a:lnSpc>
                <a:spcPct val="110000"/>
              </a:lnSpc>
              <a:buNone/>
            </a:pPr>
            <a:r>
              <a:rPr lang="en-US" sz="2400" dirty="0">
                <a:solidFill>
                  <a:srgbClr val="FFC000"/>
                </a:solidFill>
                <a:effectLst/>
              </a:rPr>
              <a:t>	Regularly (e.g., monthly “good news” email)</a:t>
            </a:r>
          </a:p>
          <a:p>
            <a:pPr marL="0" indent="0">
              <a:lnSpc>
                <a:spcPct val="110000"/>
              </a:lnSpc>
              <a:buNone/>
            </a:pPr>
            <a:r>
              <a:rPr lang="en-US" sz="2400" dirty="0">
                <a:solidFill>
                  <a:srgbClr val="FFC000"/>
                </a:solidFill>
                <a:effectLst/>
              </a:rPr>
              <a:t>	Reflects well on you and your unit</a:t>
            </a:r>
          </a:p>
          <a:p>
            <a:pPr marL="0" indent="0">
              <a:lnSpc>
                <a:spcPct val="110000"/>
              </a:lnSpc>
              <a:buNone/>
            </a:pPr>
            <a:r>
              <a:rPr lang="en-US" sz="2400" dirty="0">
                <a:solidFill>
                  <a:srgbClr val="FFC000"/>
                </a:solidFill>
                <a:effectLst/>
              </a:rPr>
              <a:t>	Helps your dean: “Pearls” to share with others</a:t>
            </a:r>
          </a:p>
          <a:p>
            <a:pPr marL="0" indent="0">
              <a:lnSpc>
                <a:spcPct val="110000"/>
              </a:lnSpc>
              <a:buNone/>
            </a:pPr>
            <a:r>
              <a:rPr lang="en-US" sz="2400" dirty="0">
                <a:solidFill>
                  <a:srgbClr val="FFC000"/>
                </a:solidFill>
                <a:effectLst/>
              </a:rPr>
              <a:t>When you have SPECTACULAR news</a:t>
            </a:r>
          </a:p>
          <a:p>
            <a:pPr marL="0" indent="0">
              <a:lnSpc>
                <a:spcPct val="110000"/>
              </a:lnSpc>
              <a:buNone/>
            </a:pPr>
            <a:r>
              <a:rPr lang="en-US" sz="2400" dirty="0">
                <a:solidFill>
                  <a:srgbClr val="FFC000"/>
                </a:solidFill>
                <a:effectLst/>
              </a:rPr>
              <a:t>	Make sure the dean is the 1</a:t>
            </a:r>
            <a:r>
              <a:rPr lang="en-US" sz="2400" baseline="30000" dirty="0">
                <a:solidFill>
                  <a:srgbClr val="FFC000"/>
                </a:solidFill>
                <a:effectLst/>
              </a:rPr>
              <a:t>ST  </a:t>
            </a:r>
            <a:r>
              <a:rPr lang="en-US" sz="2400" dirty="0">
                <a:solidFill>
                  <a:srgbClr val="FFC000"/>
                </a:solidFill>
                <a:effectLst/>
              </a:rPr>
              <a:t>to know</a:t>
            </a:r>
          </a:p>
          <a:p>
            <a:pPr marL="0" indent="0">
              <a:lnSpc>
                <a:spcPct val="110000"/>
              </a:lnSpc>
              <a:buNone/>
            </a:pPr>
            <a:r>
              <a:rPr lang="en-US" sz="2400" dirty="0">
                <a:solidFill>
                  <a:srgbClr val="FFC000"/>
                </a:solidFill>
                <a:effectLst/>
              </a:rPr>
              <a:t>	Make sure the dean hears it from you</a:t>
            </a:r>
          </a:p>
          <a:p>
            <a:pPr>
              <a:lnSpc>
                <a:spcPct val="110000"/>
              </a:lnSpc>
            </a:pPr>
            <a:endParaRPr lang="en-US" sz="1100" dirty="0"/>
          </a:p>
        </p:txBody>
      </p:sp>
      <p:pic>
        <p:nvPicPr>
          <p:cNvPr id="7" name="Picture 6" descr="A picture containing food, drawing&#10;&#10;Description automatically generated">
            <a:extLst>
              <a:ext uri="{FF2B5EF4-FFF2-40B4-BE49-F238E27FC236}">
                <a16:creationId xmlns:a16="http://schemas.microsoft.com/office/drawing/2014/main" id="{4C60AEFC-4B94-420D-80F4-79B1738EDAE5}"/>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678736" y="2473799"/>
            <a:ext cx="3511778" cy="2967452"/>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
        <p:nvSpPr>
          <p:cNvPr id="6" name="TextBox 5">
            <a:extLst>
              <a:ext uri="{FF2B5EF4-FFF2-40B4-BE49-F238E27FC236}">
                <a16:creationId xmlns:a16="http://schemas.microsoft.com/office/drawing/2014/main" id="{15FA2160-34F5-49ED-8754-BDC51E304C65}"/>
              </a:ext>
            </a:extLst>
          </p:cNvPr>
          <p:cNvSpPr txBox="1"/>
          <p:nvPr/>
        </p:nvSpPr>
        <p:spPr>
          <a:xfrm>
            <a:off x="9715040" y="6870700"/>
            <a:ext cx="24769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ajaygoel2011/27180406744/">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xmlns="" val="tx"/>
                    </a:ext>
                  </a:extLst>
                </a:hlinkClick>
              </a:rPr>
              <a:t>CC BY</a:t>
            </a:r>
            <a:endParaRPr lang="en-US" sz="700">
              <a:solidFill>
                <a:srgbClr val="FFFFFF"/>
              </a:solidFill>
            </a:endParaRPr>
          </a:p>
        </p:txBody>
      </p:sp>
      <p:sp>
        <p:nvSpPr>
          <p:cNvPr id="9" name="TextBox 8">
            <a:extLst>
              <a:ext uri="{FF2B5EF4-FFF2-40B4-BE49-F238E27FC236}">
                <a16:creationId xmlns:a16="http://schemas.microsoft.com/office/drawing/2014/main" id="{2A971B6A-2DAE-47F2-BD0C-FAFE40DE0F80}"/>
              </a:ext>
            </a:extLst>
          </p:cNvPr>
          <p:cNvSpPr txBox="1"/>
          <p:nvPr/>
        </p:nvSpPr>
        <p:spPr>
          <a:xfrm>
            <a:off x="8548445" y="5241196"/>
            <a:ext cx="2642069"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flickr.com/photos/welsnet/3404827202/">
                  <a:extLst>
                    <a:ext uri="{A12FA001-AC4F-418D-AE19-62706E023703}">
                      <ahyp:hlinkClr xmlns:ahyp="http://schemas.microsoft.com/office/drawing/2018/hyperlinkcolor" xmlns="" val="tx"/>
                    </a:ext>
                  </a:extLst>
                </a:hlinkClick>
              </a:rPr>
              <a:t>This Photo</a:t>
            </a:r>
            <a:r>
              <a:rPr lang="en-US" sz="700" dirty="0">
                <a:solidFill>
                  <a:srgbClr val="FFFFFF"/>
                </a:solidFill>
              </a:rPr>
              <a:t> by Unknown Author is </a:t>
            </a:r>
            <a:r>
              <a:rPr lang="en-US" sz="700" dirty="0" err="1">
                <a:solidFill>
                  <a:srgbClr val="FFFFFF"/>
                </a:solidFill>
              </a:rPr>
              <a:t>licend</a:t>
            </a:r>
            <a:r>
              <a:rPr lang="en-US" sz="700" dirty="0">
                <a:solidFill>
                  <a:srgbClr val="FFFFFF"/>
                </a:solidFill>
              </a:rPr>
              <a:t> under </a:t>
            </a:r>
            <a:r>
              <a:rPr lang="en-US" sz="700" dirty="0">
                <a:solidFill>
                  <a:srgbClr val="FFFFFF"/>
                </a:solidFill>
                <a:hlinkClick r:id="rId7" tooltip="https://creativecommons.org/licenses/by-nc/3.0/">
                  <a:extLst>
                    <a:ext uri="{A12FA001-AC4F-418D-AE19-62706E023703}">
                      <ahyp:hlinkClr xmlns:ahyp="http://schemas.microsoft.com/office/drawing/2018/hyperlinkcolor" xmlns=""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112758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4F1F-8672-4ED2-BDD0-7B2452CF426C}"/>
              </a:ext>
            </a:extLst>
          </p:cNvPr>
          <p:cNvSpPr>
            <a:spLocks noGrp="1"/>
          </p:cNvSpPr>
          <p:nvPr>
            <p:ph type="title"/>
          </p:nvPr>
        </p:nvSpPr>
        <p:spPr>
          <a:xfrm>
            <a:off x="5076062" y="234315"/>
            <a:ext cx="6340084" cy="1664970"/>
          </a:xfrm>
        </p:spPr>
        <p:txBody>
          <a:bodyPr vert="horz" lIns="91440" tIns="45720" rIns="91440" bIns="45720" rtlCol="0" anchor="ctr">
            <a:normAutofit fontScale="90000"/>
          </a:bodyPr>
          <a:lstStyle/>
          <a:p>
            <a:r>
              <a:rPr lang="en-US" sz="1600" dirty="0"/>
              <a:t/>
            </a:r>
            <a:br>
              <a:rPr lang="en-US" sz="1600" dirty="0"/>
            </a:br>
            <a:r>
              <a:rPr lang="en-US" sz="4000" dirty="0">
                <a:solidFill>
                  <a:srgbClr val="FFC000"/>
                </a:solidFill>
              </a:rPr>
              <a:t># 4 </a:t>
            </a:r>
            <a:br>
              <a:rPr lang="en-US" sz="4000" dirty="0">
                <a:solidFill>
                  <a:srgbClr val="FFC000"/>
                </a:solidFill>
              </a:rPr>
            </a:br>
            <a:r>
              <a:rPr lang="en-US" sz="4000" dirty="0">
                <a:solidFill>
                  <a:srgbClr val="FFC000"/>
                </a:solidFill>
              </a:rPr>
              <a:t>Never let your dean be </a:t>
            </a:r>
            <a:r>
              <a:rPr lang="en-US" sz="4000" strike="sngStrike" dirty="0">
                <a:solidFill>
                  <a:srgbClr val="FFC000"/>
                </a:solidFill>
              </a:rPr>
              <a:t>blindsided </a:t>
            </a:r>
          </a:p>
        </p:txBody>
      </p:sp>
      <p:pic>
        <p:nvPicPr>
          <p:cNvPr id="11" name="Content Placeholder 10" descr="A flag hanging on a pole&#10;&#10;Description automatically generated">
            <a:extLst>
              <a:ext uri="{FF2B5EF4-FFF2-40B4-BE49-F238E27FC236}">
                <a16:creationId xmlns:a16="http://schemas.microsoft.com/office/drawing/2014/main" id="{4E5CC3B2-41E4-437A-8597-07A485F77F1A}"/>
              </a:ext>
            </a:extLst>
          </p:cNvPr>
          <p:cNvPicPr>
            <a:picLocks noGrp="1" noChangeAspect="1"/>
          </p:cNvPicPr>
          <p:nvPr>
            <p:ph idx="1"/>
          </p:nvPr>
        </p:nvPicPr>
        <p:blipFill rotWithShape="1">
          <a:blip r:embed="rId4">
            <a:extLst>
              <a:ext uri="{837473B0-CC2E-450A-ABE3-18F120FF3D39}">
                <a1611:picAttrSrcUrl xmlns:a1611="http://schemas.microsoft.com/office/drawing/2016/11/main" xmlns="" r:id="rId5"/>
              </a:ext>
            </a:extLst>
          </a:blip>
          <a:srcRect l="32247" r="22799"/>
          <a:stretch/>
        </p:blipFill>
        <p:spPr>
          <a:xfrm>
            <a:off x="20" y="10"/>
            <a:ext cx="4635987" cy="6857990"/>
          </a:xfrm>
          <a:prstGeom prst="rect">
            <a:avLst/>
          </a:prstGeom>
        </p:spPr>
      </p:pic>
      <p:sp>
        <p:nvSpPr>
          <p:cNvPr id="15" name="Rectangle 14">
            <a:extLst>
              <a:ext uri="{FF2B5EF4-FFF2-40B4-BE49-F238E27FC236}">
                <a16:creationId xmlns:a16="http://schemas.microsoft.com/office/drawing/2014/main" id="{8849A276-08A7-49EA-959B-1978001DCF9C}"/>
              </a:ext>
            </a:extLst>
          </p:cNvPr>
          <p:cNvSpPr/>
          <p:nvPr/>
        </p:nvSpPr>
        <p:spPr>
          <a:xfrm>
            <a:off x="4927471" y="2096064"/>
            <a:ext cx="6488675" cy="3695136"/>
          </a:xfrm>
          <a:prstGeom prst="rect">
            <a:avLst/>
          </a:prstGeom>
        </p:spPr>
        <p:txBody>
          <a:bodyPr vert="horz" lIns="91440" tIns="45720" rIns="91440" bIns="45720" rtlCol="0">
            <a:normAutofit fontScale="77500" lnSpcReduction="20000"/>
          </a:bodyPr>
          <a:lstStyle/>
          <a:p>
            <a:pPr defTabSz="914400">
              <a:lnSpc>
                <a:spcPct val="110000"/>
              </a:lnSpc>
              <a:spcAft>
                <a:spcPts val="600"/>
              </a:spcAft>
            </a:pPr>
            <a:r>
              <a:rPr lang="en-US" sz="3200" dirty="0">
                <a:solidFill>
                  <a:srgbClr val="FFC000"/>
                </a:solidFill>
                <a:effectLst>
                  <a:outerShdw blurRad="50800" dist="38100" dir="2700000" algn="tl" rotWithShape="0">
                    <a:srgbClr val="000000">
                      <a:alpha val="48000"/>
                    </a:srgbClr>
                  </a:outerShdw>
                </a:effectLst>
              </a:rPr>
              <a:t>How much of your “dirty laundry” should you share with your dean?</a:t>
            </a:r>
          </a:p>
          <a:p>
            <a:pPr defTabSz="914400">
              <a:lnSpc>
                <a:spcPct val="110000"/>
              </a:lnSpc>
              <a:spcAft>
                <a:spcPts val="600"/>
              </a:spcAft>
            </a:pPr>
            <a:endParaRPr lang="en-US" sz="3200" dirty="0">
              <a:solidFill>
                <a:srgbClr val="FFC000"/>
              </a:solidFill>
              <a:effectLst>
                <a:outerShdw blurRad="50800" dist="38100" dir="2700000" algn="tl" rotWithShape="0">
                  <a:srgbClr val="000000">
                    <a:alpha val="48000"/>
                  </a:srgbClr>
                </a:outerShdw>
              </a:effectLst>
            </a:endParaRPr>
          </a:p>
          <a:p>
            <a:pPr defTabSz="914400">
              <a:lnSpc>
                <a:spcPct val="110000"/>
              </a:lnSpc>
              <a:spcAft>
                <a:spcPts val="600"/>
              </a:spcAft>
            </a:pPr>
            <a:r>
              <a:rPr lang="en-US" sz="3200" dirty="0">
                <a:solidFill>
                  <a:srgbClr val="FFC000"/>
                </a:solidFill>
                <a:effectLst>
                  <a:outerShdw blurRad="50800" dist="38100" dir="2700000" algn="tl" rotWithShape="0">
                    <a:srgbClr val="000000">
                      <a:alpha val="48000"/>
                    </a:srgbClr>
                  </a:outerShdw>
                </a:effectLst>
              </a:rPr>
              <a:t>How do you prevent your dean from being blindsided?</a:t>
            </a:r>
          </a:p>
          <a:p>
            <a:pPr defTabSz="914400">
              <a:lnSpc>
                <a:spcPct val="110000"/>
              </a:lnSpc>
              <a:spcAft>
                <a:spcPts val="600"/>
              </a:spcAft>
            </a:pPr>
            <a:endParaRPr lang="en-US" sz="3200" dirty="0">
              <a:solidFill>
                <a:srgbClr val="FFC000"/>
              </a:solidFill>
              <a:effectLst>
                <a:outerShdw blurRad="50800" dist="38100" dir="2700000" algn="tl" rotWithShape="0">
                  <a:srgbClr val="000000">
                    <a:alpha val="48000"/>
                  </a:srgbClr>
                </a:outerShdw>
              </a:effectLst>
            </a:endParaRPr>
          </a:p>
          <a:p>
            <a:pPr defTabSz="914400">
              <a:lnSpc>
                <a:spcPct val="110000"/>
              </a:lnSpc>
              <a:spcAft>
                <a:spcPts val="600"/>
              </a:spcAft>
            </a:pPr>
            <a:r>
              <a:rPr lang="en-US" sz="3200" dirty="0">
                <a:solidFill>
                  <a:srgbClr val="FFC000"/>
                </a:solidFill>
                <a:effectLst>
                  <a:outerShdw blurRad="50800" dist="38100" dir="2700000" algn="tl" rotWithShape="0">
                    <a:srgbClr val="000000">
                      <a:alpha val="48000"/>
                    </a:srgbClr>
                  </a:outerShdw>
                </a:effectLst>
              </a:rPr>
              <a:t>Need to find the right balance  </a:t>
            </a:r>
          </a:p>
          <a:p>
            <a:pPr defTabSz="914400">
              <a:lnSpc>
                <a:spcPct val="110000"/>
              </a:lnSpc>
              <a:spcAft>
                <a:spcPts val="600"/>
              </a:spcAft>
            </a:pPr>
            <a:r>
              <a:rPr lang="en-US" sz="2400" dirty="0">
                <a:solidFill>
                  <a:srgbClr val="FFC000"/>
                </a:solidFill>
                <a:effectLst>
                  <a:outerShdw blurRad="50800" dist="38100" dir="2700000" algn="tl" rotWithShape="0">
                    <a:srgbClr val="000000">
                      <a:alpha val="48000"/>
                    </a:srgbClr>
                  </a:outerShdw>
                </a:effectLst>
              </a:rPr>
              <a:t>	</a:t>
            </a:r>
            <a:r>
              <a:rPr lang="en-US" sz="3600" dirty="0">
                <a:solidFill>
                  <a:srgbClr val="FFC000"/>
                </a:solidFill>
                <a:effectLst>
                  <a:outerShdw blurRad="50800" dist="38100" dir="2700000" algn="tl" rotWithShape="0">
                    <a:srgbClr val="000000">
                      <a:alpha val="48000"/>
                    </a:srgbClr>
                  </a:outerShdw>
                </a:effectLst>
              </a:rPr>
              <a:t>			</a:t>
            </a:r>
          </a:p>
          <a:p>
            <a:pPr indent="-228600" defTabSz="914400">
              <a:lnSpc>
                <a:spcPct val="110000"/>
              </a:lnSpc>
              <a:spcAft>
                <a:spcPts val="600"/>
              </a:spcAft>
              <a:buFont typeface="Arial" panose="020B0604020202020204" pitchFamily="34" charset="0"/>
              <a:buChar char="•"/>
            </a:pPr>
            <a:r>
              <a:rPr lang="en-US" sz="1500" dirty="0">
                <a:effectLst>
                  <a:outerShdw blurRad="50800" dist="38100" dir="2700000" algn="tl" rotWithShape="0">
                    <a:srgbClr val="000000">
                      <a:alpha val="48000"/>
                    </a:srgbClr>
                  </a:outerShdw>
                </a:effectLst>
              </a:rPr>
              <a:t>				</a:t>
            </a:r>
          </a:p>
        </p:txBody>
      </p:sp>
      <p:cxnSp>
        <p:nvCxnSpPr>
          <p:cNvPr id="21" name="Straight Connector 20">
            <a:extLst>
              <a:ext uri="{FF2B5EF4-FFF2-40B4-BE49-F238E27FC236}">
                <a16:creationId xmlns:a16="http://schemas.microsoft.com/office/drawing/2014/main" id="{3D1A74F5-4F0A-48DF-9897-2F294ADDFC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55927"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98D7FCB-4299-4B39-85E4-D378416F92DC}"/>
              </a:ext>
            </a:extLst>
          </p:cNvPr>
          <p:cNvSpPr txBox="1"/>
          <p:nvPr/>
        </p:nvSpPr>
        <p:spPr>
          <a:xfrm>
            <a:off x="9407263" y="6870700"/>
            <a:ext cx="278473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frikinglish.blogspot.com/2013/04/goldilocks-and-three-bears-ahora-que.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sa/3.0/">
                  <a:extLst>
                    <a:ext uri="{A12FA001-AC4F-418D-AE19-62706E023703}">
                      <ahyp:hlinkClr xmlns:ahyp="http://schemas.microsoft.com/office/drawing/2018/hyperlinkcolor" xmlns="" val="tx"/>
                    </a:ext>
                  </a:extLst>
                </a:hlinkClick>
              </a:rPr>
              <a:t>CC BY-SA-NC</a:t>
            </a:r>
            <a:endParaRPr lang="en-US" sz="700">
              <a:solidFill>
                <a:srgbClr val="FFFFFF"/>
              </a:solidFill>
            </a:endParaRPr>
          </a:p>
        </p:txBody>
      </p:sp>
      <p:sp>
        <p:nvSpPr>
          <p:cNvPr id="13" name="TextBox 12">
            <a:extLst>
              <a:ext uri="{FF2B5EF4-FFF2-40B4-BE49-F238E27FC236}">
                <a16:creationId xmlns:a16="http://schemas.microsoft.com/office/drawing/2014/main" id="{98E53EF4-A120-476C-8C25-913D84B1A3EC}"/>
              </a:ext>
            </a:extLst>
          </p:cNvPr>
          <p:cNvSpPr txBox="1"/>
          <p:nvPr/>
        </p:nvSpPr>
        <p:spPr>
          <a:xfrm>
            <a:off x="2159047" y="6657945"/>
            <a:ext cx="24769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ajaygoel2011/27180406744/">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3.0/">
                  <a:extLst>
                    <a:ext uri="{A12FA001-AC4F-418D-AE19-62706E023703}">
                      <ahyp:hlinkClr xmlns:ahyp="http://schemas.microsoft.com/office/drawing/2018/hyperlinkcolor" xmlns="" val="tx"/>
                    </a:ext>
                  </a:extLst>
                </a:hlinkClick>
              </a:rPr>
              <a:t>CC BY</a:t>
            </a:r>
            <a:endParaRPr lang="en-US" sz="700">
              <a:solidFill>
                <a:srgbClr val="FFFFFF"/>
              </a:solidFill>
            </a:endParaRPr>
          </a:p>
        </p:txBody>
      </p:sp>
    </p:spTree>
    <p:extLst>
      <p:ext uri="{BB962C8B-B14F-4D97-AF65-F5344CB8AC3E}">
        <p14:creationId xmlns:p14="http://schemas.microsoft.com/office/powerpoint/2010/main" val="2103725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4AB8C24586C447B9B6B35DA2D81899" ma:contentTypeVersion="13" ma:contentTypeDescription="Create a new document." ma:contentTypeScope="" ma:versionID="528fd80060eb4efa06b27d7b24ea4f69">
  <xsd:schema xmlns:xsd="http://www.w3.org/2001/XMLSchema" xmlns:xs="http://www.w3.org/2001/XMLSchema" xmlns:p="http://schemas.microsoft.com/office/2006/metadata/properties" xmlns:ns3="cce9fbe8-e2ac-4011-9dff-b94b6a4fdceb" xmlns:ns4="2a97cd30-65f2-4c3e-84f4-b28123b56819" targetNamespace="http://schemas.microsoft.com/office/2006/metadata/properties" ma:root="true" ma:fieldsID="ca0c17393e0c4c5674b659cf4b6c5082" ns3:_="" ns4:_="">
    <xsd:import namespace="cce9fbe8-e2ac-4011-9dff-b94b6a4fdceb"/>
    <xsd:import namespace="2a97cd30-65f2-4c3e-84f4-b28123b5681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9fbe8-e2ac-4011-9dff-b94b6a4fdc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a97cd30-65f2-4c3e-84f4-b28123b56819"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3BEF36-B059-4E6F-8628-58C4B5B4E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e9fbe8-e2ac-4011-9dff-b94b6a4fdceb"/>
    <ds:schemaRef ds:uri="2a97cd30-65f2-4c3e-84f4-b28123b568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FFC86E-6C4E-4F3D-8624-4DD18970ABE6}">
  <ds:schemaRefs>
    <ds:schemaRef ds:uri="http://schemas.microsoft.com/sharepoint/v3/contenttype/forms"/>
  </ds:schemaRefs>
</ds:datastoreItem>
</file>

<file path=customXml/itemProps3.xml><?xml version="1.0" encoding="utf-8"?>
<ds:datastoreItem xmlns:ds="http://schemas.openxmlformats.org/officeDocument/2006/customXml" ds:itemID="{ECBEF5D0-83B4-4778-A752-1C29BF9D047E}">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2a97cd30-65f2-4c3e-84f4-b28123b56819"/>
    <ds:schemaRef ds:uri="cce9fbe8-e2ac-4011-9dff-b94b6a4fdceb"/>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272</TotalTime>
  <Words>988</Words>
  <Application>Microsoft Office PowerPoint</Application>
  <PresentationFormat>Widescreen</PresentationFormat>
  <Paragraphs>96</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Bookman Old Style</vt:lpstr>
      <vt:lpstr>Calibri</vt:lpstr>
      <vt:lpstr>Rockwell</vt:lpstr>
      <vt:lpstr>Damask</vt:lpstr>
      <vt:lpstr>Dealing with deans</vt:lpstr>
      <vt:lpstr>PowerPoint Presentation</vt:lpstr>
      <vt:lpstr>Complicated relationship</vt:lpstr>
      <vt:lpstr>Empowerment: dean depends  on your success </vt:lpstr>
      <vt:lpstr>PowerPoint Presentation</vt:lpstr>
      <vt:lpstr>#1 DO YOUR HOMEWORK</vt:lpstr>
      <vt:lpstr># 2 communication is key </vt:lpstr>
      <vt:lpstr>      # 3  BE THE BEARER OF GOOD NEWS </vt:lpstr>
      <vt:lpstr> # 4  Never let your dean be blindsided </vt:lpstr>
      <vt:lpstr># 5  USE THE DEAN’S TIME WISELY </vt:lpstr>
      <vt:lpstr># 6 Don’t let your budget go in the “red”  </vt:lpstr>
      <vt:lpstr># 7 Present your dean in a good light</vt:lpstr>
      <vt:lpstr># 8 PUT SOME skin in the game</vt:lpstr>
      <vt:lpstr># 9 TRUST (and create a record) </vt:lpstr>
      <vt:lpstr># 10 keep the dean’s confidences </vt:lpstr>
      <vt:lpstr>Building effective relationships with deans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deans</dc:title>
  <dc:creator>Janet Kistner</dc:creator>
  <cp:lastModifiedBy>Anne Blankenship</cp:lastModifiedBy>
  <cp:revision>6</cp:revision>
  <dcterms:created xsi:type="dcterms:W3CDTF">2019-10-10T19:51:22Z</dcterms:created>
  <dcterms:modified xsi:type="dcterms:W3CDTF">2021-09-27T23:56:39Z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0x0101004A4AB8C24586C447B9B6B35DA2D81899</vt:lpwstr>
  </property>
</Properties>
</file>